
<file path=[Content_Types].xml><?xml version="1.0" encoding="utf-8"?>
<Types xmlns="http://schemas.openxmlformats.org/package/2006/content-types">
  <Default Extension="xml" ContentType="application/vnd.openxmlformats-officedocument.presentationml.presentation.main+xml"/>
  <Default Extension="rels" ContentType="application/vnd.openxmlformats-package.relationships+xml"/>
  <Default Extension="png" ContentType="image/png"/>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theme/theme1.xml" ContentType="application/vnd.openxmlformats-officedocument.theme+xml"/>
  <Override PartName="/ppt/notesMasters/notesMaster1.xml" ContentType="application/vnd.openxmlformats-officedocument.presentationml.notesMaster+xml"/>
  <Override PartName="/ppt/notesMasters/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Slides/notesSlide1.xml" ContentType="application/vnd.openxmlformats-officedocument.presentationml.notesSlide+xml"/>
  <Override PartName="/ppt/tableStyles.xml" ContentType="application/vnd.openxmlformats-officedocument.presentationml.tableStyles+xml"/>
</Types>
</file>

<file path=_rels/.rels>&#65279;<?xml version="1.0" encoding="utf-8"?><Relationships xmlns="http://schemas.openxmlformats.org/package/2006/relationships"><Relationship Type="http://schemas.openxmlformats.org/officeDocument/2006/relationships/officeDocument" Target="/ppt/presentation.xml" Id="R2f123eded74d4cd2"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Lst>
  <p:sldSz cx="9144000" cy="6858000"/>
  <p:notesSz cx="6858000" cy="9144000"/>
  <p:defaultTextStyle>
    <a:lvl1pPr marL="0" lvl="0" indent="0" algn="l" defTabSz="914400">
      <a:lnSpc>
        <a:spcPct val="100000"/>
      </a:lnSpc>
      <a:spcBef>
        <a:spcPct val="0"/>
      </a:spcBef>
      <a:spcAft>
        <a:spcPct val="0"/>
      </a:spcAft>
      <a:buNone/>
      <a:defRPr sz="3600" b="1" i="0" u="none" kern="1200" baseline="0">
        <a:solidFill>
          <a:schemeClr val="tx2"/>
        </a:solidFill>
        <a:latin typeface="Tahoma"/>
        <a:ea typeface="宋体"/>
      </a:defRPr>
    </a:lvl1pPr>
    <a:lvl2pPr marL="457200" lvl="1" indent="0" algn="l" defTabSz="914400">
      <a:lnSpc>
        <a:spcPct val="100000"/>
      </a:lnSpc>
      <a:spcBef>
        <a:spcPct val="0"/>
      </a:spcBef>
      <a:spcAft>
        <a:spcPct val="0"/>
      </a:spcAft>
      <a:buNone/>
      <a:defRPr sz="3600" b="1" i="0" u="none" kern="1200" baseline="0">
        <a:solidFill>
          <a:schemeClr val="tx2"/>
        </a:solidFill>
        <a:latin typeface="Tahoma"/>
        <a:ea typeface="宋体"/>
      </a:defRPr>
    </a:lvl2pPr>
    <a:lvl3pPr marL="914400" lvl="2" indent="0" algn="l" defTabSz="914400">
      <a:lnSpc>
        <a:spcPct val="100000"/>
      </a:lnSpc>
      <a:spcBef>
        <a:spcPct val="0"/>
      </a:spcBef>
      <a:spcAft>
        <a:spcPct val="0"/>
      </a:spcAft>
      <a:buNone/>
      <a:defRPr sz="3600" b="1" i="0" u="none" kern="1200" baseline="0">
        <a:solidFill>
          <a:schemeClr val="tx2"/>
        </a:solidFill>
        <a:latin typeface="Tahoma"/>
        <a:ea typeface="宋体"/>
      </a:defRPr>
    </a:lvl3pPr>
    <a:lvl4pPr marL="1371600" lvl="3" indent="0" algn="l" defTabSz="914400">
      <a:lnSpc>
        <a:spcPct val="100000"/>
      </a:lnSpc>
      <a:spcBef>
        <a:spcPct val="0"/>
      </a:spcBef>
      <a:spcAft>
        <a:spcPct val="0"/>
      </a:spcAft>
      <a:buNone/>
      <a:defRPr sz="3600" b="1" i="0" u="none" kern="1200" baseline="0">
        <a:solidFill>
          <a:schemeClr val="tx2"/>
        </a:solidFill>
        <a:latin typeface="Tahoma"/>
        <a:ea typeface="宋体"/>
      </a:defRPr>
    </a:lvl4pPr>
    <a:lvl5pPr marL="1828800" lvl="4" indent="0" algn="l" defTabSz="914400">
      <a:lnSpc>
        <a:spcPct val="100000"/>
      </a:lnSpc>
      <a:spcBef>
        <a:spcPct val="0"/>
      </a:spcBef>
      <a:spcAft>
        <a:spcPct val="0"/>
      </a:spcAft>
      <a:buNone/>
      <a:defRPr sz="3600" b="1" i="0" u="none" kern="1200" baseline="0">
        <a:solidFill>
          <a:schemeClr val="tx2"/>
        </a:solidFill>
        <a:latin typeface="Tahoma"/>
        <a:ea typeface="宋体"/>
      </a:defRPr>
    </a:lvl5pPr>
    <a:lvl6pPr marL="2286000" lvl="5" indent="0" algn="l" defTabSz="914400">
      <a:lnSpc>
        <a:spcPct val="100000"/>
      </a:lnSpc>
      <a:spcBef>
        <a:spcPct val="0"/>
      </a:spcBef>
      <a:spcAft>
        <a:spcPct val="0"/>
      </a:spcAft>
      <a:buNone/>
      <a:defRPr sz="3600" b="1" i="0" u="none" kern="1200" baseline="0">
        <a:solidFill>
          <a:schemeClr val="tx2"/>
        </a:solidFill>
        <a:latin typeface="Tahoma"/>
        <a:ea typeface="宋体"/>
      </a:defRPr>
    </a:lvl6pPr>
    <a:lvl7pPr marL="2743200" lvl="6" indent="0" algn="l" defTabSz="914400">
      <a:lnSpc>
        <a:spcPct val="100000"/>
      </a:lnSpc>
      <a:spcBef>
        <a:spcPct val="0"/>
      </a:spcBef>
      <a:spcAft>
        <a:spcPct val="0"/>
      </a:spcAft>
      <a:buNone/>
      <a:defRPr sz="3600" b="1" i="0" u="none" kern="1200" baseline="0">
        <a:solidFill>
          <a:schemeClr val="tx2"/>
        </a:solidFill>
        <a:latin typeface="Tahoma"/>
        <a:ea typeface="宋体"/>
      </a:defRPr>
    </a:lvl7pPr>
    <a:lvl8pPr marL="3200400" lvl="7" indent="0" algn="l" defTabSz="914400">
      <a:lnSpc>
        <a:spcPct val="100000"/>
      </a:lnSpc>
      <a:spcBef>
        <a:spcPct val="0"/>
      </a:spcBef>
      <a:spcAft>
        <a:spcPct val="0"/>
      </a:spcAft>
      <a:buNone/>
      <a:defRPr sz="3600" b="1" i="0" u="none" kern="1200" baseline="0">
        <a:solidFill>
          <a:schemeClr val="tx2"/>
        </a:solidFill>
        <a:latin typeface="Tahoma"/>
        <a:ea typeface="宋体"/>
      </a:defRPr>
    </a:lvl8pPr>
    <a:lvl9pPr marL="3657600" lvl="8" indent="0" algn="l" defTabSz="914400">
      <a:lnSpc>
        <a:spcPct val="100000"/>
      </a:lnSpc>
      <a:spcBef>
        <a:spcPct val="0"/>
      </a:spcBef>
      <a:spcAft>
        <a:spcPct val="0"/>
      </a:spcAft>
      <a:buNone/>
      <a:defRPr sz="3600" b="1" i="0" u="none" kern="1200" baseline="0">
        <a:solidFill>
          <a:schemeClr val="tx2"/>
        </a:solidFill>
        <a:latin typeface="Tahoma"/>
        <a:ea typeface="宋体"/>
      </a:defRPr>
    </a:lvl9pPr>
  </p:defaultTextStyle>
</p:presentation>
</file>

<file path=ppt/tableStyles.xml><?xml version="1.0" encoding="utf-8"?>
<a:tblStyleLst xmlns:a="http://schemas.openxmlformats.org/drawingml/2006/main" def="{5C22544A-7EE6-4342-B048-85BDC9FD1C3A}"/>
</file>

<file path=ppt/_rels/presentation.xml.rels>&#65279;<?xml version="1.0" encoding="utf-8"?><Relationships xmlns="http://schemas.openxmlformats.org/package/2006/relationships"><Relationship Type="http://schemas.openxmlformats.org/officeDocument/2006/relationships/slideMaster" Target="/ppt/slideMasters/slideMaster1.xml" Id="rId1" /><Relationship Type="http://schemas.openxmlformats.org/officeDocument/2006/relationships/theme" Target="/ppt/slideMasters/theme/theme1.xml" Id="rId2" /><Relationship Type="http://schemas.openxmlformats.org/officeDocument/2006/relationships/notesMaster" Target="/ppt/notesMasters/notesMaster1.xml" Id="rId3" /><Relationship Type="http://schemas.openxmlformats.org/officeDocument/2006/relationships/slide" Target="/ppt/slides/slide1.xml" Id="rId4" /><Relationship Type="http://schemas.openxmlformats.org/officeDocument/2006/relationships/slide" Target="/ppt/slides/slide2.xml" Id="rId5" /><Relationship Type="http://schemas.openxmlformats.org/officeDocument/2006/relationships/slide" Target="/ppt/slides/slide3.xml" Id="rId6" /><Relationship Type="http://schemas.openxmlformats.org/officeDocument/2006/relationships/slide" Target="/ppt/slides/slide4.xml" Id="rId7" /><Relationship Type="http://schemas.openxmlformats.org/officeDocument/2006/relationships/slide" Target="/ppt/slides/slide5.xml" Id="rId8" /><Relationship Type="http://schemas.openxmlformats.org/officeDocument/2006/relationships/slide" Target="/ppt/slides/slide6.xml" Id="rId9" /><Relationship Type="http://schemas.openxmlformats.org/officeDocument/2006/relationships/slide" Target="/ppt/slides/slide7.xml" Id="rId10" /><Relationship Type="http://schemas.openxmlformats.org/officeDocument/2006/relationships/slide" Target="/ppt/slides/slide8.xml" Id="rId11" /><Relationship Type="http://schemas.openxmlformats.org/officeDocument/2006/relationships/slide" Target="/ppt/slides/slide9.xml" Id="rId12" /><Relationship Type="http://schemas.openxmlformats.org/officeDocument/2006/relationships/slide" Target="/ppt/slides/slide10.xml" Id="rId13" /><Relationship Type="http://schemas.openxmlformats.org/officeDocument/2006/relationships/slide" Target="/ppt/slides/slide11.xml" Id="rId14" /><Relationship Type="http://schemas.openxmlformats.org/officeDocument/2006/relationships/slide" Target="/ppt/slides/slide12.xml" Id="rId15" /><Relationship Type="http://schemas.openxmlformats.org/officeDocument/2006/relationships/slide" Target="/ppt/slides/slide13.xml" Id="rId16" /><Relationship Type="http://schemas.openxmlformats.org/officeDocument/2006/relationships/slide" Target="/ppt/slides/slide14.xml" Id="rId17" /><Relationship Type="http://schemas.openxmlformats.org/officeDocument/2006/relationships/slide" Target="/ppt/slides/slide15.xml" Id="rId18" /><Relationship Type="http://schemas.openxmlformats.org/officeDocument/2006/relationships/slide" Target="/ppt/slides/slide16.xml" Id="rId19" /><Relationship Type="http://schemas.openxmlformats.org/officeDocument/2006/relationships/slide" Target="/ppt/slides/slide17.xml" Id="rId20" /><Relationship Type="http://schemas.openxmlformats.org/officeDocument/2006/relationships/slide" Target="/ppt/slides/slide18.xml" Id="rId21" /><Relationship Type="http://schemas.openxmlformats.org/officeDocument/2006/relationships/slide" Target="/ppt/slides/slide19.xml" Id="rId22" /><Relationship Type="http://schemas.openxmlformats.org/officeDocument/2006/relationships/slide" Target="/ppt/slides/slide20.xml" Id="rId23" /><Relationship Type="http://schemas.openxmlformats.org/officeDocument/2006/relationships/slide" Target="/ppt/slides/slide21.xml" Id="rId24" /><Relationship Type="http://schemas.openxmlformats.org/officeDocument/2006/relationships/slide" Target="/ppt/slides/slide22.xml" Id="rId25" /><Relationship Type="http://schemas.openxmlformats.org/officeDocument/2006/relationships/slide" Target="/ppt/slides/slide23.xml" Id="rId26" /><Relationship Type="http://schemas.openxmlformats.org/officeDocument/2006/relationships/slide" Target="/ppt/slides/slide24.xml" Id="rId27" /><Relationship Type="http://schemas.openxmlformats.org/officeDocument/2006/relationships/slide" Target="/ppt/slides/slide25.xml" Id="rId28" /><Relationship Type="http://schemas.openxmlformats.org/officeDocument/2006/relationships/slide" Target="/ppt/slides/slide26.xml" Id="rId29" /><Relationship Type="http://schemas.openxmlformats.org/officeDocument/2006/relationships/slide" Target="/ppt/slides/slide27.xml" Id="rId30" /><Relationship Type="http://schemas.openxmlformats.org/officeDocument/2006/relationships/slide" Target="/ppt/slides/slide28.xml" Id="rId31" /><Relationship Type="http://schemas.openxmlformats.org/officeDocument/2006/relationships/slide" Target="/ppt/slides/slide29.xml" Id="rId32" /><Relationship Type="http://schemas.openxmlformats.org/officeDocument/2006/relationships/slide" Target="/ppt/slides/slide30.xml" Id="rId33" /><Relationship Type="http://schemas.openxmlformats.org/officeDocument/2006/relationships/slide" Target="/ppt/slides/slide31.xml" Id="rId34" /><Relationship Type="http://schemas.openxmlformats.org/officeDocument/2006/relationships/slide" Target="/ppt/slides/slide32.xml" Id="rId35" /><Relationship Type="http://schemas.openxmlformats.org/officeDocument/2006/relationships/slide" Target="/ppt/slides/slide33.xml" Id="rId36" /><Relationship Type="http://schemas.openxmlformats.org/officeDocument/2006/relationships/slide" Target="/ppt/slides/slide34.xml" Id="rId37" /><Relationship Type="http://schemas.openxmlformats.org/officeDocument/2006/relationships/slide" Target="/ppt/slides/slide35.xml" Id="rId38" /><Relationship Type="http://schemas.openxmlformats.org/officeDocument/2006/relationships/slide" Target="/ppt/slides/slide36.xml" Id="rId39" /><Relationship Type="http://schemas.openxmlformats.org/officeDocument/2006/relationships/slide" Target="/ppt/slides/slide37.xml" Id="rId40" /><Relationship Type="http://schemas.openxmlformats.org/officeDocument/2006/relationships/slide" Target="/ppt/slides/slide38.xml" Id="rId41" /><Relationship Type="http://schemas.openxmlformats.org/officeDocument/2006/relationships/slide" Target="/ppt/slides/slide39.xml" Id="rId42" /><Relationship Type="http://schemas.openxmlformats.org/officeDocument/2006/relationships/slide" Target="/ppt/slides/slide40.xml" Id="rId43" /><Relationship Type="http://schemas.openxmlformats.org/officeDocument/2006/relationships/slide" Target="/ppt/slides/slide41.xml" Id="rId44" /><Relationship Type="http://schemas.openxmlformats.org/officeDocument/2006/relationships/slide" Target="/ppt/slides/slide42.xml" Id="rId45" /><Relationship Type="http://schemas.openxmlformats.org/officeDocument/2006/relationships/slide" Target="/ppt/slides/slide43.xml" Id="rId46" /><Relationship Type="http://schemas.openxmlformats.org/officeDocument/2006/relationships/slide" Target="/ppt/slides/slide44.xml" Id="rId47" /><Relationship Type="http://schemas.openxmlformats.org/officeDocument/2006/relationships/slide" Target="/ppt/slides/slide45.xml" Id="rId48" /><Relationship Type="http://schemas.openxmlformats.org/officeDocument/2006/relationships/slide" Target="/ppt/slides/slide46.xml" Id="rId49" /><Relationship Type="http://schemas.openxmlformats.org/officeDocument/2006/relationships/slide" Target="/ppt/slides/slide47.xml" Id="rId50" /><Relationship Type="http://schemas.openxmlformats.org/officeDocument/2006/relationships/slide" Target="/ppt/slides/slide48.xml" Id="rId51" /><Relationship Type="http://schemas.openxmlformats.org/officeDocument/2006/relationships/slide" Target="/ppt/slides/slide49.xml" Id="rId52" /><Relationship Type="http://schemas.openxmlformats.org/officeDocument/2006/relationships/slide" Target="/ppt/slides/slide50.xml" Id="rId53" /><Relationship Type="http://schemas.openxmlformats.org/officeDocument/2006/relationships/slide" Target="/ppt/slides/slide51.xml" Id="rId54" /><Relationship Type="http://schemas.openxmlformats.org/officeDocument/2006/relationships/slide" Target="/ppt/slides/slide52.xml" Id="rId55" /><Relationship Type="http://schemas.openxmlformats.org/officeDocument/2006/relationships/slide" Target="/ppt/slides/slide53.xml" Id="rId56" /><Relationship Type="http://schemas.openxmlformats.org/officeDocument/2006/relationships/slide" Target="/ppt/slides/slide54.xml" Id="rId57" /><Relationship Type="http://schemas.openxmlformats.org/officeDocument/2006/relationships/slide" Target="/ppt/slides/slide55.xml" Id="rId58" /><Relationship Type="http://schemas.openxmlformats.org/officeDocument/2006/relationships/slide" Target="/ppt/slides/slide56.xml" Id="rId59" /><Relationship Type="http://schemas.openxmlformats.org/officeDocument/2006/relationships/slide" Target="/ppt/slides/slide57.xml" Id="rId60" /><Relationship Type="http://schemas.openxmlformats.org/officeDocument/2006/relationships/slide" Target="/ppt/slides/slide58.xml" Id="rId61" /><Relationship Type="http://schemas.openxmlformats.org/officeDocument/2006/relationships/slide" Target="/ppt/slides/slide59.xml" Id="rId62" /><Relationship Type="http://schemas.openxmlformats.org/officeDocument/2006/relationships/slide" Target="/ppt/slides/slide60.xml" Id="rId63" /><Relationship Type="http://schemas.openxmlformats.org/officeDocument/2006/relationships/slide" Target="/ppt/slides/slide61.xml" Id="rId64" /><Relationship Type="http://schemas.openxmlformats.org/officeDocument/2006/relationships/slide" Target="/ppt/slides/slide62.xml" Id="rId65" /><Relationship Type="http://schemas.openxmlformats.org/officeDocument/2006/relationships/slide" Target="/ppt/slides/slide63.xml" Id="rId66" /><Relationship Type="http://schemas.openxmlformats.org/officeDocument/2006/relationships/slide" Target="/ppt/slides/slide64.xml" Id="rId67" /><Relationship Type="http://schemas.openxmlformats.org/officeDocument/2006/relationships/slide" Target="/ppt/slides/slide65.xml" Id="rId68" /><Relationship Type="http://schemas.openxmlformats.org/officeDocument/2006/relationships/slide" Target="/ppt/slides/slide66.xml" Id="rId69" /><Relationship Type="http://schemas.openxmlformats.org/officeDocument/2006/relationships/slide" Target="/ppt/slides/slide67.xml" Id="rId70" /><Relationship Type="http://schemas.openxmlformats.org/officeDocument/2006/relationships/slide" Target="/ppt/slides/slide68.xml" Id="rId71" /><Relationship Type="http://schemas.openxmlformats.org/officeDocument/2006/relationships/slide" Target="/ppt/slides/slide69.xml" Id="rId72" /><Relationship Type="http://schemas.openxmlformats.org/officeDocument/2006/relationships/slide" Target="/ppt/slides/slide70.xml" Id="rId73" /><Relationship Type="http://schemas.openxmlformats.org/officeDocument/2006/relationships/slide" Target="/ppt/slides/slide71.xml" Id="rId74" /><Relationship Type="http://schemas.openxmlformats.org/officeDocument/2006/relationships/slide" Target="/ppt/slides/slide72.xml" Id="rId75" /><Relationship Type="http://schemas.openxmlformats.org/officeDocument/2006/relationships/slide" Target="/ppt/slides/slide73.xml" Id="rId76" /><Relationship Type="http://schemas.openxmlformats.org/officeDocument/2006/relationships/slide" Target="/ppt/slides/slide74.xml" Id="rId77" /><Relationship Type="http://schemas.openxmlformats.org/officeDocument/2006/relationships/slide" Target="/ppt/slides/slide75.xml" Id="rId78" /><Relationship Type="http://schemas.openxmlformats.org/officeDocument/2006/relationships/slide" Target="/ppt/slides/slide76.xml" Id="rId79" /><Relationship Type="http://schemas.openxmlformats.org/officeDocument/2006/relationships/slide" Target="/ppt/slides/slide77.xml" Id="rId80" /><Relationship Type="http://schemas.openxmlformats.org/officeDocument/2006/relationships/slide" Target="/ppt/slides/slide78.xml" Id="rId81" /><Relationship Type="http://schemas.openxmlformats.org/officeDocument/2006/relationships/slide" Target="/ppt/slides/slide79.xml" Id="rId82" /><Relationship Type="http://schemas.openxmlformats.org/officeDocument/2006/relationships/slide" Target="/ppt/slides/slide80.xml" Id="rId83" /><Relationship Type="http://schemas.openxmlformats.org/officeDocument/2006/relationships/slide" Target="/ppt/slides/slide81.xml" Id="rId84" /><Relationship Type="http://schemas.openxmlformats.org/officeDocument/2006/relationships/slide" Target="/ppt/slides/slide82.xml" Id="rId85" /><Relationship Type="http://schemas.openxmlformats.org/officeDocument/2006/relationships/slide" Target="/ppt/slides/slide83.xml" Id="rId86" /><Relationship Type="http://schemas.openxmlformats.org/officeDocument/2006/relationships/slide" Target="/ppt/slides/slide84.xml" Id="rId87" /><Relationship Type="http://schemas.openxmlformats.org/officeDocument/2006/relationships/slide" Target="/ppt/slides/slide85.xml" Id="rId88" /><Relationship Type="http://schemas.openxmlformats.org/officeDocument/2006/relationships/slide" Target="/ppt/slides/slide86.xml" Id="rId89" /><Relationship Type="http://schemas.openxmlformats.org/officeDocument/2006/relationships/slide" Target="/ppt/slides/slide87.xml" Id="rId90" /><Relationship Type="http://schemas.openxmlformats.org/officeDocument/2006/relationships/slide" Target="/ppt/slides/slide88.xml" Id="rId91" /><Relationship Type="http://schemas.openxmlformats.org/officeDocument/2006/relationships/slide" Target="/ppt/slides/slide89.xml" Id="rId92" /><Relationship Type="http://schemas.openxmlformats.org/officeDocument/2006/relationships/slide" Target="/ppt/slides/slide90.xml" Id="rId93" /><Relationship Type="http://schemas.openxmlformats.org/officeDocument/2006/relationships/slide" Target="/ppt/slides/slide91.xml" Id="rId94" /><Relationship Type="http://schemas.openxmlformats.org/officeDocument/2006/relationships/slide" Target="/ppt/slides/slide92.xml" Id="rId95" /><Relationship Type="http://schemas.openxmlformats.org/officeDocument/2006/relationships/slide" Target="/ppt/slides/slide93.xml" Id="rId96" /><Relationship Type="http://schemas.openxmlformats.org/officeDocument/2006/relationships/slide" Target="/ppt/slides/slide94.xml" Id="rId97" /><Relationship Type="http://schemas.openxmlformats.org/officeDocument/2006/relationships/slide" Target="/ppt/slides/slide95.xml" Id="rId98" /><Relationship Type="http://schemas.openxmlformats.org/officeDocument/2006/relationships/slide" Target="/ppt/slides/slide96.xml" Id="rId99" /><Relationship Type="http://schemas.openxmlformats.org/officeDocument/2006/relationships/tableStyles" Target="/ppt/tableStyles.xml" Id="rId100" /></Relationships>
</file>

<file path=ppt/notesMasters/_rels/notesMaster1.xml.rels>&#65279;<?xml version="1.0" encoding="utf-8"?><Relationships xmlns="http://schemas.openxmlformats.org/package/2006/relationships"><Relationship Type="http://schemas.openxmlformats.org/officeDocument/2006/relationships/theme" Target="/ppt/notesMasters/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t>2019/7/15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t>‹#›</a:t>
            </a:fld>
            <a:endParaRPr kumimoji="1" lang="zh-CN" altLang="en-US"/>
          </a:p>
        </p:txBody>
      </p:sp>
    </p:spTree>
    <p:extLst>
      <p:ext uri="{BB962C8B-B14F-4D97-AF65-F5344CB8AC3E}">
        <p14:creationId xmlns:p14="http://schemas.microsoft.com/office/powerpoint/2010/main" val="211422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Masters/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notesSlides/_rels/notesSlide1.xml.rels>&#65279;<?xml version="1.0" encoding="utf-8"?><Relationships xmlns="http://schemas.openxmlformats.org/package/2006/relationships"><Relationship Type="http://schemas.openxmlformats.org/officeDocument/2006/relationships/slide" Target="/ppt/slides/slide66.xml" Id="rId1" /><Relationship Type="http://schemas.openxmlformats.org/officeDocument/2006/relationships/notesMaster" Target="/ppt/notesMasters/notesMaster1.xml" Id="rId2" /></Relationships>
</file>

<file path=ppt/notesSlides/notesSlide1.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标题幻灯片">
    <p:bg>
      <p:bgPr>
        <a:solidFill>
          <a:schemeClr val="bg1"/>
        </a:solidFill>
      </p:bgPr>
    </p:bg>
    <p:spTree>
      <p:nvGrpSpPr>
        <p:cNvPr id="1" name=""/>
        <p:cNvGrpSpPr/>
        <p:nvPr/>
      </p:nvGrpSpPr>
      <p:grpSpPr>
        <a:xfrm>
          <a:off x="0" y="0"/>
          <a:ext cx="0" cy="0"/>
          <a:chOff x="0" y="0"/>
          <a:chExt cx="0" cy="0"/>
        </a:xfrm>
      </p:grpSpPr>
      <p:grpSp>
        <p:nvGrpSpPr>
          <p:cNvPr id="2050" name="Group 2"/>
          <p:cNvGrpSpPr/>
          <p:nvPr/>
        </p:nvGrpSpPr>
        <p:grpSpPr>
          <a:xfrm>
            <a:off x="0" y="2438400"/>
            <a:ext cx="9009063" cy="1052513"/>
            <a:chOff x="0" y="1536"/>
            <a:chExt cx="5675" cy="663"/>
          </a:xfrm>
        </p:grpSpPr>
        <p:grpSp>
          <p:nvGrpSpPr>
            <p:cNvPr id="2056" name="Group 3"/>
            <p:cNvGrpSpPr/>
            <p:nvPr/>
          </p:nvGrpSpPr>
          <p:grpSpPr>
            <a:xfrm>
              <a:off x="183" y="1604"/>
              <a:ext cx="448" cy="299"/>
              <a:chOff x="720" y="336"/>
              <a:chExt cx="624" cy="432"/>
            </a:xfrm>
          </p:grpSpPr>
          <p:sp>
            <p:nvSpPr>
              <p:cNvPr id="22" name="Rectangle 4"/>
              <p:cNvSpPr/>
              <p:nvPr/>
            </p:nvSpPr>
            <p:spPr>
              <a:xfrm>
                <a:off x="720" y="336"/>
                <a:ext cx="384" cy="432"/>
              </a:xfrm>
              <a:prstGeom prst="rect">
                <a:avLst/>
              </a:prstGeom>
              <a:solidFill>
                <a:schemeClr val="folHlink"/>
              </a:solidFill>
              <a:ln>
                <a:noFill/>
              </a:ln>
            </p:spPr>
            <p:txBody>
              <a:bodyPr wrap="none" anchor="ctr"/>
              <a:lstStyle/>
              <a:p>
                <a:pPr marL="0" lvl="0" indent="0" algn="l" defTabSz="914400">
                  <a:lnSpc>
                    <a:spcPct val="100000"/>
                  </a:lnSpc>
                  <a:spcBef>
                    <a:spcPct val="0"/>
                  </a:spcBef>
                  <a:spcAft>
                    <a:spcPct val="0"/>
                  </a:spcAft>
                  <a:buNone/>
                </a:pPr>
                <a:endParaRPr lang="zh-CN" sz="3600" b="1" i="0" u="none" strike="noStrike" kern="1200" spc="0" baseline="0">
                  <a:solidFill>
                    <a:schemeClr val="tx2"/>
                  </a:solidFill>
                  <a:latin typeface="Tahoma"/>
                  <a:ea typeface="宋体"/>
                </a:endParaRPr>
              </a:p>
            </p:txBody>
          </p:sp>
          <p:sp>
            <p:nvSpPr>
              <p:cNvPr id="23" name="Rectangle 5"/>
              <p:cNvSpPr/>
              <p:nvPr/>
            </p:nvSpPr>
            <p:spPr>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p>
                <a:pPr marL="0" lvl="0" indent="0" algn="l" defTabSz="914400">
                  <a:lnSpc>
                    <a:spcPct val="100000"/>
                  </a:lnSpc>
                  <a:spcBef>
                    <a:spcPct val="0"/>
                  </a:spcBef>
                  <a:spcAft>
                    <a:spcPct val="0"/>
                  </a:spcAft>
                  <a:buNone/>
                </a:pPr>
                <a:endParaRPr lang="zh-CN" sz="3600" b="1" i="0" u="none" strike="noStrike" kern="1200" spc="0" baseline="0">
                  <a:solidFill>
                    <a:schemeClr val="tx2"/>
                  </a:solidFill>
                  <a:latin typeface="Tahoma"/>
                  <a:ea typeface="宋体"/>
                </a:endParaRPr>
              </a:p>
            </p:txBody>
          </p:sp>
        </p:grpSp>
        <p:grpSp>
          <p:nvGrpSpPr>
            <p:cNvPr id="2057" name="Group 6"/>
            <p:cNvGrpSpPr/>
            <p:nvPr/>
          </p:nvGrpSpPr>
          <p:grpSpPr>
            <a:xfrm>
              <a:off x="261" y="1870"/>
              <a:ext cx="465" cy="299"/>
              <a:chOff x="912" y="2640"/>
              <a:chExt cx="672" cy="432"/>
            </a:xfrm>
          </p:grpSpPr>
          <p:sp>
            <p:nvSpPr>
              <p:cNvPr id="20" name="Rectangle 7"/>
              <p:cNvSpPr/>
              <p:nvPr/>
            </p:nvSpPr>
            <p:spPr>
              <a:xfrm>
                <a:off x="912" y="2640"/>
                <a:ext cx="384" cy="432"/>
              </a:xfrm>
              <a:prstGeom prst="rect">
                <a:avLst/>
              </a:prstGeom>
              <a:solidFill>
                <a:schemeClr val="accent2"/>
              </a:solidFill>
              <a:ln>
                <a:noFill/>
              </a:ln>
            </p:spPr>
            <p:txBody>
              <a:bodyPr wrap="none" anchor="ctr"/>
              <a:lstStyle/>
              <a:p>
                <a:pPr marL="0" lvl="0" indent="0" algn="l" defTabSz="914400">
                  <a:lnSpc>
                    <a:spcPct val="100000"/>
                  </a:lnSpc>
                  <a:spcBef>
                    <a:spcPct val="0"/>
                  </a:spcBef>
                  <a:spcAft>
                    <a:spcPct val="0"/>
                  </a:spcAft>
                  <a:buNone/>
                </a:pPr>
                <a:endParaRPr lang="zh-CN" sz="3600" b="1" i="0" u="none" strike="noStrike" kern="1200" spc="0" baseline="0">
                  <a:solidFill>
                    <a:schemeClr val="tx2"/>
                  </a:solidFill>
                  <a:latin typeface="Tahoma"/>
                  <a:ea typeface="宋体"/>
                </a:endParaRPr>
              </a:p>
            </p:txBody>
          </p:sp>
          <p:sp>
            <p:nvSpPr>
              <p:cNvPr id="21" name="Rectangle 8"/>
              <p:cNvSpPr/>
              <p:nvPr/>
            </p:nvSpPr>
            <p:spPr>
              <a:xfrm>
                <a:off x="1248" y="2640"/>
                <a:ext cx="336" cy="432"/>
              </a:xfrm>
              <a:prstGeom prst="rect">
                <a:avLst/>
              </a:prstGeom>
              <a:gradFill rotWithShape="0">
                <a:gsLst>
                  <a:gs pos="0">
                    <a:schemeClr val="accent2"/>
                  </a:gs>
                  <a:gs pos="100000">
                    <a:schemeClr val="bg1"/>
                  </a:gs>
                </a:gsLst>
                <a:lin ang="0" scaled="1"/>
              </a:gradFill>
              <a:ln>
                <a:noFill/>
              </a:ln>
            </p:spPr>
            <p:txBody>
              <a:bodyPr wrap="none" anchor="ctr"/>
              <a:lstStyle/>
              <a:p>
                <a:pPr marL="0" lvl="0" indent="0" algn="l" defTabSz="914400">
                  <a:lnSpc>
                    <a:spcPct val="100000"/>
                  </a:lnSpc>
                  <a:spcBef>
                    <a:spcPct val="0"/>
                  </a:spcBef>
                  <a:spcAft>
                    <a:spcPct val="0"/>
                  </a:spcAft>
                  <a:buNone/>
                </a:pPr>
                <a:endParaRPr lang="zh-CN" sz="3600" b="1" i="0" u="none" strike="noStrike" kern="1200" spc="0" baseline="0">
                  <a:solidFill>
                    <a:schemeClr val="tx2"/>
                  </a:solidFill>
                  <a:latin typeface="Tahoma"/>
                  <a:ea typeface="宋体"/>
                </a:endParaRPr>
              </a:p>
            </p:txBody>
          </p:sp>
        </p:grpSp>
        <p:sp>
          <p:nvSpPr>
            <p:cNvPr id="17" name="Rectangle 9"/>
            <p:cNvSpPr/>
            <p:nvPr/>
          </p:nvSpPr>
          <p:spPr>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p>
              <a:pPr marL="0" lvl="0" indent="0" algn="l" defTabSz="914400">
                <a:lnSpc>
                  <a:spcPct val="100000"/>
                </a:lnSpc>
                <a:spcBef>
                  <a:spcPct val="0"/>
                </a:spcBef>
                <a:spcAft>
                  <a:spcPct val="0"/>
                </a:spcAft>
                <a:buNone/>
              </a:pPr>
              <a:endParaRPr lang="zh-CN" sz="3600" b="1" i="0" u="none" strike="noStrike" kern="1200" spc="0" baseline="0">
                <a:solidFill>
                  <a:schemeClr val="tx2"/>
                </a:solidFill>
                <a:latin typeface="Tahoma"/>
                <a:ea typeface="宋体"/>
              </a:endParaRPr>
            </a:p>
          </p:txBody>
        </p:sp>
        <p:sp>
          <p:nvSpPr>
            <p:cNvPr id="18" name="Rectangle 10"/>
            <p:cNvSpPr/>
            <p:nvPr/>
          </p:nvSpPr>
          <p:spPr>
            <a:xfrm>
              <a:off x="400" y="1536"/>
              <a:ext cx="20" cy="663"/>
            </a:xfrm>
            <a:prstGeom prst="rect">
              <a:avLst/>
            </a:prstGeom>
            <a:solidFill>
              <a:schemeClr val="bg2"/>
            </a:solidFill>
            <a:ln>
              <a:noFill/>
            </a:ln>
          </p:spPr>
          <p:txBody>
            <a:bodyPr wrap="none" anchor="ctr"/>
            <a:lstStyle/>
            <a:p>
              <a:pPr marL="0" lvl="0" indent="0" algn="l" defTabSz="914400">
                <a:lnSpc>
                  <a:spcPct val="100000"/>
                </a:lnSpc>
                <a:spcBef>
                  <a:spcPct val="0"/>
                </a:spcBef>
                <a:spcAft>
                  <a:spcPct val="0"/>
                </a:spcAft>
                <a:buNone/>
              </a:pPr>
              <a:endParaRPr lang="zh-CN" sz="3600" b="1" i="0" u="none" strike="noStrike" kern="1200" spc="0" baseline="0">
                <a:solidFill>
                  <a:schemeClr val="tx2"/>
                </a:solidFill>
                <a:latin typeface="Tahoma"/>
                <a:ea typeface="宋体"/>
              </a:endParaRPr>
            </a:p>
          </p:txBody>
        </p:sp>
        <p:sp>
          <p:nvSpPr>
            <p:cNvPr id="19" name="Rectangle 11"/>
            <p:cNvSpPr/>
            <p:nvPr/>
          </p:nvSpPr>
          <p:spPr>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p>
              <a:pPr marL="0" lvl="0" indent="0" algn="l" defTabSz="914400">
                <a:lnSpc>
                  <a:spcPct val="100000"/>
                </a:lnSpc>
                <a:spcBef>
                  <a:spcPct val="0"/>
                </a:spcBef>
                <a:spcAft>
                  <a:spcPct val="0"/>
                </a:spcAft>
                <a:buNone/>
              </a:pPr>
              <a:endParaRPr lang="zh-CN" sz="3600" b="1" i="0" u="none" strike="noStrike" kern="1200" spc="0" baseline="0">
                <a:solidFill>
                  <a:schemeClr val="tx2"/>
                </a:solidFill>
                <a:latin typeface="Tahoma"/>
                <a:ea typeface="宋体"/>
              </a:endParaRPr>
            </a:p>
          </p:txBody>
        </p:sp>
      </p:grpSp>
      <p:sp>
        <p:nvSpPr>
          <p:cNvPr id="79884" name="Rectangle 12"/>
          <p:cNvSpPr/>
          <p:nvPr>
            <p:ph type="ctrTitle"/>
          </p:nvPr>
        </p:nvSpPr>
        <p:spPr>
          <a:xfrm>
            <a:off x="990600" y="1676400"/>
            <a:ext cx="7772400" cy="1462088"/>
          </a:xfrm>
        </p:spPr>
        <p:txBody>
          <a:bodyPr/>
          <a:lstStyle/>
          <a:p>
            <a:r>
              <a:rPr lang="zh-CN"/>
              <a:t>单击此处编辑母版标题样式</a:t>
            </a:r>
            <a:endParaRPr lang="zh-CN"/>
          </a:p>
        </p:txBody>
      </p:sp>
      <p:sp>
        <p:nvSpPr>
          <p:cNvPr id="79885" name="Rectangle 13"/>
          <p:cNvSpPr/>
          <p:nvPr>
            <p:ph type="subTitle" idx="1"/>
          </p:nvPr>
        </p:nvSpPr>
        <p:spPr>
          <a:xfrm>
            <a:off x="1371600" y="3886200"/>
            <a:ext cx="6400800" cy="1752600"/>
          </a:xfrm>
        </p:spPr>
        <p:txBody>
          <a:bodyPr/>
          <a:lstStyle>
            <a:lvl1pPr marL="0" lvl="0" indent="0" algn="ctr">
              <a:buFont typeface="Wingdings" charset="2"/>
              <a:buNone/>
            </a:lvl1pPr>
          </a:lstStyle>
          <a:p>
            <a:r>
              <a:rPr lang="zh-CN"/>
              <a:t>单击此处编辑母版副标题样式</a:t>
            </a:r>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endParaRPr lang="zh-CN"/>
          </a:p>
        </p:txBody>
      </p:sp>
      <p:sp>
        <p:nvSpPr>
          <p:cNvPr id="3" name="竖排文字占位符 2"/>
          <p:cNvSpPr/>
          <p:nvPr>
            <p:ph type="body" idx="1"/>
          </p:nvPr>
        </p:nvSpPr>
        <p:spPr/>
        <p:txBody>
          <a:bodyPr vert="eaVert"/>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垂直排列标题与文本">
    <p:spTree>
      <p:nvGrpSpPr>
        <p:cNvPr id="1" name=""/>
        <p:cNvGrpSpPr/>
        <p:nvPr/>
      </p:nvGrpSpPr>
      <p:grpSpPr>
        <a:xfrm>
          <a:off x="0" y="0"/>
          <a:ext cx="0" cy="0"/>
          <a:chOff x="0" y="0"/>
          <a:chExt cx="0" cy="0"/>
        </a:xfrm>
      </p:grpSpPr>
      <p:sp>
        <p:nvSpPr>
          <p:cNvPr id="2" name="竖排标题 1"/>
          <p:cNvSpPr/>
          <p:nvPr>
            <p:ph type="title"/>
          </p:nvPr>
        </p:nvSpPr>
        <p:spPr>
          <a:xfrm>
            <a:off x="7004050" y="214313"/>
            <a:ext cx="1951038" cy="5918200"/>
          </a:xfrm>
        </p:spPr>
        <p:txBody>
          <a:bodyPr vert="eaVert"/>
          <a:lstStyle/>
          <a:p>
            <a:r>
              <a:rPr lang="zh-CN"/>
              <a:t>单击此处编辑母版标题样式</a:t>
            </a:r>
            <a:endParaRPr lang="zh-CN"/>
          </a:p>
        </p:txBody>
      </p:sp>
      <p:sp>
        <p:nvSpPr>
          <p:cNvPr id="3" name="竖排文字占位符 2"/>
          <p:cNvSpPr/>
          <p:nvPr>
            <p:ph type="body" idx="1"/>
          </p:nvPr>
        </p:nvSpPr>
        <p:spPr>
          <a:xfrm>
            <a:off x="1150938" y="214313"/>
            <a:ext cx="5700712" cy="5918200"/>
          </a:xfrm>
        </p:spPr>
        <p:txBody>
          <a:bodyPr vert="eaVert"/>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endParaRPr lang="zh-CN"/>
          </a:p>
        </p:txBody>
      </p:sp>
      <p:sp>
        <p:nvSpPr>
          <p:cNvPr id="3" name="内容占位符 2"/>
          <p:cNvSpPr/>
          <p:nvPr>
            <p:ph idx="1"/>
          </p:nvPr>
        </p:nvSpPr>
        <p:spPr/>
        <p:txBody>
          <a:body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标题 1"/>
          <p:cNvSpPr/>
          <p:nvPr>
            <p:ph type="title"/>
          </p:nvPr>
        </p:nvSpPr>
        <p:spPr>
          <a:xfrm>
            <a:off x="722313" y="4406900"/>
            <a:ext cx="7772400" cy="1362075"/>
          </a:xfrm>
        </p:spPr>
        <p:txBody>
          <a:bodyPr anchor="t"/>
          <a:lstStyle>
            <a:lvl1pPr lvl="0" algn="l">
              <a:defRPr sz="4000" b="1"/>
            </a:lvl1pPr>
          </a:lstStyle>
          <a:p>
            <a:r>
              <a:rPr lang="zh-CN"/>
              <a:t>单击此处编辑母版标题样式</a:t>
            </a:r>
            <a:endParaRPr lang="zh-CN"/>
          </a:p>
        </p:txBody>
      </p:sp>
      <p:sp>
        <p:nvSpPr>
          <p:cNvPr id="3" name="文本占位符 2"/>
          <p:cNvSpPr/>
          <p:nvPr>
            <p:ph type="body" idx="1"/>
          </p:nvPr>
        </p:nvSpPr>
        <p:spPr>
          <a:xfrm>
            <a:off x="722313" y="2906713"/>
            <a:ext cx="7772400" cy="1500187"/>
          </a:xfrm>
        </p:spPr>
        <p:txBody>
          <a:bodyPr anchor="b"/>
          <a:lstStyle>
            <a:lvl1pPr marL="0" lvl="0" indent="0">
              <a:buNone/>
              <a:defRPr sz="2000"/>
            </a:lvl1pPr>
            <a:lvl2pPr marL="457200" lvl="1" indent="0">
              <a:buNone/>
              <a:defRPr sz="1800"/>
            </a:lvl2pPr>
            <a:lvl3pPr marL="914400" lvl="2" indent="0">
              <a:buNone/>
              <a:defRPr sz="1600"/>
            </a:lvl3pPr>
            <a:lvl4pPr marL="1371600" lvl="3" indent="0">
              <a:buNone/>
              <a:defRPr sz="1400"/>
            </a:lvl4pPr>
            <a:lvl5pPr marL="1828800" lvl="4" indent="0">
              <a:buNone/>
              <a:defRPr sz="1400"/>
            </a:lvl5pPr>
            <a:lvl6pPr marL="2286000" lvl="5" indent="0">
              <a:buNone/>
              <a:defRPr sz="1400"/>
            </a:lvl6pPr>
            <a:lvl7pPr marL="2743200" lvl="6" indent="0">
              <a:buNone/>
              <a:defRPr sz="1400"/>
            </a:lvl7pPr>
            <a:lvl8pPr marL="3200400" lvl="7" indent="0">
              <a:buNone/>
              <a:defRPr sz="1400"/>
            </a:lvl8pPr>
            <a:lvl9pPr marL="3657600" lvl="8" indent="0">
              <a:buNone/>
              <a:defRPr sz="1400"/>
            </a:lvl9pPr>
          </a:lstStyle>
          <a:p>
            <a:pPr lvl="0"/>
            <a:r>
              <a:rPr lang="zh-CN"/>
              <a:t>单击此处编辑母版文本样式</a:t>
            </a:r>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endParaRPr lang="zh-CN"/>
          </a:p>
        </p:txBody>
      </p:sp>
      <p:sp>
        <p:nvSpPr>
          <p:cNvPr id="3" name="内容占位符 2"/>
          <p:cNvSpPr/>
          <p:nvPr>
            <p:ph idx="1"/>
          </p:nvPr>
        </p:nvSpPr>
        <p:spPr>
          <a:xfrm>
            <a:off x="1182688" y="2017713"/>
            <a:ext cx="3810000" cy="4114800"/>
          </a:xfrm>
        </p:spPr>
        <p:txBody>
          <a:bodyPr/>
          <a:lstStyle>
            <a:lvl1pPr lvl="0">
              <a:defRPr sz="2800"/>
            </a:lvl1pPr>
            <a:lvl2pPr lvl="1">
              <a:defRPr sz="2400"/>
            </a:lvl2pPr>
            <a:lvl3pPr lvl="2">
              <a:defRPr sz="2000"/>
            </a:lvl3pPr>
            <a:lvl4pPr lvl="3">
              <a:defRPr sz="1800"/>
            </a:lvl4pPr>
            <a:lvl5pPr lvl="4">
              <a:defRPr sz="1800"/>
            </a:lvl5pPr>
            <a:lvl6pPr lvl="5">
              <a:defRPr sz="1800"/>
            </a:lvl6pPr>
            <a:lvl7pPr lvl="6">
              <a:defRPr sz="1800"/>
            </a:lvl7pPr>
            <a:lvl8pPr lvl="7">
              <a:defRPr sz="1800"/>
            </a:lvl8pPr>
            <a:lvl9pPr lvl="8">
              <a:defRPr sz="1800"/>
            </a:lvl9p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4" name="内容占位符 3"/>
          <p:cNvSpPr/>
          <p:nvPr>
            <p:ph idx="2"/>
          </p:nvPr>
        </p:nvSpPr>
        <p:spPr>
          <a:xfrm>
            <a:off x="5145088" y="2017713"/>
            <a:ext cx="3810000" cy="4114800"/>
          </a:xfrm>
        </p:spPr>
        <p:txBody>
          <a:bodyPr/>
          <a:lstStyle>
            <a:lvl1pPr lvl="0">
              <a:defRPr sz="2800"/>
            </a:lvl1pPr>
            <a:lvl2pPr lvl="1">
              <a:defRPr sz="2400"/>
            </a:lvl2pPr>
            <a:lvl3pPr lvl="2">
              <a:defRPr sz="2000"/>
            </a:lvl3pPr>
            <a:lvl4pPr lvl="3">
              <a:defRPr sz="1800"/>
            </a:lvl4pPr>
            <a:lvl5pPr lvl="4">
              <a:defRPr sz="1800"/>
            </a:lvl5pPr>
            <a:lvl6pPr lvl="5">
              <a:defRPr sz="1800"/>
            </a:lvl6pPr>
            <a:lvl7pPr lvl="6">
              <a:defRPr sz="1800"/>
            </a:lvl7pPr>
            <a:lvl8pPr lvl="7">
              <a:defRPr sz="1800"/>
            </a:lvl8pPr>
            <a:lvl9pPr lvl="8">
              <a:defRPr sz="1800"/>
            </a:lvl9p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标题 1"/>
          <p:cNvSpPr/>
          <p:nvPr>
            <p:ph type="title"/>
          </p:nvPr>
        </p:nvSpPr>
        <p:spPr>
          <a:xfrm>
            <a:off x="457200" y="274638"/>
            <a:ext cx="8229600" cy="1143000"/>
          </a:xfrm>
        </p:spPr>
        <p:txBody>
          <a:bodyPr/>
          <a:lstStyle/>
          <a:p>
            <a:r>
              <a:rPr lang="zh-CN"/>
              <a:t>单击此处编辑母版标题样式</a:t>
            </a:r>
            <a:endParaRPr lang="zh-CN"/>
          </a:p>
        </p:txBody>
      </p:sp>
      <p:sp>
        <p:nvSpPr>
          <p:cNvPr id="3" name="文本占位符 2"/>
          <p:cNvSpPr/>
          <p:nvPr>
            <p:ph type="body" idx="1"/>
          </p:nvPr>
        </p:nvSpPr>
        <p:spPr>
          <a:xfrm>
            <a:off x="457200" y="1535113"/>
            <a:ext cx="4040188" cy="63976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endParaRPr lang="zh-CN"/>
          </a:p>
        </p:txBody>
      </p:sp>
      <p:sp>
        <p:nvSpPr>
          <p:cNvPr id="4" name="内容占位符 3"/>
          <p:cNvSpPr/>
          <p:nvPr>
            <p:ph idx="2"/>
          </p:nvPr>
        </p:nvSpPr>
        <p:spPr>
          <a:xfrm>
            <a:off x="457200" y="2174875"/>
            <a:ext cx="4040188" cy="3951288"/>
          </a:xfrm>
        </p:spPr>
        <p:txBody>
          <a:bodyPr/>
          <a:lstStyle>
            <a:lvl1pPr lvl="0">
              <a:defRPr sz="2400"/>
            </a:lvl1pPr>
            <a:lvl2pPr lvl="1">
              <a:defRPr sz="2000"/>
            </a:lvl2pPr>
            <a:lvl3pPr lvl="2">
              <a:defRPr sz="1800"/>
            </a:lvl3pPr>
            <a:lvl4pPr lvl="3">
              <a:defRPr sz="1600"/>
            </a:lvl4pPr>
            <a:lvl5pPr lvl="4">
              <a:defRPr sz="1600"/>
            </a:lvl5pPr>
            <a:lvl6pPr lvl="5">
              <a:defRPr sz="1600"/>
            </a:lvl6pPr>
            <a:lvl7pPr lvl="6">
              <a:defRPr sz="1600"/>
            </a:lvl7pPr>
            <a:lvl8pPr lvl="7">
              <a:defRPr sz="1600"/>
            </a:lvl8pPr>
            <a:lvl9pPr lvl="8">
              <a:defRPr sz="1600"/>
            </a:lvl9p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5" name="文本占位符 4"/>
          <p:cNvSpPr/>
          <p:nvPr>
            <p:ph type="body" idx="3"/>
          </p:nvPr>
        </p:nvSpPr>
        <p:spPr>
          <a:xfrm>
            <a:off x="4645025" y="1535113"/>
            <a:ext cx="4041775" cy="63976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endParaRPr lang="zh-CN"/>
          </a:p>
        </p:txBody>
      </p:sp>
      <p:sp>
        <p:nvSpPr>
          <p:cNvPr id="6" name="内容占位符 5"/>
          <p:cNvSpPr/>
          <p:nvPr>
            <p:ph idx="4"/>
          </p:nvPr>
        </p:nvSpPr>
        <p:spPr>
          <a:xfrm>
            <a:off x="4645025" y="2174875"/>
            <a:ext cx="4041775" cy="3951288"/>
          </a:xfrm>
        </p:spPr>
        <p:txBody>
          <a:bodyPr/>
          <a:lstStyle>
            <a:lvl1pPr lvl="0">
              <a:defRPr sz="2400"/>
            </a:lvl1pPr>
            <a:lvl2pPr lvl="1">
              <a:defRPr sz="2000"/>
            </a:lvl2pPr>
            <a:lvl3pPr lvl="2">
              <a:defRPr sz="1800"/>
            </a:lvl3pPr>
            <a:lvl4pPr lvl="3">
              <a:defRPr sz="1600"/>
            </a:lvl4pPr>
            <a:lvl5pPr lvl="4">
              <a:defRPr sz="1600"/>
            </a:lvl5pPr>
            <a:lvl6pPr lvl="5">
              <a:defRPr sz="1600"/>
            </a:lvl6pPr>
            <a:lvl7pPr lvl="6">
              <a:defRPr sz="1600"/>
            </a:lvl7pPr>
            <a:lvl8pPr lvl="7">
              <a:defRPr sz="1600"/>
            </a:lvl8pPr>
            <a:lvl9pPr lvl="8">
              <a:defRPr sz="1600"/>
            </a:lvl9p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标题 1"/>
          <p:cNvSpPr/>
          <p:nvPr>
            <p:ph type="title"/>
          </p:nvPr>
        </p:nvSpPr>
        <p:spPr>
          <a:xfrm>
            <a:off x="457200" y="273050"/>
            <a:ext cx="3008313" cy="1162050"/>
          </a:xfrm>
        </p:spPr>
        <p:txBody>
          <a:bodyPr/>
          <a:lstStyle>
            <a:lvl1pPr lvl="0" algn="l">
              <a:defRPr sz="2000" b="1"/>
            </a:lvl1pPr>
          </a:lstStyle>
          <a:p>
            <a:r>
              <a:rPr lang="zh-CN"/>
              <a:t>单击此处编辑母版标题样式</a:t>
            </a:r>
            <a:endParaRPr lang="zh-CN"/>
          </a:p>
        </p:txBody>
      </p:sp>
      <p:sp>
        <p:nvSpPr>
          <p:cNvPr id="3" name="内容占位符 2"/>
          <p:cNvSpPr/>
          <p:nvPr>
            <p:ph idx="1"/>
          </p:nvPr>
        </p:nvSpPr>
        <p:spPr>
          <a:xfrm>
            <a:off x="3575050" y="273050"/>
            <a:ext cx="5111750" cy="5853113"/>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4" name="文本占位符 3"/>
          <p:cNvSpPr/>
          <p:nvPr>
            <p:ph type="body" idx="2"/>
          </p:nvPr>
        </p:nvSpPr>
        <p:spPr>
          <a:xfrm>
            <a:off x="457200" y="1435100"/>
            <a:ext cx="3008313" cy="4691063"/>
          </a:xfrm>
        </p:spPr>
        <p:txBody>
          <a:bodyPr/>
          <a:lstStyle>
            <a:lvl1pPr marL="0" lvl="0" indent="0">
              <a:buNone/>
              <a:defRPr sz="1400"/>
            </a:lvl1pPr>
            <a:lvl2pPr marL="457200" lvl="1" indent="0">
              <a:buNone/>
              <a:defRPr sz="1200"/>
            </a:lvl2pPr>
            <a:lvl3pPr marL="914400" lvl="2" indent="0">
              <a:buNone/>
              <a:defRPr sz="1000"/>
            </a:lvl3pPr>
            <a:lvl4pPr marL="1371600" lvl="3" indent="0">
              <a:buNone/>
              <a:defRPr sz="900"/>
            </a:lvl4pPr>
            <a:lvl5pPr marL="1828800" lvl="4" indent="0">
              <a:buNone/>
              <a:defRPr sz="900"/>
            </a:lvl5pPr>
            <a:lvl6pPr marL="2286000" lvl="5" indent="0">
              <a:buNone/>
              <a:defRPr sz="900"/>
            </a:lvl6pPr>
            <a:lvl7pPr marL="2743200" lvl="6" indent="0">
              <a:buNone/>
              <a:defRPr sz="900"/>
            </a:lvl7pPr>
            <a:lvl8pPr marL="3200400" lvl="7" indent="0">
              <a:buNone/>
              <a:defRPr sz="900"/>
            </a:lvl8pPr>
            <a:lvl9pPr marL="3657600" lvl="8" indent="0">
              <a:buNone/>
              <a:defRPr sz="900"/>
            </a:lvl9pPr>
          </a:lstStyle>
          <a:p>
            <a:pPr lvl="0"/>
            <a:r>
              <a:rPr lang="zh-CN"/>
              <a:t>单击此处编辑母版文本样式</a:t>
            </a:r>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标题 1"/>
          <p:cNvSpPr/>
          <p:nvPr>
            <p:ph type="title"/>
          </p:nvPr>
        </p:nvSpPr>
        <p:spPr>
          <a:xfrm>
            <a:off x="1792288" y="4800600"/>
            <a:ext cx="5486400" cy="566738"/>
          </a:xfrm>
        </p:spPr>
        <p:txBody>
          <a:bodyPr/>
          <a:lstStyle>
            <a:lvl1pPr lvl="0" algn="l">
              <a:defRPr sz="2000" b="1"/>
            </a:lvl1pPr>
          </a:lstStyle>
          <a:p>
            <a:r>
              <a:rPr lang="zh-CN"/>
              <a:t>单击此处编辑母版标题样式</a:t>
            </a:r>
            <a:endParaRPr lang="zh-CN"/>
          </a:p>
        </p:txBody>
      </p:sp>
      <p:sp>
        <p:nvSpPr>
          <p:cNvPr id="3" name="图片占位符 2"/>
          <p:cNvSpPr/>
          <p:nvPr>
            <p:ph type="pic" idx="1"/>
          </p:nvPr>
        </p:nvSpPr>
        <p:spPr>
          <a:xfrm>
            <a:off x="1792288" y="612775"/>
            <a:ext cx="5486400" cy="4114800"/>
          </a:xfrm>
        </p:spPr>
        <p:txBody>
          <a:bodyPr vert="horz" wrap="square" lIns="91440" tIns="45720" rIns="91440" bIns="45720" numCol="1" anchor="t" anchorCtr="0"/>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pPr marL="0" lvl="0" indent="0" algn="l" defTabSz="914400">
              <a:lnSpc>
                <a:spcPct val="100000"/>
              </a:lnSpc>
              <a:spcBef>
                <a:spcPct val="20000"/>
              </a:spcBef>
              <a:spcAft>
                <a:spcPct val="0"/>
              </a:spcAft>
              <a:buClr>
                <a:schemeClr val="folHlink"/>
              </a:buClr>
              <a:buFont typeface="Wingdings" charset="2"/>
              <a:buNone/>
            </a:pPr>
            <a:endParaRPr lang="zh-CN" sz="3200" b="0" i="0" u="none" strike="noStrike" kern="0" spc="0" baseline="0">
              <a:solidFill>
                <a:schemeClr val="tx1"/>
              </a:solidFill>
              <a:latin typeface="Tahoma"/>
              <a:ea typeface="宋体"/>
            </a:endParaRPr>
          </a:p>
        </p:txBody>
      </p:sp>
      <p:sp>
        <p:nvSpPr>
          <p:cNvPr id="4" name="文本占位符 3"/>
          <p:cNvSpPr/>
          <p:nvPr>
            <p:ph type="body" idx="2"/>
          </p:nvPr>
        </p:nvSpPr>
        <p:spPr>
          <a:xfrm>
            <a:off x="1792288" y="5367338"/>
            <a:ext cx="5486400" cy="804862"/>
          </a:xfrm>
        </p:spPr>
        <p:txBody>
          <a:bodyPr/>
          <a:lstStyle>
            <a:lvl1pPr marL="0" lvl="0" indent="0">
              <a:buNone/>
              <a:defRPr sz="1400"/>
            </a:lvl1pPr>
            <a:lvl2pPr marL="457200" lvl="1" indent="0">
              <a:buNone/>
              <a:defRPr sz="1200"/>
            </a:lvl2pPr>
            <a:lvl3pPr marL="914400" lvl="2" indent="0">
              <a:buNone/>
              <a:defRPr sz="1000"/>
            </a:lvl3pPr>
            <a:lvl4pPr marL="1371600" lvl="3" indent="0">
              <a:buNone/>
              <a:defRPr sz="900"/>
            </a:lvl4pPr>
            <a:lvl5pPr marL="1828800" lvl="4" indent="0">
              <a:buNone/>
              <a:defRPr sz="900"/>
            </a:lvl5pPr>
            <a:lvl6pPr marL="2286000" lvl="5" indent="0">
              <a:buNone/>
              <a:defRPr sz="900"/>
            </a:lvl6pPr>
            <a:lvl7pPr marL="2743200" lvl="6" indent="0">
              <a:buNone/>
              <a:defRPr sz="900"/>
            </a:lvl7pPr>
            <a:lvl8pPr marL="3200400" lvl="7" indent="0">
              <a:buNone/>
              <a:defRPr sz="900"/>
            </a:lvl8pPr>
            <a:lvl9pPr marL="3657600" lvl="8" indent="0">
              <a:buNone/>
              <a:defRPr sz="900"/>
            </a:lvl9pPr>
          </a:lstStyle>
          <a:p>
            <a:pPr lvl="0"/>
            <a:r>
              <a:rPr lang="zh-CN"/>
              <a:t>单击此处编辑母版文本样式</a:t>
            </a:r>
            <a:endParaRPr lang="zh-CN"/>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slideLayout" Target="/ppt/slideLayouts/slideLayout2.xml" Id="rId2" /><Relationship Type="http://schemas.openxmlformats.org/officeDocument/2006/relationships/slideLayout" Target="/ppt/slideLayouts/slideLayout3.xml" Id="rId3" /><Relationship Type="http://schemas.openxmlformats.org/officeDocument/2006/relationships/slideLayout" Target="/ppt/slideLayouts/slideLayout4.xml" Id="rId4" /><Relationship Type="http://schemas.openxmlformats.org/officeDocument/2006/relationships/slideLayout" Target="/ppt/slideLayouts/slideLayout5.xml" Id="rId5" /><Relationship Type="http://schemas.openxmlformats.org/officeDocument/2006/relationships/slideLayout" Target="/ppt/slideLayouts/slideLayout6.xml" Id="rId6" /><Relationship Type="http://schemas.openxmlformats.org/officeDocument/2006/relationships/slideLayout" Target="/ppt/slideLayouts/slideLayout7.xml" Id="rId7" /><Relationship Type="http://schemas.openxmlformats.org/officeDocument/2006/relationships/slideLayout" Target="/ppt/slideLayouts/slideLayout8.xml" Id="rId8" /><Relationship Type="http://schemas.openxmlformats.org/officeDocument/2006/relationships/slideLayout" Target="/ppt/slideLayouts/slideLayout9.xml" Id="rId9" /><Relationship Type="http://schemas.openxmlformats.org/officeDocument/2006/relationships/slideLayout" Target="/ppt/slideLayouts/slideLayout10.xml" Id="rId10" /><Relationship Type="http://schemas.openxmlformats.org/officeDocument/2006/relationships/slideLayout" Target="/ppt/slideLayouts/slideLayout11.xml" Id="rId11" /><Relationship Type="http://schemas.openxmlformats.org/officeDocument/2006/relationships/theme" Target="/ppt/slideMasters/theme/theme1.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p:bgPr>
    </p:bg>
    <p:spTree>
      <p:nvGrpSpPr>
        <p:cNvPr id="1" name=""/>
        <p:cNvGrpSpPr/>
        <p:nvPr/>
      </p:nvGrpSpPr>
      <p:grpSpPr/>
      <p:sp>
        <p:nvSpPr>
          <p:cNvPr id="78850" name="Rectangle 2"/>
          <p:cNvSpPr/>
          <p:nvPr/>
        </p:nvSpPr>
        <p:spPr>
          <a:xfrm>
            <a:off x="417513" y="1098550"/>
            <a:ext cx="438150" cy="474663"/>
          </a:xfrm>
          <a:prstGeom prst="rect">
            <a:avLst/>
          </a:prstGeom>
          <a:solidFill>
            <a:schemeClr val="accent2"/>
          </a:solidFill>
          <a:ln>
            <a:noFill/>
          </a:ln>
        </p:spPr>
        <p:txBody>
          <a:bodyPr wrap="none" anchor="ctr"/>
          <a:lstStyle/>
          <a:p>
            <a:pPr marL="0" lvl="0" indent="0" algn="ctr" defTabSz="914400">
              <a:lnSpc>
                <a:spcPct val="100000"/>
              </a:lnSpc>
              <a:spcBef>
                <a:spcPct val="0"/>
              </a:spcBef>
              <a:spcAft>
                <a:spcPct val="0"/>
              </a:spcAft>
              <a:buNone/>
            </a:pPr>
            <a:endParaRPr lang="zh-CN" sz="2400" b="0" i="0" u="none" strike="noStrike" kern="1200" spc="0" baseline="0">
              <a:solidFill>
                <a:schemeClr val="tx1"/>
              </a:solidFill>
              <a:latin typeface="Tahoma"/>
              <a:ea typeface="宋体"/>
            </a:endParaRPr>
          </a:p>
        </p:txBody>
      </p:sp>
      <p:sp>
        <p:nvSpPr>
          <p:cNvPr id="78851" name="Rectangle 3"/>
          <p:cNvSpPr/>
          <p:nvPr/>
        </p:nvSpPr>
        <p:spPr>
          <a:xfrm>
            <a:off x="800100" y="1098550"/>
            <a:ext cx="328613" cy="474663"/>
          </a:xfrm>
          <a:prstGeom prst="rect">
            <a:avLst/>
          </a:prstGeom>
          <a:gradFill rotWithShape="0">
            <a:gsLst>
              <a:gs pos="0">
                <a:schemeClr val="accent2"/>
              </a:gs>
              <a:gs pos="100000">
                <a:schemeClr val="bg1"/>
              </a:gs>
            </a:gsLst>
            <a:lin ang="0" scaled="1"/>
          </a:gradFill>
          <a:ln>
            <a:noFill/>
          </a:ln>
        </p:spPr>
        <p:txBody>
          <a:bodyPr wrap="none" anchor="ctr"/>
          <a:lstStyle/>
          <a:p>
            <a:pPr marL="0" lvl="0" indent="0" algn="ctr" defTabSz="914400">
              <a:lnSpc>
                <a:spcPct val="100000"/>
              </a:lnSpc>
              <a:spcBef>
                <a:spcPct val="0"/>
              </a:spcBef>
              <a:spcAft>
                <a:spcPct val="0"/>
              </a:spcAft>
              <a:buNone/>
            </a:pPr>
            <a:endParaRPr lang="zh-CN" sz="2400" b="0" i="0" u="none" strike="noStrike" kern="1200" spc="0" baseline="0">
              <a:solidFill>
                <a:schemeClr val="tx1"/>
              </a:solidFill>
              <a:latin typeface="Tahoma"/>
              <a:ea typeface="宋体"/>
            </a:endParaRPr>
          </a:p>
        </p:txBody>
      </p:sp>
      <p:sp>
        <p:nvSpPr>
          <p:cNvPr id="78852" name="Rectangle 4"/>
          <p:cNvSpPr/>
          <p:nvPr/>
        </p:nvSpPr>
        <p:spPr>
          <a:xfrm>
            <a:off x="541338" y="1520825"/>
            <a:ext cx="422275" cy="474663"/>
          </a:xfrm>
          <a:prstGeom prst="rect">
            <a:avLst/>
          </a:prstGeom>
          <a:solidFill>
            <a:schemeClr val="folHlink"/>
          </a:solidFill>
          <a:ln>
            <a:noFill/>
          </a:ln>
        </p:spPr>
        <p:txBody>
          <a:bodyPr wrap="none" anchor="ctr"/>
          <a:lstStyle/>
          <a:p>
            <a:pPr marL="0" lvl="0" indent="0" algn="ctr" defTabSz="914400">
              <a:lnSpc>
                <a:spcPct val="100000"/>
              </a:lnSpc>
              <a:spcBef>
                <a:spcPct val="0"/>
              </a:spcBef>
              <a:spcAft>
                <a:spcPct val="0"/>
              </a:spcAft>
              <a:buNone/>
            </a:pPr>
            <a:endParaRPr lang="zh-CN" sz="2400" b="0" i="0" u="none" strike="noStrike" kern="1200" spc="0" baseline="0">
              <a:solidFill>
                <a:schemeClr val="tx1"/>
              </a:solidFill>
              <a:latin typeface="Tahoma"/>
              <a:ea typeface="宋体"/>
            </a:endParaRPr>
          </a:p>
        </p:txBody>
      </p:sp>
      <p:sp>
        <p:nvSpPr>
          <p:cNvPr id="78853" name="Rectangle 5"/>
          <p:cNvSpPr/>
          <p:nvPr/>
        </p:nvSpPr>
        <p:spPr>
          <a:xfrm>
            <a:off x="911225" y="1520825"/>
            <a:ext cx="368300" cy="474663"/>
          </a:xfrm>
          <a:prstGeom prst="rect">
            <a:avLst/>
          </a:prstGeom>
          <a:gradFill rotWithShape="0">
            <a:gsLst>
              <a:gs pos="0">
                <a:schemeClr val="folHlink"/>
              </a:gs>
              <a:gs pos="100000">
                <a:schemeClr val="bg1"/>
              </a:gs>
            </a:gsLst>
            <a:lin ang="0" scaled="1"/>
          </a:gradFill>
          <a:ln>
            <a:noFill/>
          </a:ln>
        </p:spPr>
        <p:txBody>
          <a:bodyPr wrap="none" anchor="ctr"/>
          <a:lstStyle/>
          <a:p>
            <a:pPr marL="0" lvl="0" indent="0" algn="ctr" defTabSz="914400">
              <a:lnSpc>
                <a:spcPct val="100000"/>
              </a:lnSpc>
              <a:spcBef>
                <a:spcPct val="0"/>
              </a:spcBef>
              <a:spcAft>
                <a:spcPct val="0"/>
              </a:spcAft>
              <a:buNone/>
            </a:pPr>
            <a:endParaRPr lang="zh-CN" sz="2400" b="0" i="0" u="none" strike="noStrike" kern="1200" spc="0" baseline="0">
              <a:solidFill>
                <a:schemeClr val="tx1"/>
              </a:solidFill>
              <a:latin typeface="Tahoma"/>
              <a:ea typeface="宋体"/>
            </a:endParaRPr>
          </a:p>
        </p:txBody>
      </p:sp>
      <p:sp>
        <p:nvSpPr>
          <p:cNvPr id="78854" name="Rectangle 6"/>
          <p:cNvSpPr/>
          <p:nvPr/>
        </p:nvSpPr>
        <p:spPr>
          <a:xfrm>
            <a:off x="127000" y="1447800"/>
            <a:ext cx="560388" cy="422275"/>
          </a:xfrm>
          <a:prstGeom prst="rect">
            <a:avLst/>
          </a:prstGeom>
          <a:gradFill rotWithShape="0">
            <a:gsLst>
              <a:gs pos="0">
                <a:schemeClr val="bg1"/>
              </a:gs>
              <a:gs pos="100000">
                <a:schemeClr val="hlink"/>
              </a:gs>
            </a:gsLst>
            <a:lin ang="18900000" scaled="1"/>
          </a:gradFill>
          <a:ln>
            <a:noFill/>
          </a:ln>
        </p:spPr>
        <p:txBody>
          <a:bodyPr wrap="none" anchor="ctr"/>
          <a:lstStyle/>
          <a:p>
            <a:pPr marL="0" lvl="0" indent="0" algn="ctr" defTabSz="914400">
              <a:lnSpc>
                <a:spcPct val="100000"/>
              </a:lnSpc>
              <a:spcBef>
                <a:spcPct val="0"/>
              </a:spcBef>
              <a:spcAft>
                <a:spcPct val="0"/>
              </a:spcAft>
              <a:buNone/>
            </a:pPr>
            <a:endParaRPr lang="zh-CN" sz="2400" b="0" i="0" u="none" strike="noStrike" kern="1200" spc="0" baseline="0">
              <a:solidFill>
                <a:schemeClr val="tx1"/>
              </a:solidFill>
              <a:latin typeface="Tahoma"/>
              <a:ea typeface="宋体"/>
            </a:endParaRPr>
          </a:p>
        </p:txBody>
      </p:sp>
      <p:sp>
        <p:nvSpPr>
          <p:cNvPr id="78855" name="Rectangle 7"/>
          <p:cNvSpPr/>
          <p:nvPr/>
        </p:nvSpPr>
        <p:spPr>
          <a:xfrm>
            <a:off x="762000" y="990600"/>
            <a:ext cx="31750" cy="1052513"/>
          </a:xfrm>
          <a:prstGeom prst="rect">
            <a:avLst/>
          </a:prstGeom>
          <a:solidFill>
            <a:schemeClr val="bg2"/>
          </a:solidFill>
          <a:ln>
            <a:noFill/>
          </a:ln>
        </p:spPr>
        <p:txBody>
          <a:bodyPr wrap="none" anchor="ctr"/>
          <a:lstStyle/>
          <a:p>
            <a:pPr marL="0" lvl="0" indent="0" algn="ctr" defTabSz="914400">
              <a:lnSpc>
                <a:spcPct val="100000"/>
              </a:lnSpc>
              <a:spcBef>
                <a:spcPct val="0"/>
              </a:spcBef>
              <a:spcAft>
                <a:spcPct val="0"/>
              </a:spcAft>
              <a:buNone/>
            </a:pPr>
            <a:endParaRPr lang="zh-CN" sz="2400" b="0" i="0" u="none" strike="noStrike" kern="1200" spc="0" baseline="0">
              <a:solidFill>
                <a:schemeClr val="tx1"/>
              </a:solidFill>
              <a:latin typeface="Tahoma"/>
              <a:ea typeface="宋体"/>
            </a:endParaRPr>
          </a:p>
        </p:txBody>
      </p:sp>
      <p:sp>
        <p:nvSpPr>
          <p:cNvPr id="78856" name="Rectangle 8"/>
          <p:cNvSpPr/>
          <p:nvPr/>
        </p:nvSpPr>
        <p:spPr>
          <a:xfrm>
            <a:off x="442913" y="1781175"/>
            <a:ext cx="8226425" cy="31750"/>
          </a:xfrm>
          <a:prstGeom prst="rect">
            <a:avLst/>
          </a:prstGeom>
          <a:gradFill rotWithShape="0">
            <a:gsLst>
              <a:gs pos="0">
                <a:schemeClr val="bg2"/>
              </a:gs>
              <a:gs pos="100000">
                <a:schemeClr val="bg1"/>
              </a:gs>
            </a:gsLst>
            <a:lin ang="0" scaled="1"/>
          </a:gradFill>
          <a:ln>
            <a:noFill/>
          </a:ln>
        </p:spPr>
        <p:txBody>
          <a:bodyPr wrap="none" anchor="ctr"/>
          <a:lstStyle/>
          <a:p>
            <a:pPr marL="0" lvl="0" indent="0" algn="ctr" defTabSz="914400">
              <a:lnSpc>
                <a:spcPct val="100000"/>
              </a:lnSpc>
              <a:spcBef>
                <a:spcPct val="0"/>
              </a:spcBef>
              <a:spcAft>
                <a:spcPct val="0"/>
              </a:spcAft>
              <a:buNone/>
            </a:pPr>
            <a:endParaRPr lang="zh-CN" sz="2400" b="0" i="0" u="none" strike="noStrike" kern="1200" spc="0" baseline="0">
              <a:solidFill>
                <a:schemeClr val="tx1"/>
              </a:solidFill>
              <a:latin typeface="Tahoma"/>
              <a:ea typeface="宋体"/>
            </a:endParaRPr>
          </a:p>
        </p:txBody>
      </p:sp>
      <p:sp>
        <p:nvSpPr>
          <p:cNvPr id="1033" name="Rectangle 9"/>
          <p:cNvSpPr/>
          <p:nvPr>
            <p:ph type="title"/>
          </p:nvPr>
        </p:nvSpPr>
        <p:spPr>
          <a:xfrm>
            <a:off x="1150938" y="214313"/>
            <a:ext cx="7793037" cy="1462087"/>
          </a:xfrm>
          <a:prstGeom prst="rect">
            <a:avLst/>
          </a:prstGeom>
          <a:noFill/>
          <a:ln>
            <a:noFill/>
          </a:ln>
        </p:spPr>
        <p:txBody>
          <a:bodyPr anchor="b"/>
          <a:lstStyle/>
          <a:p>
            <a:pPr lvl="0"/>
            <a:r>
              <a:rPr lang="zh-CN"/>
              <a:t>单击此处编辑母版标题样式</a:t>
            </a:r>
            <a:endParaRPr lang="zh-CN"/>
          </a:p>
        </p:txBody>
      </p:sp>
      <p:sp>
        <p:nvSpPr>
          <p:cNvPr id="1034" name="Rectangle 10"/>
          <p:cNvSpPr/>
          <p:nvPr>
            <p:ph type="body" idx="1"/>
          </p:nvPr>
        </p:nvSpPr>
        <p:spPr>
          <a:xfrm>
            <a:off x="1182688" y="2017713"/>
            <a:ext cx="7772400" cy="4114800"/>
          </a:xfrm>
          <a:prstGeom prst="rect">
            <a:avLst/>
          </a:prstGeom>
          <a:noFill/>
          <a:ln>
            <a:noFill/>
          </a:ln>
        </p:spPr>
        <p:txBody>
          <a:bodyPr/>
          <a:lstStyle/>
          <a:p>
            <a:pPr lvl="0"/>
            <a:r>
              <a:rPr lang="zh-CN"/>
              <a:t>单击此处编辑母版文本样式</a:t>
            </a:r>
            <a:endParaRPr lang="zh-CN"/>
          </a:p>
          <a:p>
            <a:pPr lvl="2"/>
            <a:r>
              <a:rPr lang="zh-CN"/>
              <a:t>第三级第二级</a:t>
            </a:r>
            <a:endParaRPr lang="zh-CN"/>
          </a:p>
          <a:p>
            <a:pPr lvl="2"/>
            <a:endParaRPr lang="zh-CN"/>
          </a:p>
          <a:p>
            <a:pPr lvl="3"/>
            <a:r>
              <a:rPr lang="zh-CN"/>
              <a:t>第四级</a:t>
            </a:r>
            <a:endParaRPr lang="zh-CN"/>
          </a:p>
          <a:p>
            <a:pPr lvl="4"/>
            <a:r>
              <a:rPr lang="zh-CN"/>
              <a:t>第五级</a:t>
            </a:r>
            <a:endParaRPr 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l">
        <a:spcBef>
          <a:spcPct val="0"/>
        </a:spcBef>
        <a:spcAft>
          <a:spcPct val="0"/>
        </a:spcAft>
        <a:defRPr sz="4400">
          <a:solidFill>
            <a:schemeClr val="tx2"/>
          </a:solidFill>
          <a:latin typeface="Tahoma"/>
          <a:ea typeface="宋体"/>
        </a:defRPr>
      </a:lvl1pPr>
      <a:lvl2pPr lvl="1" algn="l">
        <a:spcBef>
          <a:spcPct val="0"/>
        </a:spcBef>
        <a:spcAft>
          <a:spcPct val="0"/>
        </a:spcAft>
        <a:defRPr sz="4400">
          <a:solidFill>
            <a:schemeClr val="tx2"/>
          </a:solidFill>
          <a:latin typeface="Tahoma"/>
          <a:ea typeface="宋体"/>
        </a:defRPr>
      </a:lvl2pPr>
      <a:lvl3pPr lvl="2" algn="l">
        <a:spcBef>
          <a:spcPct val="0"/>
        </a:spcBef>
        <a:spcAft>
          <a:spcPct val="0"/>
        </a:spcAft>
        <a:defRPr sz="4400">
          <a:solidFill>
            <a:schemeClr val="tx2"/>
          </a:solidFill>
          <a:latin typeface="Tahoma"/>
          <a:ea typeface="宋体"/>
        </a:defRPr>
      </a:lvl3pPr>
      <a:lvl4pPr lvl="3" algn="l">
        <a:spcBef>
          <a:spcPct val="0"/>
        </a:spcBef>
        <a:spcAft>
          <a:spcPct val="0"/>
        </a:spcAft>
        <a:defRPr sz="4400">
          <a:solidFill>
            <a:schemeClr val="tx2"/>
          </a:solidFill>
          <a:latin typeface="Tahoma"/>
          <a:ea typeface="宋体"/>
        </a:defRPr>
      </a:lvl4pPr>
      <a:lvl5pPr lvl="4" algn="l">
        <a:spcBef>
          <a:spcPct val="0"/>
        </a:spcBef>
        <a:spcAft>
          <a:spcPct val="0"/>
        </a:spcAft>
        <a:defRPr sz="4400">
          <a:solidFill>
            <a:schemeClr val="tx2"/>
          </a:solidFill>
          <a:latin typeface="Tahoma"/>
          <a:ea typeface="宋体"/>
        </a:defRPr>
      </a:lvl5pPr>
      <a:lvl6pPr marL="457200" lvl="5" algn="l">
        <a:spcBef>
          <a:spcPct val="0"/>
        </a:spcBef>
        <a:spcAft>
          <a:spcPct val="0"/>
        </a:spcAft>
        <a:defRPr sz="4400">
          <a:solidFill>
            <a:schemeClr val="tx2"/>
          </a:solidFill>
          <a:latin typeface="Tahoma"/>
          <a:ea typeface="宋体"/>
        </a:defRPr>
      </a:lvl6pPr>
      <a:lvl7pPr marL="914400" lvl="6" algn="l">
        <a:spcBef>
          <a:spcPct val="0"/>
        </a:spcBef>
        <a:spcAft>
          <a:spcPct val="0"/>
        </a:spcAft>
        <a:defRPr sz="4400">
          <a:solidFill>
            <a:schemeClr val="tx2"/>
          </a:solidFill>
          <a:latin typeface="Tahoma"/>
          <a:ea typeface="宋体"/>
        </a:defRPr>
      </a:lvl7pPr>
      <a:lvl8pPr marL="1371600" lvl="7" algn="l">
        <a:spcBef>
          <a:spcPct val="0"/>
        </a:spcBef>
        <a:spcAft>
          <a:spcPct val="0"/>
        </a:spcAft>
        <a:defRPr sz="4400">
          <a:solidFill>
            <a:schemeClr val="tx2"/>
          </a:solidFill>
          <a:latin typeface="Tahoma"/>
          <a:ea typeface="宋体"/>
        </a:defRPr>
      </a:lvl8pPr>
      <a:lvl9pPr marL="1828800" lvl="8" algn="l">
        <a:spcBef>
          <a:spcPct val="0"/>
        </a:spcBef>
        <a:spcAft>
          <a:spcPct val="0"/>
        </a:spcAft>
        <a:defRPr sz="4400">
          <a:solidFill>
            <a:schemeClr val="tx2"/>
          </a:solidFill>
          <a:latin typeface="Tahoma"/>
          <a:ea typeface="宋体"/>
        </a:defRPr>
      </a:lvl9pPr>
    </p:titleStyle>
    <p:bodyStyle>
      <a:lvl1pPr marL="342900" lvl="0" indent="-342900" algn="l">
        <a:spcBef>
          <a:spcPct val="20000"/>
        </a:spcBef>
        <a:spcAft>
          <a:spcPct val="0"/>
        </a:spcAft>
        <a:buClr>
          <a:schemeClr val="folHlink"/>
        </a:buClr>
        <a:buFont typeface="Wingdings" charset="2"/>
        <a:buChar char="n"/>
        <a:defRPr sz="3200">
          <a:solidFill>
            <a:schemeClr val="tx1"/>
          </a:solidFill>
          <a:latin typeface="Tahoma"/>
          <a:ea typeface="宋体"/>
        </a:defRPr>
      </a:lvl1pPr>
      <a:lvl2pPr marL="742950" lvl="1" indent="-285750" algn="l">
        <a:spcBef>
          <a:spcPct val="20000"/>
        </a:spcBef>
        <a:spcAft>
          <a:spcPct val="0"/>
        </a:spcAft>
        <a:buClr>
          <a:schemeClr val="hlink"/>
        </a:buClr>
        <a:buFont typeface="Wingdings" charset="2"/>
        <a:buChar char="n"/>
        <a:defRPr sz="2800">
          <a:solidFill>
            <a:schemeClr val="tx1"/>
          </a:solidFill>
          <a:latin typeface="Tahoma"/>
          <a:ea typeface="宋体"/>
        </a:defRPr>
      </a:lvl2pPr>
      <a:lvl3pPr marL="1143000" lvl="2" indent="-228600" algn="l">
        <a:spcBef>
          <a:spcPct val="20000"/>
        </a:spcBef>
        <a:spcAft>
          <a:spcPct val="0"/>
        </a:spcAft>
        <a:buClr>
          <a:schemeClr val="folHlink"/>
        </a:buClr>
        <a:buFont typeface="Wingdings" charset="2"/>
        <a:buChar char="n"/>
        <a:defRPr sz="2400">
          <a:solidFill>
            <a:schemeClr val="tx1"/>
          </a:solidFill>
          <a:latin typeface="Tahoma"/>
          <a:ea typeface="宋体"/>
        </a:defRPr>
      </a:lvl3pPr>
      <a:lvl4pPr marL="1600200" lvl="3" indent="-228600" algn="l">
        <a:spcBef>
          <a:spcPct val="20000"/>
        </a:spcBef>
        <a:spcAft>
          <a:spcPct val="0"/>
        </a:spcAft>
        <a:buClr>
          <a:schemeClr val="accent2"/>
        </a:buClr>
        <a:buFont typeface="Wingdings" charset="2"/>
        <a:buChar char="n"/>
        <a:defRPr sz="2000">
          <a:solidFill>
            <a:schemeClr val="tx1"/>
          </a:solidFill>
          <a:latin typeface="Tahoma"/>
          <a:ea typeface="宋体"/>
        </a:defRPr>
      </a:lvl4pPr>
      <a:lvl5pPr marL="2057400" lvl="4" indent="-228600" algn="l">
        <a:spcBef>
          <a:spcPct val="20000"/>
        </a:spcBef>
        <a:spcAft>
          <a:spcPct val="0"/>
        </a:spcAft>
        <a:buClr>
          <a:schemeClr val="accent1"/>
        </a:buClr>
        <a:buFont typeface="Wingdings" charset="2"/>
        <a:buChar char="n"/>
        <a:defRPr sz="2000">
          <a:solidFill>
            <a:schemeClr val="tx1"/>
          </a:solidFill>
          <a:latin typeface="Tahoma"/>
          <a:ea typeface="宋体"/>
        </a:defRPr>
      </a:lvl5pPr>
      <a:lvl6pPr marL="2514600" lvl="5" indent="-228600" algn="l">
        <a:spcBef>
          <a:spcPct val="20000"/>
        </a:spcBef>
        <a:spcAft>
          <a:spcPct val="0"/>
        </a:spcAft>
        <a:buClr>
          <a:schemeClr val="accent1"/>
        </a:buClr>
        <a:buFont typeface="Wingdings" charset="2"/>
        <a:buChar char="n"/>
        <a:defRPr sz="2000">
          <a:solidFill>
            <a:schemeClr val="tx1"/>
          </a:solidFill>
          <a:latin typeface="Tahoma"/>
          <a:ea typeface="宋体"/>
        </a:defRPr>
      </a:lvl6pPr>
      <a:lvl7pPr marL="2971800" lvl="6" indent="-228600" algn="l">
        <a:spcBef>
          <a:spcPct val="20000"/>
        </a:spcBef>
        <a:spcAft>
          <a:spcPct val="0"/>
        </a:spcAft>
        <a:buClr>
          <a:schemeClr val="accent1"/>
        </a:buClr>
        <a:buFont typeface="Wingdings" charset="2"/>
        <a:buChar char="n"/>
        <a:defRPr sz="2000">
          <a:solidFill>
            <a:schemeClr val="tx1"/>
          </a:solidFill>
          <a:latin typeface="Tahoma"/>
          <a:ea typeface="宋体"/>
        </a:defRPr>
      </a:lvl7pPr>
      <a:lvl8pPr marL="3429000" lvl="7" indent="-228600" algn="l">
        <a:spcBef>
          <a:spcPct val="20000"/>
        </a:spcBef>
        <a:spcAft>
          <a:spcPct val="0"/>
        </a:spcAft>
        <a:buClr>
          <a:schemeClr val="accent1"/>
        </a:buClr>
        <a:buFont typeface="Wingdings" charset="2"/>
        <a:buChar char="n"/>
        <a:defRPr sz="2000">
          <a:solidFill>
            <a:schemeClr val="tx1"/>
          </a:solidFill>
          <a:latin typeface="Tahoma"/>
          <a:ea typeface="宋体"/>
        </a:defRPr>
      </a:lvl8pPr>
      <a:lvl9pPr marL="3886200" lvl="8" indent="-228600" algn="l">
        <a:spcBef>
          <a:spcPct val="20000"/>
        </a:spcBef>
        <a:spcAft>
          <a:spcPct val="0"/>
        </a:spcAft>
        <a:buClr>
          <a:schemeClr val="accent1"/>
        </a:buClr>
        <a:buFont typeface="Wingdings" charset="2"/>
        <a:buChar char="n"/>
        <a:defRPr sz="2000">
          <a:solidFill>
            <a:schemeClr val="tx1"/>
          </a:solidFill>
          <a:latin typeface="Tahoma"/>
          <a:ea typeface="宋体"/>
        </a:defRPr>
      </a:lvl9pPr>
    </p:bodyStyle>
    <p:otherStyle>
      <a:lvl1pPr marL="0" lvl="0" algn="l" defTabSz="914400">
        <a:defRPr sz="1800" kern="1200">
          <a:solidFill>
            <a:schemeClr val="tx1"/>
          </a:solidFill>
          <a:latin typeface="Tahoma"/>
          <a:ea typeface="宋体"/>
        </a:defRPr>
      </a:lvl1pPr>
      <a:lvl2pPr marL="457200" lvl="1" algn="l" defTabSz="914400">
        <a:defRPr sz="1800" kern="1200">
          <a:solidFill>
            <a:schemeClr val="tx1"/>
          </a:solidFill>
          <a:latin typeface="Tahoma"/>
          <a:ea typeface="宋体"/>
        </a:defRPr>
      </a:lvl2pPr>
      <a:lvl3pPr marL="914400" lvl="2" algn="l" defTabSz="914400">
        <a:defRPr sz="1800" kern="1200">
          <a:solidFill>
            <a:schemeClr val="tx1"/>
          </a:solidFill>
          <a:latin typeface="Tahoma"/>
          <a:ea typeface="宋体"/>
        </a:defRPr>
      </a:lvl3pPr>
      <a:lvl4pPr marL="1371600" lvl="3" algn="l" defTabSz="914400">
        <a:defRPr sz="1800" kern="1200">
          <a:solidFill>
            <a:schemeClr val="tx1"/>
          </a:solidFill>
          <a:latin typeface="Tahoma"/>
          <a:ea typeface="宋体"/>
        </a:defRPr>
      </a:lvl4pPr>
      <a:lvl5pPr marL="1828800" lvl="4" algn="l" defTabSz="914400">
        <a:defRPr sz="1800" kern="1200">
          <a:solidFill>
            <a:schemeClr val="tx1"/>
          </a:solidFill>
          <a:latin typeface="Tahoma"/>
          <a:ea typeface="宋体"/>
        </a:defRPr>
      </a:lvl5pPr>
      <a:lvl6pPr marL="2286000" lvl="5" algn="l" defTabSz="914400">
        <a:defRPr sz="1800" kern="1200">
          <a:solidFill>
            <a:schemeClr val="tx1"/>
          </a:solidFill>
          <a:latin typeface="Tahoma"/>
          <a:ea typeface="宋体"/>
        </a:defRPr>
      </a:lvl6pPr>
      <a:lvl7pPr marL="2743200" lvl="6" algn="l" defTabSz="914400">
        <a:defRPr sz="1800" kern="1200">
          <a:solidFill>
            <a:schemeClr val="tx1"/>
          </a:solidFill>
          <a:latin typeface="Tahoma"/>
          <a:ea typeface="宋体"/>
        </a:defRPr>
      </a:lvl7pPr>
      <a:lvl8pPr marL="3200400" lvl="7" algn="l" defTabSz="914400">
        <a:defRPr sz="1800" kern="1200">
          <a:solidFill>
            <a:schemeClr val="tx1"/>
          </a:solidFill>
          <a:latin typeface="Tahoma"/>
          <a:ea typeface="宋体"/>
        </a:defRPr>
      </a:lvl8pPr>
      <a:lvl9pPr marL="3657600" lvl="8" algn="l" defTabSz="914400">
        <a:defRPr sz="1800" kern="1200">
          <a:solidFill>
            <a:schemeClr val="tx1"/>
          </a:solidFill>
          <a:latin typeface="Tahoma"/>
          <a:ea typeface="宋体"/>
        </a:defRPr>
      </a:lvl9pPr>
    </p:otherStyle>
  </p:txStyles>
</p:sldMaster>
</file>

<file path=ppt/slideMasters/theme/theme1.xml><?xml version="1.0" encoding="utf-8"?>
<a:theme xmlns:thm15="http://schemas.microsoft.com/office/thememl/2012/main" xmlns:a="http://schemas.openxmlformats.org/drawingml/2006/main" name="Office 主题​​">
  <a:themeElements>
    <a:clrScheme name="Offic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slides/_rels/slide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5.png" Id="rId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6.png" Id="rId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7.png"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8.png" Id="rId2" /></Relationships>
</file>

<file path=ppt/slides/_rels/slide1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9.png" Id="rId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0.png" Id="rId2" /></Relationships>
</file>

<file path=ppt/slides/_rels/slide16.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1.png" Id="rId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2.png" Id="rId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3.png" Id="rId2" /><Relationship Type="http://schemas.openxmlformats.org/officeDocument/2006/relationships/image" Target="/ppt/media/image14.png" Id="rId3" /></Relationships>
</file>

<file path=ppt/slides/_rels/slide1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5.png" Id="rId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6.png" Id="rId2"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7.png" Id="rId2" /><Relationship Type="http://schemas.openxmlformats.org/officeDocument/2006/relationships/image" Target="/ppt/media/image18.png" Id="rId3"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19.png" Id="rId2"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6.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0.png" Id="rId2"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1.png" Id="rId2" /></Relationships>
</file>

<file path=ppt/slides/_rels/slide28.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2.png" Id="rId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3.png"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png" Id="rId2" /></Relationships>
</file>

<file path=ppt/slides/_rels/slide30.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4.png" Id="rId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5.png" Id="rId2" /><Relationship Type="http://schemas.openxmlformats.org/officeDocument/2006/relationships/image" Target="/ppt/media/image26.png" Id="rId3" /></Relationships>
</file>

<file path=ppt/slides/_rels/slide3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7.png" Id="rId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8.png" Id="rId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9.png" Id="rId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0.png" Id="rId2" /></Relationships>
</file>

<file path=ppt/slides/_rels/slide36.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1.png" Id="rId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2.png" Id="rId2" /></Relationships>
</file>

<file path=ppt/slides/_rels/slide38.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3.png" Id="rId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4.png"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0.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5.png" Id="rId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6.png" Id="rId2" /></Relationships>
</file>

<file path=ppt/slides/_rels/slide4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6.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7.png" Id="rId2" /><Relationship Type="http://schemas.openxmlformats.org/officeDocument/2006/relationships/image" Target="/ppt/media/image38.png" Id="rId3" /></Relationships>
</file>

<file path=ppt/slides/_rels/slide4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9.png" Id="rId2" /></Relationships>
</file>

<file path=ppt/slides/_rels/slide4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9.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40.png"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png" Id="rId2" /></Relationships>
</file>

<file path=ppt/slides/_rels/slide50.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41.png" Id="rId2" /><Relationship Type="http://schemas.openxmlformats.org/officeDocument/2006/relationships/image" Target="/ppt/media/image42.png" Id="rId3" /></Relationships>
</file>

<file path=ppt/slides/_rels/slide51.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43.png" Id="rId2" /></Relationships>
</file>

<file path=ppt/slides/_rels/slide5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44.png" Id="rId2" /></Relationships>
</file>

<file path=ppt/slides/_rels/slide5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45.png" Id="rId2" /><Relationship Type="http://schemas.openxmlformats.org/officeDocument/2006/relationships/image" Target="/ppt/media/image46.png" Id="rId3" /></Relationships>
</file>

<file path=ppt/slides/_rels/slide5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47.png" Id="rId2" /></Relationships>
</file>

<file path=ppt/slides/_rels/slide5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48.png" Id="rId2" /></Relationships>
</file>

<file path=ppt/slides/_rels/slide58.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49.png" Id="rId2" /><Relationship Type="http://schemas.openxmlformats.org/officeDocument/2006/relationships/image" Target="/ppt/media/image50.png" Id="rId3" /></Relationships>
</file>

<file path=ppt/slides/_rels/slide59.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51.png"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60.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52.png" Id="rId2" /></Relationships>
</file>

<file path=ppt/slides/_rels/slide61.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53.png" Id="rId2" /></Relationships>
</file>

<file path=ppt/slides/_rels/slide6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54.png" Id="rId2" /></Relationships>
</file>

<file path=ppt/slides/_rels/slide6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55.png" Id="rId2" /><Relationship Type="http://schemas.openxmlformats.org/officeDocument/2006/relationships/image" Target="/ppt/media/image56.png" Id="rId3" /></Relationships>
</file>

<file path=ppt/slides/_rels/slide6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57.png" Id="rId2" /></Relationships>
</file>

<file path=ppt/slides/_rels/slide6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58.png" Id="rId2" /></Relationships>
</file>

<file path=ppt/slides/_rels/slide66.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1.xml" Id="rId2" /><Relationship Type="http://schemas.openxmlformats.org/officeDocument/2006/relationships/image" Target="/ppt/media/image59.png" Id="rId3" /></Relationships>
</file>

<file path=ppt/slides/_rels/slide6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60.png" Id="rId2" /></Relationships>
</file>

<file path=ppt/slides/_rels/slide68.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61.png" Id="rId2" /></Relationships>
</file>

<file path=ppt/slides/_rels/slide69.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62.png"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0.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63.png" Id="rId2" /></Relationships>
</file>

<file path=ppt/slides/_rels/slide71.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64.png" Id="rId2" /></Relationships>
</file>

<file path=ppt/slides/_rels/slide7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65.png" Id="rId2" /></Relationships>
</file>

<file path=ppt/slides/_rels/slide7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66.png" Id="rId2" /></Relationships>
</file>

<file path=ppt/slides/_rels/slide7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67.png" Id="rId2" /></Relationships>
</file>

<file path=ppt/slides/_rels/slide7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68.png" Id="rId2" /></Relationships>
</file>

<file path=ppt/slides/_rels/slide76.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69.png" Id="rId2" /><Relationship Type="http://schemas.openxmlformats.org/officeDocument/2006/relationships/image" Target="/ppt/media/image70.png" Id="rId3" /></Relationships>
</file>

<file path=ppt/slides/_rels/slide7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71.png" Id="rId2" /></Relationships>
</file>

<file path=ppt/slides/_rels/slide78.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72.png" Id="rId2" /><Relationship Type="http://schemas.openxmlformats.org/officeDocument/2006/relationships/image" Target="/ppt/media/image73.png" Id="rId3" /></Relationships>
</file>

<file path=ppt/slides/_rels/slide7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8.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png" Id="rId2" /></Relationships>
</file>

<file path=ppt/slides/_rels/slide80.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81.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74.png" Id="rId2" /></Relationships>
</file>

<file path=ppt/slides/_rels/slide8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75.png" Id="rId2" /></Relationships>
</file>

<file path=ppt/slides/_rels/slide8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76.png" Id="rId2" /></Relationships>
</file>

<file path=ppt/slides/_rels/slide8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8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77.png" Id="rId2" /></Relationships>
</file>

<file path=ppt/slides/_rels/slide8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8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78.png" Id="rId2" /></Relationships>
</file>

<file path=ppt/slides/_rels/slide8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8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9.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3.png" Id="rId2" /><Relationship Type="http://schemas.openxmlformats.org/officeDocument/2006/relationships/image" Target="/ppt/media/image4.png" Id="rId3" /></Relationships>
</file>

<file path=ppt/slides/_rels/slide90.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79.png" Id="rId2" /></Relationships>
</file>

<file path=ppt/slides/_rels/slide9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9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80.png" Id="rId2" /></Relationships>
</file>

<file path=ppt/slides/_rels/slide9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9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81.png" Id="rId2" /></Relationships>
</file>

<file path=ppt/slides/_rels/slide9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82.png" Id="rId2" /></Relationships>
</file>

<file path=ppt/slides/_rels/slide96.xml.rels>&#65279;<?xml version="1.0" encoding="utf-8"?><Relationships xmlns="http://schemas.openxmlformats.org/package/2006/relationships"><Relationship Type="http://schemas.openxmlformats.org/officeDocument/2006/relationships/slideLayout" Target="/ppt/slideLayouts/slideLayout2.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p:nvPr>
            <p:ph type="title"/>
          </p:nvPr>
        </p:nvSpPr>
        <p:spPr>
          <a:xfrm>
            <a:off x="539750" y="981075"/>
            <a:ext cx="8385175" cy="1744663"/>
          </a:xfrm>
        </p:spPr>
        <p:txBody>
          <a:bodyPr vert="horz" wrap="square" lIns="91440" tIns="45720" rIns="91440" bIns="45720" anchor="b"/>
          <a:lstStyle/>
          <a:p>
            <a:r>
              <a:rPr lang="zh-CN" sz="3600" b="1"/>
              <a:t>高新技术企业认定管理工作网工作系统</a:t>
            </a:r>
            <a:br>
              <a:rPr lang="zh-CN" sz="3600" b="1"/>
            </a:br>
            <a:r>
              <a:rPr lang="zh-CN" sz="3600" b="1"/>
              <a:t>                    用户使用手册</a:t>
            </a:r>
            <a:br>
              <a:rPr lang="zh-CN" sz="3600" b="1"/>
            </a:br>
            <a:r>
              <a:rPr lang="zh-CN" sz="3600" b="1"/>
              <a:t>                    </a:t>
            </a:r>
            <a:r>
              <a:rPr lang="en-US" sz="3600" b="1"/>
              <a:t>(</a:t>
            </a:r>
            <a:r>
              <a:rPr lang="zh-CN" sz="3600" b="1"/>
              <a:t>企业用户版</a:t>
            </a:r>
            <a:r>
              <a:rPr lang="en-US" sz="3600" b="1"/>
              <a:t>)</a:t>
            </a:r>
            <a:endParaRPr lang="en-US" sz="3600" b="1"/>
          </a:p>
        </p:txBody>
      </p:sp>
      <p:sp>
        <p:nvSpPr>
          <p:cNvPr id="3075" name="Rectangle 3"/>
          <p:cNvSpPr/>
          <p:nvPr>
            <p:ph idx="1"/>
          </p:nvPr>
        </p:nvSpPr>
        <p:spPr>
          <a:xfrm>
            <a:off x="1042988" y="4292600"/>
            <a:ext cx="7562850" cy="1584325"/>
          </a:xfrm>
        </p:spPr>
        <p:txBody>
          <a:bodyPr vert="horz" wrap="square" lIns="91440" tIns="45720" rIns="91440" bIns="45720" anchor="t"/>
          <a:lstStyle/>
          <a:p>
            <a:pPr>
              <a:buNone/>
            </a:pPr>
            <a:r>
              <a:rPr lang="en-US" sz="3600" b="1"/>
              <a:t>     </a:t>
            </a:r>
            <a:r>
              <a:rPr lang="zh-CN" b="1">
                <a:solidFill>
                  <a:schemeClr val="tx2"/>
                </a:solidFill>
              </a:rPr>
              <a:t>内蒙古火炬高技术产业开发中心</a:t>
            </a:r>
            <a:endParaRPr lang="zh-CN" b="1">
              <a:solidFill>
                <a:schemeClr val="tx2"/>
              </a:solidFill>
            </a:endParaRPr>
          </a:p>
          <a:p>
            <a:pPr>
              <a:buNone/>
            </a:pPr>
            <a:r>
              <a:rPr lang="zh-CN" sz="3600" b="1">
                <a:solidFill>
                  <a:schemeClr val="tx2"/>
                </a:solidFill>
              </a:rPr>
              <a:t>                 </a:t>
            </a:r>
            <a:r>
              <a:rPr lang="zh-CN" b="1">
                <a:solidFill>
                  <a:schemeClr val="tx2"/>
                </a:solidFill>
              </a:rPr>
              <a:t>二〇二〇年三月</a:t>
            </a:r>
            <a:endParaRPr lang="zh-CN" b="1">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p:nvPr/>
        </p:nvSpPr>
        <p:spPr>
          <a:xfrm>
            <a:off x="3851275" y="5589588"/>
            <a:ext cx="1296988" cy="366712"/>
          </a:xfrm>
          <a:prstGeom prst="rect">
            <a:avLst/>
          </a:prstGeom>
          <a:noFill/>
          <a:ln>
            <a:noFill/>
          </a:ln>
        </p:spPr>
        <p:txBody>
          <a:bodyPr anchor="ctr">
            <a:spAutoFit/>
          </a:bodyPr>
          <a:lstStyle/>
          <a:p>
            <a:pPr lvl="0" algn="ctr"/>
            <a:r>
              <a:rPr lang="zh-CN" sz="1800" b="0">
                <a:solidFill>
                  <a:schemeClr val="tx1"/>
                </a:solidFill>
                <a:latin typeface="Times New Roman"/>
                <a:ea typeface="Times New Roman"/>
              </a:rPr>
              <a:t>图</a:t>
            </a:r>
            <a:r>
              <a:rPr lang="en-US" sz="1800" b="0">
                <a:solidFill>
                  <a:schemeClr val="tx1"/>
                </a:solidFill>
                <a:latin typeface="Times New Roman"/>
                <a:ea typeface="Times New Roman"/>
              </a:rPr>
              <a:t>1-1</a:t>
            </a:r>
            <a:endParaRPr lang="en-US" sz="1800" b="0">
              <a:solidFill>
                <a:schemeClr val="tx1"/>
              </a:solidFill>
              <a:latin typeface="Times New Roman"/>
              <a:ea typeface="Times New Roman"/>
            </a:endParaRPr>
          </a:p>
        </p:txBody>
      </p:sp>
      <p:sp>
        <p:nvSpPr>
          <p:cNvPr id="8194" name="Rectangle 2"/>
          <p:cNvSpPr/>
          <p:nvPr>
            <p:ph type="title"/>
          </p:nvPr>
        </p:nvSpPr>
        <p:spPr>
          <a:xfrm>
            <a:off x="1151255" y="596265"/>
            <a:ext cx="7792720" cy="1090930"/>
          </a:xfrm>
        </p:spPr>
        <p:txBody>
          <a:bodyPr vert="horz" wrap="square" lIns="91440" tIns="45720" rIns="91440" bIns="45720" anchor="b"/>
          <a:lstStyle/>
          <a:p>
            <a:r>
              <a:rPr lang="zh-CN" sz="3200" b="1">
                <a:solidFill>
                  <a:schemeClr val="tx1"/>
                </a:solidFill>
              </a:rPr>
              <a:t>二、个人账号注册</a:t>
            </a:r>
            <a:endParaRPr lang="zh-CN" sz="3200" b="1">
              <a:solidFill>
                <a:schemeClr val="tx1"/>
              </a:solidFill>
            </a:endParaRPr>
          </a:p>
        </p:txBody>
      </p:sp>
      <p:sp>
        <p:nvSpPr>
          <p:cNvPr id="6" name="文本框 5"/>
          <p:cNvSpPr txBox="1"/>
          <p:nvPr/>
        </p:nvSpPr>
        <p:spPr>
          <a:xfrm>
            <a:off x="1325245" y="2029460"/>
            <a:ext cx="5972175" cy="521970"/>
          </a:xfrm>
          <a:prstGeom prst="rect">
            <a:avLst/>
          </a:prstGeom>
          <a:noFill/>
        </p:spPr>
        <p:txBody>
          <a:bodyPr wrap="square">
            <a:spAutoFit/>
          </a:bodyPr>
          <a:lstStyle/>
          <a:p>
            <a:r>
              <a:rPr lang="en-US" sz="2800">
                <a:solidFill>
                  <a:schemeClr val="tx1"/>
                </a:solidFill>
              </a:rPr>
              <a:t>1</a:t>
            </a:r>
            <a:r>
              <a:rPr lang="zh-CN" sz="2800">
                <a:solidFill>
                  <a:schemeClr val="tx1"/>
                </a:solidFill>
              </a:rPr>
              <a:t>、</a:t>
            </a:r>
            <a:r>
              <a:rPr lang="zh-CN" sz="2800">
                <a:solidFill>
                  <a:schemeClr val="tx1"/>
                </a:solidFill>
              </a:rPr>
              <a:t>注册入口</a:t>
            </a:r>
            <a:endParaRPr lang="zh-CN" sz="2800">
              <a:solidFill>
                <a:schemeClr val="tx1"/>
              </a:solidFill>
            </a:endParaRPr>
          </a:p>
        </p:txBody>
      </p:sp>
      <p:pic>
        <p:nvPicPr>
          <p:cNvPr id="5" name="图片 4"/>
          <p:cNvPicPr/>
          <p:nvPr/>
        </p:nvPicPr>
        <p:blipFill>
          <a:blip r:embed="rId2"/>
          <a:stretch/>
        </p:blipFill>
        <p:spPr>
          <a:xfrm>
            <a:off x="266065" y="2749550"/>
            <a:ext cx="8935085" cy="3434080"/>
          </a:xfrm>
          <a:prstGeom prst="rect">
            <a:avLst/>
          </a:prstGeom>
        </p:spPr>
      </p:pic>
      <p:sp>
        <p:nvSpPr>
          <p:cNvPr id="2" name="椭圆 1"/>
          <p:cNvSpPr/>
          <p:nvPr/>
        </p:nvSpPr>
        <p:spPr>
          <a:xfrm>
            <a:off x="3851275" y="5823585"/>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753110" y="1980565"/>
            <a:ext cx="8190865" cy="946150"/>
          </a:xfrm>
          <a:prstGeom prst="rect">
            <a:avLst/>
          </a:prstGeom>
          <a:noFill/>
        </p:spPr>
        <p:txBody>
          <a:bodyPr wrap="square">
            <a:spAutoFit/>
          </a:bodyPr>
          <a:lstStyle/>
          <a:p>
            <a:r>
              <a:rPr lang="en-US" sz="2800"/>
              <a:t>   </a:t>
            </a:r>
            <a:r>
              <a:rPr lang="en-US" sz="2800">
                <a:solidFill>
                  <a:srgbClr val="FF0000"/>
                </a:solidFill>
              </a:rPr>
              <a:t>   </a:t>
            </a:r>
            <a:r>
              <a:rPr lang="zh-CN" sz="2800">
                <a:solidFill>
                  <a:schemeClr val="tx2"/>
                </a:solidFill>
              </a:rPr>
              <a:t>进入申报系统注册页面，仔细阅读并接受企业注册承诺书，点击</a:t>
            </a:r>
            <a:r>
              <a:rPr lang="zh-CN" sz="2800">
                <a:solidFill>
                  <a:schemeClr val="tx2"/>
                </a:solidFill>
                <a:latin typeface="Arial"/>
              </a:rPr>
              <a:t>“</a:t>
            </a:r>
            <a:r>
              <a:rPr lang="zh-CN" sz="2800">
                <a:solidFill>
                  <a:schemeClr val="tx2"/>
                </a:solidFill>
              </a:rPr>
              <a:t>下一步</a:t>
            </a:r>
            <a:r>
              <a:rPr lang="zh-CN" sz="2800">
                <a:solidFill>
                  <a:schemeClr val="tx2"/>
                </a:solidFill>
                <a:latin typeface="Arial"/>
              </a:rPr>
              <a:t>”</a:t>
            </a:r>
            <a:endParaRPr lang="zh-CN" sz="2800">
              <a:solidFill>
                <a:schemeClr val="tx2"/>
              </a:solidFill>
              <a:latin typeface="Arial"/>
            </a:endParaRPr>
          </a:p>
        </p:txBody>
      </p:sp>
      <p:sp>
        <p:nvSpPr>
          <p:cNvPr id="8" name="Rectangle 2"/>
          <p:cNvSpPr/>
          <p:nvPr/>
        </p:nvSpPr>
        <p:spPr>
          <a:xfrm>
            <a:off x="1151255" y="703580"/>
            <a:ext cx="7792720" cy="1090930"/>
          </a:xfrm>
          <a:prstGeom prst="rect">
            <a:avLst/>
          </a:prstGeom>
          <a:noFill/>
          <a:ln>
            <a:noFill/>
          </a:ln>
        </p:spPr>
        <p:txBody>
          <a:bodyPr vert="horz" wrap="square" lIns="91440" tIns="45720" rIns="91440" bIns="45720" anchor="b"/>
          <a:lstStyle>
            <a:lvl1pPr lvl="0" algn="l">
              <a:spcBef>
                <a:spcPct val="0"/>
              </a:spcBef>
              <a:spcAft>
                <a:spcPct val="0"/>
              </a:spcAft>
              <a:defRPr sz="4400">
                <a:solidFill>
                  <a:schemeClr val="tx2"/>
                </a:solidFill>
                <a:latin typeface="Tahoma"/>
                <a:ea typeface="宋体"/>
              </a:defRPr>
            </a:lvl1pPr>
            <a:lvl2pPr lvl="1" algn="l">
              <a:spcBef>
                <a:spcPct val="0"/>
              </a:spcBef>
              <a:spcAft>
                <a:spcPct val="0"/>
              </a:spcAft>
              <a:defRPr sz="4400">
                <a:solidFill>
                  <a:schemeClr val="tx2"/>
                </a:solidFill>
                <a:latin typeface="Tahoma"/>
                <a:ea typeface="宋体"/>
              </a:defRPr>
            </a:lvl2pPr>
            <a:lvl3pPr lvl="2" algn="l">
              <a:spcBef>
                <a:spcPct val="0"/>
              </a:spcBef>
              <a:spcAft>
                <a:spcPct val="0"/>
              </a:spcAft>
              <a:defRPr sz="4400">
                <a:solidFill>
                  <a:schemeClr val="tx2"/>
                </a:solidFill>
                <a:latin typeface="Tahoma"/>
                <a:ea typeface="宋体"/>
              </a:defRPr>
            </a:lvl3pPr>
            <a:lvl4pPr lvl="3" algn="l">
              <a:spcBef>
                <a:spcPct val="0"/>
              </a:spcBef>
              <a:spcAft>
                <a:spcPct val="0"/>
              </a:spcAft>
              <a:defRPr sz="4400">
                <a:solidFill>
                  <a:schemeClr val="tx2"/>
                </a:solidFill>
                <a:latin typeface="Tahoma"/>
                <a:ea typeface="宋体"/>
              </a:defRPr>
            </a:lvl4pPr>
            <a:lvl5pPr lvl="4" algn="l">
              <a:spcBef>
                <a:spcPct val="0"/>
              </a:spcBef>
              <a:spcAft>
                <a:spcPct val="0"/>
              </a:spcAft>
              <a:defRPr sz="4400">
                <a:solidFill>
                  <a:schemeClr val="tx2"/>
                </a:solidFill>
                <a:latin typeface="Tahoma"/>
                <a:ea typeface="宋体"/>
              </a:defRPr>
            </a:lvl5pPr>
            <a:lvl6pPr marL="457200" lvl="5" algn="l">
              <a:spcBef>
                <a:spcPct val="0"/>
              </a:spcBef>
              <a:spcAft>
                <a:spcPct val="0"/>
              </a:spcAft>
              <a:defRPr sz="4400">
                <a:solidFill>
                  <a:schemeClr val="tx2"/>
                </a:solidFill>
                <a:latin typeface="Tahoma"/>
                <a:ea typeface="宋体"/>
              </a:defRPr>
            </a:lvl6pPr>
            <a:lvl7pPr marL="914400" lvl="6" algn="l">
              <a:spcBef>
                <a:spcPct val="0"/>
              </a:spcBef>
              <a:spcAft>
                <a:spcPct val="0"/>
              </a:spcAft>
              <a:defRPr sz="4400">
                <a:solidFill>
                  <a:schemeClr val="tx2"/>
                </a:solidFill>
                <a:latin typeface="Tahoma"/>
                <a:ea typeface="宋体"/>
              </a:defRPr>
            </a:lvl7pPr>
            <a:lvl8pPr marL="1371600" lvl="7" algn="l">
              <a:spcBef>
                <a:spcPct val="0"/>
              </a:spcBef>
              <a:spcAft>
                <a:spcPct val="0"/>
              </a:spcAft>
              <a:defRPr sz="4400">
                <a:solidFill>
                  <a:schemeClr val="tx2"/>
                </a:solidFill>
                <a:latin typeface="Tahoma"/>
                <a:ea typeface="宋体"/>
              </a:defRPr>
            </a:lvl8pPr>
            <a:lvl9pPr marL="1828800" lvl="8" algn="l">
              <a:spcBef>
                <a:spcPct val="0"/>
              </a:spcBef>
              <a:spcAft>
                <a:spcPct val="0"/>
              </a:spcAft>
              <a:defRPr sz="4400">
                <a:solidFill>
                  <a:schemeClr val="tx2"/>
                </a:solidFill>
                <a:latin typeface="Tahoma"/>
                <a:ea typeface="宋体"/>
              </a:defRPr>
            </a:lvl9pPr>
          </a:lstStyle>
          <a:p>
            <a:r>
              <a:rPr lang="en-US" sz="2800" b="1">
                <a:solidFill>
                  <a:schemeClr val="tx1"/>
                </a:solidFill>
              </a:rPr>
              <a:t>2</a:t>
            </a:r>
            <a:r>
              <a:rPr lang="zh-CN" sz="2800" b="1">
                <a:solidFill>
                  <a:schemeClr val="tx1"/>
                </a:solidFill>
              </a:rPr>
              <a:t>、企业</a:t>
            </a:r>
            <a:r>
              <a:rPr lang="zh-CN" sz="2800" b="1">
                <a:solidFill>
                  <a:schemeClr val="tx1"/>
                </a:solidFill>
              </a:rPr>
              <a:t>注册承诺书</a:t>
            </a:r>
            <a:endParaRPr lang="zh-CN" sz="2800" b="1">
              <a:solidFill>
                <a:schemeClr val="tx1"/>
              </a:solidFill>
            </a:endParaRPr>
          </a:p>
        </p:txBody>
      </p:sp>
      <p:pic>
        <p:nvPicPr>
          <p:cNvPr id="3" name="图片 4"/>
          <p:cNvPicPr/>
          <p:nvPr/>
        </p:nvPicPr>
        <p:blipFill>
          <a:blip r:embed="rId2"/>
          <a:stretch/>
        </p:blipFill>
        <p:spPr>
          <a:xfrm>
            <a:off x="1987550" y="3108008"/>
            <a:ext cx="4906010" cy="2638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p:nvPr>
            <p:ph type="title"/>
          </p:nvPr>
        </p:nvSpPr>
        <p:spPr>
          <a:xfrm>
            <a:off x="1161733" y="225743"/>
            <a:ext cx="7793037" cy="1462087"/>
          </a:xfrm>
        </p:spPr>
        <p:txBody>
          <a:bodyPr vert="horz" wrap="square" lIns="91440" tIns="45720" rIns="91440" bIns="45720" anchor="b"/>
          <a:lstStyle/>
          <a:p>
            <a:pPr algn="l">
              <a:buClr>
                <a:schemeClr val="accent1"/>
              </a:buClr>
              <a:buFont typeface="Wingdings" charset="2"/>
              <a:buNone/>
            </a:pPr>
            <a:r>
              <a:rPr lang="en-US" sz="2800" b="1">
                <a:solidFill>
                  <a:schemeClr val="tx1"/>
                </a:solidFill>
              </a:rPr>
              <a:t>3</a:t>
            </a:r>
            <a:r>
              <a:rPr lang="zh-CN" sz="2800" b="1">
                <a:solidFill>
                  <a:schemeClr val="tx1"/>
                </a:solidFill>
              </a:rPr>
              <a:t>、填写账号基本信息</a:t>
            </a:r>
            <a:endParaRPr lang="zh-CN" sz="2800" b="1">
              <a:solidFill>
                <a:schemeClr val="tx1"/>
              </a:solidFill>
            </a:endParaRPr>
          </a:p>
        </p:txBody>
      </p:sp>
      <p:sp>
        <p:nvSpPr>
          <p:cNvPr id="11268" name="Rectangle 4"/>
          <p:cNvSpPr/>
          <p:nvPr/>
        </p:nvSpPr>
        <p:spPr>
          <a:xfrm>
            <a:off x="760730" y="5985510"/>
            <a:ext cx="7483475" cy="368300"/>
          </a:xfrm>
          <a:prstGeom prst="rect">
            <a:avLst/>
          </a:prstGeom>
          <a:noFill/>
          <a:ln>
            <a:noFill/>
          </a:ln>
        </p:spPr>
        <p:txBody>
          <a:bodyPr wrap="square" anchor="ctr">
            <a:spAutoFit/>
          </a:bodyPr>
          <a:lstStyle/>
          <a:p>
            <a:pPr lvl="0"/>
            <a:r>
              <a:rPr lang="zh-CN" sz="1800" b="0">
                <a:solidFill>
                  <a:srgbClr val="FF0000"/>
                </a:solidFill>
                <a:latin typeface="Arial"/>
                <a:ea typeface="Times New Roman"/>
              </a:rPr>
              <a:t>（红色*号为必填选项），填写完毕，点击注册。</a:t>
            </a:r>
            <a:r>
              <a:rPr lang="zh-CN" sz="1800" b="0">
                <a:solidFill>
                  <a:srgbClr val="FF0000"/>
                </a:solidFill>
                <a:latin typeface="Arial"/>
                <a:ea typeface="Times New Roman"/>
              </a:rPr>
              <a:t>完成</a:t>
            </a:r>
            <a:r>
              <a:rPr lang="zh-CN" sz="1800" b="0">
                <a:solidFill>
                  <a:srgbClr val="FF0000"/>
                </a:solidFill>
                <a:latin typeface="Arial"/>
                <a:ea typeface="Times New Roman"/>
              </a:rPr>
              <a:t>个人用户注册操作。</a:t>
            </a:r>
            <a:r>
              <a:rPr lang="zh-CN" sz="1800" b="0">
                <a:solidFill>
                  <a:schemeClr val="tx1"/>
                </a:solidFill>
                <a:latin typeface="Arial"/>
                <a:ea typeface="宋体"/>
              </a:rPr>
              <a:t> </a:t>
            </a:r>
            <a:endParaRPr lang="zh-CN" sz="1800" b="0">
              <a:solidFill>
                <a:schemeClr val="tx1"/>
              </a:solidFill>
              <a:latin typeface="Arial"/>
              <a:ea typeface="宋体"/>
            </a:endParaRPr>
          </a:p>
        </p:txBody>
      </p:sp>
      <p:pic>
        <p:nvPicPr>
          <p:cNvPr id="3" name="内容占位符 2"/>
          <p:cNvPicPr/>
          <p:nvPr>
            <p:ph idx="1"/>
          </p:nvPr>
        </p:nvPicPr>
        <p:blipFill>
          <a:blip r:embed="rId2"/>
          <a:stretch/>
        </p:blipFill>
        <p:spPr>
          <a:xfrm>
            <a:off x="2929255" y="1773555"/>
            <a:ext cx="3585210" cy="4114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Rectangle 3"/>
          <p:cNvSpPr/>
          <p:nvPr/>
        </p:nvSpPr>
        <p:spPr>
          <a:xfrm>
            <a:off x="4200525" y="3246438"/>
            <a:ext cx="742950" cy="366712"/>
          </a:xfrm>
          <a:prstGeom prst="rect">
            <a:avLst/>
          </a:prstGeom>
          <a:noFill/>
          <a:ln>
            <a:noFill/>
          </a:ln>
        </p:spPr>
        <p:txBody>
          <a:bodyPr wrap="none" anchor="ctr">
            <a:spAutoFit/>
          </a:bodyPr>
          <a:lstStyle/>
          <a:p>
            <a:pPr lvl="0" algn="ctr"/>
            <a:r>
              <a:rPr lang="zh-CN" sz="1800" b="0">
                <a:solidFill>
                  <a:schemeClr val="tx1"/>
                </a:solidFill>
                <a:latin typeface="Arial"/>
                <a:ea typeface="宋体"/>
              </a:rPr>
              <a:t>图</a:t>
            </a:r>
            <a:r>
              <a:rPr lang="en-US" sz="1800" b="0">
                <a:solidFill>
                  <a:schemeClr val="tx1"/>
                </a:solidFill>
                <a:latin typeface="Arial"/>
                <a:ea typeface="宋体"/>
              </a:rPr>
              <a:t>1-2</a:t>
            </a:r>
            <a:endParaRPr lang="en-US" sz="1800" b="0">
              <a:solidFill>
                <a:schemeClr val="tx1"/>
              </a:solidFill>
              <a:latin typeface="Arial"/>
              <a:ea typeface="宋体"/>
            </a:endParaRPr>
          </a:p>
        </p:txBody>
      </p:sp>
      <p:sp>
        <p:nvSpPr>
          <p:cNvPr id="12292" name="Rectangle 4"/>
          <p:cNvSpPr/>
          <p:nvPr/>
        </p:nvSpPr>
        <p:spPr>
          <a:xfrm>
            <a:off x="4067175" y="5013325"/>
            <a:ext cx="717550" cy="366713"/>
          </a:xfrm>
          <a:prstGeom prst="rect">
            <a:avLst/>
          </a:prstGeom>
          <a:noFill/>
          <a:ln>
            <a:noFill/>
          </a:ln>
        </p:spPr>
        <p:txBody>
          <a:bodyPr wrap="none" anchor="ctr">
            <a:spAutoFit/>
          </a:bodyPr>
          <a:lstStyle/>
          <a:p>
            <a:pPr lvl="0" algn="ctr"/>
            <a:r>
              <a:rPr lang="zh-CN" sz="1800" b="0">
                <a:solidFill>
                  <a:schemeClr val="tx1"/>
                </a:solidFill>
                <a:latin typeface="Times New Roman"/>
                <a:ea typeface="Times New Roman"/>
              </a:rPr>
              <a:t>图</a:t>
            </a:r>
            <a:r>
              <a:rPr lang="en-US" sz="1800" b="0">
                <a:solidFill>
                  <a:schemeClr val="tx1"/>
                </a:solidFill>
                <a:latin typeface="Times New Roman"/>
                <a:ea typeface="Times New Roman"/>
              </a:rPr>
              <a:t>1-2</a:t>
            </a:r>
            <a:endParaRPr lang="en-US" sz="1800" b="0">
              <a:solidFill>
                <a:schemeClr val="tx1"/>
              </a:solidFill>
              <a:latin typeface="Times New Roman"/>
              <a:ea typeface="Times New Roman"/>
            </a:endParaRPr>
          </a:p>
        </p:txBody>
      </p:sp>
      <p:sp>
        <p:nvSpPr>
          <p:cNvPr id="8194" name="Rectangle 2"/>
          <p:cNvSpPr/>
          <p:nvPr>
            <p:ph type="title"/>
          </p:nvPr>
        </p:nvSpPr>
        <p:spPr>
          <a:xfrm>
            <a:off x="1151255" y="585470"/>
            <a:ext cx="7792720" cy="1090930"/>
          </a:xfrm>
        </p:spPr>
        <p:txBody>
          <a:bodyPr vert="horz" wrap="square" lIns="91440" tIns="45720" rIns="91440" bIns="45720" anchor="b"/>
          <a:lstStyle/>
          <a:p>
            <a:r>
              <a:rPr lang="en-US" sz="2800" b="1">
                <a:solidFill>
                  <a:schemeClr val="tx1"/>
                </a:solidFill>
              </a:rPr>
              <a:t>4</a:t>
            </a:r>
            <a:r>
              <a:rPr lang="zh-CN" sz="2800" b="1">
                <a:solidFill>
                  <a:schemeClr val="tx1"/>
                </a:solidFill>
              </a:rPr>
              <a:t>、</a:t>
            </a:r>
            <a:r>
              <a:rPr lang="zh-CN" sz="2800" b="1">
                <a:solidFill>
                  <a:schemeClr val="tx1"/>
                </a:solidFill>
              </a:rPr>
              <a:t>注册提交</a:t>
            </a:r>
            <a:endParaRPr lang="zh-CN" sz="2800" b="1">
              <a:solidFill>
                <a:schemeClr val="tx1"/>
              </a:solidFill>
            </a:endParaRPr>
          </a:p>
        </p:txBody>
      </p:sp>
      <p:pic>
        <p:nvPicPr>
          <p:cNvPr id="4" name="内容占位符 3"/>
          <p:cNvPicPr/>
          <p:nvPr>
            <p:ph idx="1"/>
          </p:nvPr>
        </p:nvPicPr>
        <p:blipFill>
          <a:blip r:embed="rId2"/>
          <a:stretch/>
        </p:blipFill>
        <p:spPr>
          <a:xfrm>
            <a:off x="1151255" y="1965325"/>
            <a:ext cx="6838950" cy="304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1162685" y="707390"/>
            <a:ext cx="7792720" cy="979805"/>
          </a:xfrm>
        </p:spPr>
        <p:txBody>
          <a:bodyPr/>
          <a:lstStyle/>
          <a:p>
            <a:br>
              <a:rPr lang="zh-CN" b="1">
                <a:solidFill>
                  <a:schemeClr val="tx2"/>
                </a:solidFill>
              </a:rPr>
            </a:br>
            <a:br>
              <a:rPr lang="zh-CN" b="1">
                <a:solidFill>
                  <a:schemeClr val="tx2"/>
                </a:solidFill>
              </a:rPr>
            </a:br>
            <a:endParaRPr lang="zh-CN"/>
          </a:p>
        </p:txBody>
      </p:sp>
      <p:sp>
        <p:nvSpPr>
          <p:cNvPr id="4" name="文本框 3"/>
          <p:cNvSpPr txBox="1"/>
          <p:nvPr/>
        </p:nvSpPr>
        <p:spPr>
          <a:xfrm>
            <a:off x="1024890" y="1165225"/>
            <a:ext cx="2912110" cy="521970"/>
          </a:xfrm>
          <a:prstGeom prst="rect">
            <a:avLst/>
          </a:prstGeom>
          <a:noFill/>
        </p:spPr>
        <p:txBody>
          <a:bodyPr wrap="none" anchor="t">
            <a:spAutoFit/>
          </a:bodyPr>
          <a:lstStyle/>
          <a:p>
            <a:r>
              <a:rPr lang="en-US" sz="2800">
                <a:solidFill>
                  <a:schemeClr val="tx1"/>
                </a:solidFill>
              </a:rPr>
              <a:t>5</a:t>
            </a:r>
            <a:r>
              <a:rPr lang="zh-CN" sz="2800">
                <a:solidFill>
                  <a:schemeClr val="tx1"/>
                </a:solidFill>
              </a:rPr>
              <a:t>、登陆个人账号</a:t>
            </a:r>
            <a:endParaRPr lang="zh-CN" sz="2800">
              <a:solidFill>
                <a:schemeClr val="tx1"/>
              </a:solidFill>
            </a:endParaRPr>
          </a:p>
        </p:txBody>
      </p:sp>
      <p:pic>
        <p:nvPicPr>
          <p:cNvPr id="5" name="内容占位符 4"/>
          <p:cNvPicPr/>
          <p:nvPr>
            <p:ph idx="1"/>
          </p:nvPr>
        </p:nvPicPr>
        <p:blipFill>
          <a:blip r:embed="rId2"/>
          <a:stretch/>
        </p:blipFill>
        <p:spPr>
          <a:xfrm>
            <a:off x="1329690" y="2432685"/>
            <a:ext cx="6485255" cy="4114800"/>
          </a:xfrm>
          <a:prstGeom prst="rect">
            <a:avLst/>
          </a:prstGeom>
        </p:spPr>
      </p:pic>
      <p:sp>
        <p:nvSpPr>
          <p:cNvPr id="6" name="文本框 5"/>
          <p:cNvSpPr txBox="1"/>
          <p:nvPr/>
        </p:nvSpPr>
        <p:spPr>
          <a:xfrm>
            <a:off x="1329690" y="1910715"/>
            <a:ext cx="6642100" cy="521970"/>
          </a:xfrm>
          <a:prstGeom prst="rect">
            <a:avLst/>
          </a:prstGeom>
          <a:noFill/>
        </p:spPr>
        <p:txBody>
          <a:bodyPr wrap="square">
            <a:spAutoFit/>
          </a:bodyPr>
          <a:lstStyle/>
          <a:p>
            <a:r>
              <a:rPr lang="zh-CN" sz="2800">
                <a:solidFill>
                  <a:schemeClr val="tx2"/>
                </a:solidFill>
                <a:latin typeface="宋体"/>
              </a:rPr>
              <a:t>◆</a:t>
            </a:r>
            <a:r>
              <a:rPr lang="zh-CN" sz="2800">
                <a:solidFill>
                  <a:schemeClr val="tx2"/>
                </a:solidFill>
              </a:rPr>
              <a:t>使用刚注册的手机号</a:t>
            </a:r>
            <a:r>
              <a:rPr lang="en-US" sz="2800">
                <a:solidFill>
                  <a:schemeClr val="tx2"/>
                </a:solidFill>
              </a:rPr>
              <a:t>+</a:t>
            </a:r>
            <a:r>
              <a:rPr lang="zh-CN" sz="2800">
                <a:solidFill>
                  <a:schemeClr val="tx2"/>
                </a:solidFill>
              </a:rPr>
              <a:t>密码</a:t>
            </a:r>
            <a:endParaRPr lang="zh-CN" sz="2800">
              <a:solidFill>
                <a:schemeClr val="tx2"/>
              </a:solidFill>
            </a:endParaRPr>
          </a:p>
        </p:txBody>
      </p:sp>
      <p:sp>
        <p:nvSpPr>
          <p:cNvPr id="3" name="椭圆 2"/>
          <p:cNvSpPr/>
          <p:nvPr/>
        </p:nvSpPr>
        <p:spPr>
          <a:xfrm>
            <a:off x="5442585" y="5428615"/>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
        <p:nvSpPr>
          <p:cNvPr id="7" name="椭圆 6"/>
          <p:cNvSpPr/>
          <p:nvPr/>
        </p:nvSpPr>
        <p:spPr>
          <a:xfrm>
            <a:off x="4615180" y="3382645"/>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三、个人账号</a:t>
            </a:r>
            <a:r>
              <a:rPr lang="en-US" sz="2800" b="1">
                <a:solidFill>
                  <a:schemeClr val="tx1"/>
                </a:solidFill>
              </a:rPr>
              <a:t>-</a:t>
            </a:r>
            <a:r>
              <a:rPr lang="zh-CN" sz="2800" b="1">
                <a:solidFill>
                  <a:schemeClr val="tx1"/>
                </a:solidFill>
              </a:rPr>
              <a:t>注册企业账号</a:t>
            </a:r>
            <a:endParaRPr lang="zh-CN" sz="2800" b="1">
              <a:solidFill>
                <a:schemeClr val="tx1"/>
              </a:solidFill>
            </a:endParaRPr>
          </a:p>
        </p:txBody>
      </p:sp>
      <p:pic>
        <p:nvPicPr>
          <p:cNvPr id="4" name="内容占位符 3"/>
          <p:cNvPicPr/>
          <p:nvPr>
            <p:ph idx="1"/>
          </p:nvPr>
        </p:nvPicPr>
        <p:blipFill>
          <a:blip r:embed="rId2"/>
          <a:stretch/>
        </p:blipFill>
        <p:spPr>
          <a:xfrm>
            <a:off x="903605" y="2344420"/>
            <a:ext cx="7772400" cy="15163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400" b="1">
                <a:solidFill>
                  <a:schemeClr val="tx1"/>
                </a:solidFill>
              </a:rPr>
              <a:t>企业注册界面</a:t>
            </a:r>
            <a:r>
              <a:rPr lang="en-US" sz="2400" b="1">
                <a:solidFill>
                  <a:schemeClr val="tx1"/>
                </a:solidFill>
              </a:rPr>
              <a:t>1</a:t>
            </a:r>
            <a:endParaRPr lang="en-US" sz="2400" b="1">
              <a:solidFill>
                <a:schemeClr val="tx1"/>
              </a:solidFill>
            </a:endParaRPr>
          </a:p>
        </p:txBody>
      </p:sp>
      <p:pic>
        <p:nvPicPr>
          <p:cNvPr id="4" name="内容占位符 3"/>
          <p:cNvPicPr/>
          <p:nvPr>
            <p:ph idx="1"/>
          </p:nvPr>
        </p:nvPicPr>
        <p:blipFill>
          <a:blip r:embed="rId2"/>
          <a:stretch/>
        </p:blipFill>
        <p:spPr>
          <a:xfrm>
            <a:off x="1171575" y="2018030"/>
            <a:ext cx="6800850" cy="4114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400" b="1">
                <a:solidFill>
                  <a:schemeClr val="tx1"/>
                </a:solidFill>
              </a:rPr>
              <a:t>企业注册界面</a:t>
            </a:r>
            <a:r>
              <a:rPr lang="en-US" sz="2400" b="1">
                <a:solidFill>
                  <a:schemeClr val="tx1"/>
                </a:solidFill>
              </a:rPr>
              <a:t>2</a:t>
            </a:r>
            <a:endParaRPr lang="en-US" sz="2400" b="1">
              <a:solidFill>
                <a:schemeClr val="tx1"/>
              </a:solidFill>
            </a:endParaRPr>
          </a:p>
        </p:txBody>
      </p:sp>
      <p:pic>
        <p:nvPicPr>
          <p:cNvPr id="6" name="内容占位符 5"/>
          <p:cNvPicPr/>
          <p:nvPr>
            <p:ph idx="1"/>
          </p:nvPr>
        </p:nvPicPr>
        <p:blipFill>
          <a:blip r:embed="rId2"/>
          <a:stretch/>
        </p:blipFill>
        <p:spPr>
          <a:xfrm>
            <a:off x="1960880" y="1976120"/>
            <a:ext cx="5396865" cy="4114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400" b="1">
                <a:solidFill>
                  <a:schemeClr val="tx1"/>
                </a:solidFill>
              </a:rPr>
              <a:t>企业注册</a:t>
            </a:r>
            <a:r>
              <a:rPr lang="zh-CN" sz="2400" b="1">
                <a:solidFill>
                  <a:schemeClr val="tx1"/>
                </a:solidFill>
              </a:rPr>
              <a:t>（续）</a:t>
            </a:r>
            <a:endParaRPr lang="zh-CN" sz="2400" b="1">
              <a:solidFill>
                <a:schemeClr val="tx1"/>
              </a:solidFill>
            </a:endParaRPr>
          </a:p>
        </p:txBody>
      </p:sp>
      <p:sp>
        <p:nvSpPr>
          <p:cNvPr id="3" name="内容占位符 2"/>
          <p:cNvSpPr/>
          <p:nvPr>
            <p:ph idx="1"/>
          </p:nvPr>
        </p:nvSpPr>
        <p:spPr/>
        <p:txBody>
          <a:bodyPr/>
          <a:lstStyle/>
          <a:p>
            <a:r>
              <a:rPr lang="zh-CN" sz="2800">
                <a:solidFill>
                  <a:schemeClr val="tx2"/>
                </a:solidFill>
              </a:rPr>
              <a:t>输入企业统一信用代码，点击</a:t>
            </a:r>
            <a:r>
              <a:rPr lang="en-US" sz="2800">
                <a:solidFill>
                  <a:schemeClr val="tx2"/>
                </a:solidFill>
              </a:rPr>
              <a:t>“</a:t>
            </a:r>
            <a:r>
              <a:rPr lang="zh-CN" sz="2800">
                <a:solidFill>
                  <a:schemeClr val="tx2"/>
                </a:solidFill>
              </a:rPr>
              <a:t>获取企业信息</a:t>
            </a:r>
            <a:r>
              <a:rPr lang="en-US" sz="2800">
                <a:solidFill>
                  <a:schemeClr val="tx2"/>
                </a:solidFill>
              </a:rPr>
              <a:t>”</a:t>
            </a:r>
            <a:r>
              <a:rPr lang="zh-CN" sz="2800">
                <a:solidFill>
                  <a:schemeClr val="tx2"/>
                </a:solidFill>
              </a:rPr>
              <a:t>，会出现两种情况：</a:t>
            </a:r>
            <a:endParaRPr lang="zh-CN" sz="2800">
              <a:solidFill>
                <a:schemeClr val="tx2"/>
              </a:solidFill>
            </a:endParaRPr>
          </a:p>
          <a:p>
            <a:pPr marL="0" indent="0">
              <a:buNone/>
            </a:pPr>
            <a:r>
              <a:rPr lang="zh-CN">
                <a:solidFill>
                  <a:schemeClr val="tx2"/>
                </a:solidFill>
              </a:rPr>
              <a:t>    </a:t>
            </a:r>
            <a:r>
              <a:rPr lang="zh-CN" sz="2000">
                <a:solidFill>
                  <a:schemeClr val="tx2"/>
                </a:solidFill>
              </a:rPr>
              <a:t> </a:t>
            </a:r>
            <a:r>
              <a:rPr lang="en-US" sz="2000">
                <a:solidFill>
                  <a:schemeClr val="tx2"/>
                </a:solidFill>
              </a:rPr>
              <a:t>1</a:t>
            </a:r>
            <a:r>
              <a:rPr lang="zh-CN" sz="2000">
                <a:solidFill>
                  <a:schemeClr val="tx2"/>
                </a:solidFill>
              </a:rPr>
              <a:t>、工商企业库中存在，部分信息被提取出来；</a:t>
            </a:r>
            <a:endParaRPr lang="zh-CN" sz="2000">
              <a:solidFill>
                <a:schemeClr val="tx2"/>
              </a:solidFill>
            </a:endParaRPr>
          </a:p>
          <a:p>
            <a:pPr marL="0" indent="0">
              <a:buNone/>
            </a:pPr>
            <a:r>
              <a:rPr lang="zh-CN" sz="2000">
                <a:solidFill>
                  <a:schemeClr val="tx2"/>
                </a:solidFill>
              </a:rPr>
              <a:t>       </a:t>
            </a:r>
            <a:r>
              <a:rPr lang="en-US" sz="2000">
                <a:solidFill>
                  <a:schemeClr val="tx2"/>
                </a:solidFill>
              </a:rPr>
              <a:t>2</a:t>
            </a:r>
            <a:r>
              <a:rPr lang="zh-CN" sz="2000">
                <a:solidFill>
                  <a:schemeClr val="tx2"/>
                </a:solidFill>
              </a:rPr>
              <a:t>、工商企业库中不存在，如果当前的统一社会信用代码正确，请根据营业执照手工填写。</a:t>
            </a:r>
            <a:endParaRPr lang="zh-CN" sz="2000">
              <a:solidFill>
                <a:schemeClr val="tx2"/>
              </a:solidFill>
            </a:endParaRPr>
          </a:p>
        </p:txBody>
      </p:sp>
      <p:pic>
        <p:nvPicPr>
          <p:cNvPr id="4" name="图片 3"/>
          <p:cNvPicPr/>
          <p:nvPr/>
        </p:nvPicPr>
        <p:blipFill>
          <a:blip r:embed="rId2"/>
          <a:stretch/>
        </p:blipFill>
        <p:spPr>
          <a:xfrm>
            <a:off x="4305935" y="2493010"/>
            <a:ext cx="4438015" cy="466725"/>
          </a:xfrm>
          <a:prstGeom prst="rect">
            <a:avLst/>
          </a:prstGeom>
        </p:spPr>
      </p:pic>
      <p:pic>
        <p:nvPicPr>
          <p:cNvPr id="5" name="图片 4"/>
          <p:cNvPicPr/>
          <p:nvPr/>
        </p:nvPicPr>
        <p:blipFill>
          <a:blip r:embed="rId3"/>
          <a:stretch/>
        </p:blipFill>
        <p:spPr>
          <a:xfrm>
            <a:off x="2462530" y="4227830"/>
            <a:ext cx="3999865" cy="190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400" b="1">
                <a:solidFill>
                  <a:schemeClr val="tx1"/>
                </a:solidFill>
              </a:rPr>
              <a:t>企业注册（续</a:t>
            </a:r>
            <a:r>
              <a:rPr lang="en-US" sz="2400" b="1">
                <a:solidFill>
                  <a:schemeClr val="tx1"/>
                </a:solidFill>
              </a:rPr>
              <a:t>2</a:t>
            </a:r>
            <a:r>
              <a:rPr lang="zh-CN" sz="2400" b="1">
                <a:solidFill>
                  <a:schemeClr val="tx1"/>
                </a:solidFill>
              </a:rPr>
              <a:t>）</a:t>
            </a:r>
            <a:endParaRPr lang="zh-CN" sz="2400" b="1">
              <a:solidFill>
                <a:schemeClr val="tx1"/>
              </a:solidFill>
            </a:endParaRPr>
          </a:p>
        </p:txBody>
      </p:sp>
      <p:sp>
        <p:nvSpPr>
          <p:cNvPr id="3" name="内容占位符 2"/>
          <p:cNvSpPr/>
          <p:nvPr>
            <p:ph idx="1"/>
          </p:nvPr>
        </p:nvSpPr>
        <p:spPr/>
        <p:txBody>
          <a:bodyPr/>
          <a:lstStyle/>
          <a:p>
            <a:r>
              <a:rPr lang="zh-CN" sz="2400">
                <a:solidFill>
                  <a:schemeClr val="tx2"/>
                </a:solidFill>
              </a:rPr>
              <a:t>核对企业信息，按照要求全部填写。</a:t>
            </a:r>
            <a:endParaRPr lang="zh-CN" sz="2400">
              <a:solidFill>
                <a:schemeClr val="tx2"/>
              </a:solidFill>
            </a:endParaRPr>
          </a:p>
          <a:p>
            <a:r>
              <a:rPr lang="zh-CN" sz="2400">
                <a:solidFill>
                  <a:schemeClr val="tx2"/>
                </a:solidFill>
              </a:rPr>
              <a:t>上传最新营业执照扫描件，</a:t>
            </a:r>
            <a:r>
              <a:rPr lang="zh-CN" sz="2400">
                <a:solidFill>
                  <a:srgbClr val="FF0000"/>
                </a:solidFill>
              </a:rPr>
              <a:t>格式为png或jpg;大小不超过1M.</a:t>
            </a:r>
            <a:endParaRPr lang="zh-CN" sz="2400">
              <a:solidFill>
                <a:srgbClr val="FF0000"/>
              </a:solidFill>
            </a:endParaRPr>
          </a:p>
          <a:p>
            <a:r>
              <a:rPr lang="zh-CN" sz="2400">
                <a:solidFill>
                  <a:schemeClr val="tx2"/>
                </a:solidFill>
              </a:rPr>
              <a:t>保存、提交。</a:t>
            </a:r>
            <a:endParaRPr lang="zh-CN" sz="2400">
              <a:solidFill>
                <a:schemeClr val="tx2"/>
              </a:solidFill>
            </a:endParaRPr>
          </a:p>
          <a:p>
            <a:r>
              <a:rPr lang="zh-CN" sz="2400">
                <a:solidFill>
                  <a:schemeClr val="tx2"/>
                </a:solidFill>
              </a:rPr>
              <a:t>等待审核。</a:t>
            </a:r>
            <a:r>
              <a:rPr lang="zh-CN" sz="2400">
                <a:solidFill>
                  <a:schemeClr val="tx2"/>
                </a:solidFill>
              </a:rPr>
              <a:t>机构将在3个工作日内对企业信息进行认证，如果超过了3个工作日，可在网页底部点击咨询电话。</a:t>
            </a:r>
            <a:endParaRPr lang="zh-CN" sz="2400">
              <a:solidFill>
                <a:schemeClr val="tx2"/>
              </a:solidFill>
            </a:endParaRPr>
          </a:p>
          <a:p>
            <a:r>
              <a:rPr lang="zh-CN" sz="2400">
                <a:solidFill>
                  <a:schemeClr val="tx2"/>
                </a:solidFill>
              </a:rPr>
              <a:t>信息经审核通过后，</a:t>
            </a:r>
            <a:r>
              <a:rPr lang="zh-CN" sz="2400">
                <a:solidFill>
                  <a:srgbClr val="FF0000"/>
                </a:solidFill>
              </a:rPr>
              <a:t>联系人手机号中会收到短信，短信中包含企业账号的密码。</a:t>
            </a:r>
            <a:endParaRPr lang="zh-CN" sz="2400">
              <a:solidFill>
                <a:srgbClr val="FF0000"/>
              </a:solidFill>
            </a:endParaRPr>
          </a:p>
          <a:p>
            <a:r>
              <a:rPr lang="zh-CN" sz="2400">
                <a:solidFill>
                  <a:schemeClr val="tx2"/>
                </a:solidFill>
              </a:rPr>
              <a:t>由科技部火炬中心审核，科技厅没有审核权限。</a:t>
            </a:r>
            <a:endParaRPr lang="zh-CN" sz="240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nvPr>
        </p:nvSpPr>
        <p:spPr/>
        <p:txBody>
          <a:bodyPr/>
          <a:lstStyle/>
          <a:p>
            <a:pPr marL="0" indent="0">
              <a:buNone/>
            </a:pPr>
            <a:r>
              <a:rPr lang="en-US"/>
              <a:t>         </a:t>
            </a:r>
            <a:endParaRPr lang="en-US"/>
          </a:p>
          <a:p>
            <a:pPr marL="0" indent="0">
              <a:buNone/>
            </a:pPr>
            <a:r>
              <a:rPr lang="en-US"/>
              <a:t>             </a:t>
            </a:r>
            <a:r>
              <a:rPr lang="en-US" b="1"/>
              <a:t> </a:t>
            </a:r>
            <a:r>
              <a:rPr lang="en-US" b="1">
                <a:solidFill>
                  <a:schemeClr val="tx1"/>
                </a:solidFill>
              </a:rPr>
              <a:t>  </a:t>
            </a:r>
            <a:r>
              <a:rPr lang="zh-CN" sz="6600" b="1">
                <a:solidFill>
                  <a:schemeClr val="tx1"/>
                </a:solidFill>
              </a:rPr>
              <a:t>第一章</a:t>
            </a:r>
            <a:endParaRPr lang="zh-CN" sz="6600" b="1">
              <a:solidFill>
                <a:schemeClr val="tx1"/>
              </a:solidFill>
            </a:endParaRPr>
          </a:p>
          <a:p>
            <a:pPr marL="0" indent="0">
              <a:buNone/>
            </a:pPr>
            <a:r>
              <a:rPr lang="zh-CN" sz="6600" b="1">
                <a:solidFill>
                  <a:schemeClr val="tx1"/>
                </a:solidFill>
              </a:rPr>
              <a:t>       系统简介</a:t>
            </a:r>
            <a:endParaRPr lang="zh-CN" sz="6600" b="1">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400">
                <a:solidFill>
                  <a:schemeClr val="tx1"/>
                </a:solidFill>
              </a:rPr>
              <a:t>企业注册续</a:t>
            </a:r>
            <a:r>
              <a:rPr lang="en-US" sz="2400">
                <a:solidFill>
                  <a:schemeClr val="tx1"/>
                </a:solidFill>
              </a:rPr>
              <a:t>3</a:t>
            </a:r>
            <a:endParaRPr lang="en-US" sz="2400">
              <a:solidFill>
                <a:schemeClr val="tx1"/>
              </a:solidFill>
            </a:endParaRPr>
          </a:p>
        </p:txBody>
      </p:sp>
      <p:pic>
        <p:nvPicPr>
          <p:cNvPr id="10243" name="图片 5"/>
          <p:cNvPicPr/>
          <p:nvPr>
            <p:ph idx="1"/>
          </p:nvPr>
        </p:nvPicPr>
        <p:blipFill>
          <a:blip r:embed="rId2"/>
          <a:stretch/>
        </p:blipFill>
        <p:spPr>
          <a:xfrm>
            <a:off x="685800" y="2298700"/>
            <a:ext cx="7772400" cy="3200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个人账号业务办理</a:t>
            </a:r>
            <a:endParaRPr lang="zh-CN" sz="2800" b="1">
              <a:solidFill>
                <a:schemeClr val="tx1"/>
              </a:solidFill>
            </a:endParaRPr>
          </a:p>
        </p:txBody>
      </p:sp>
      <p:pic>
        <p:nvPicPr>
          <p:cNvPr id="5" name="内容占位符 4"/>
          <p:cNvPicPr/>
          <p:nvPr>
            <p:ph idx="1"/>
          </p:nvPr>
        </p:nvPicPr>
        <p:blipFill>
          <a:blip r:embed="rId2"/>
          <a:stretch/>
        </p:blipFill>
        <p:spPr>
          <a:xfrm>
            <a:off x="786130" y="2159635"/>
            <a:ext cx="7772400" cy="37191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业务办理（续）</a:t>
            </a:r>
            <a:endParaRPr lang="zh-CN" sz="2800" b="1">
              <a:solidFill>
                <a:schemeClr val="tx1"/>
              </a:solidFill>
            </a:endParaRPr>
          </a:p>
        </p:txBody>
      </p:sp>
      <p:pic>
        <p:nvPicPr>
          <p:cNvPr id="4" name="内容占位符 3"/>
          <p:cNvPicPr/>
          <p:nvPr>
            <p:ph idx="1"/>
          </p:nvPr>
        </p:nvPicPr>
        <p:blipFill>
          <a:blip r:embed="rId2"/>
          <a:stretch/>
        </p:blipFill>
        <p:spPr>
          <a:xfrm>
            <a:off x="685800" y="1976755"/>
            <a:ext cx="7772400" cy="1774190"/>
          </a:xfrm>
          <a:prstGeom prst="rect">
            <a:avLst/>
          </a:prstGeom>
        </p:spPr>
      </p:pic>
      <p:pic>
        <p:nvPicPr>
          <p:cNvPr id="5" name="图片 4"/>
          <p:cNvPicPr/>
          <p:nvPr/>
        </p:nvPicPr>
        <p:blipFill>
          <a:blip r:embed="rId3"/>
          <a:stretch/>
        </p:blipFill>
        <p:spPr>
          <a:xfrm>
            <a:off x="685800" y="4034790"/>
            <a:ext cx="7755890" cy="1830070"/>
          </a:xfrm>
          <a:prstGeom prst="rect">
            <a:avLst/>
          </a:prstGeom>
        </p:spPr>
      </p:pic>
      <p:sp>
        <p:nvSpPr>
          <p:cNvPr id="6" name="椭圆 5"/>
          <p:cNvSpPr/>
          <p:nvPr/>
        </p:nvSpPr>
        <p:spPr>
          <a:xfrm>
            <a:off x="7277735" y="3249295"/>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
        <p:nvSpPr>
          <p:cNvPr id="7" name="椭圆 6"/>
          <p:cNvSpPr/>
          <p:nvPr/>
        </p:nvSpPr>
        <p:spPr>
          <a:xfrm>
            <a:off x="5650230" y="4665980"/>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1172528" y="225743"/>
            <a:ext cx="7793037" cy="1462087"/>
          </a:xfrm>
        </p:spPr>
        <p:txBody>
          <a:bodyPr/>
          <a:lstStyle/>
          <a:p>
            <a:r>
              <a:rPr lang="zh-CN" sz="2800" b="1">
                <a:solidFill>
                  <a:schemeClr val="tx1"/>
                </a:solidFill>
              </a:rPr>
              <a:t>四、企业账号功能</a:t>
            </a:r>
            <a:endParaRPr lang="zh-CN" sz="2800" b="1">
              <a:solidFill>
                <a:schemeClr val="tx1"/>
              </a:solidFill>
            </a:endParaRPr>
          </a:p>
        </p:txBody>
      </p:sp>
      <p:sp>
        <p:nvSpPr>
          <p:cNvPr id="3" name="内容占位符 2"/>
          <p:cNvSpPr/>
          <p:nvPr>
            <p:ph idx="1"/>
          </p:nvPr>
        </p:nvSpPr>
        <p:spPr/>
        <p:txBody>
          <a:bodyPr/>
          <a:lstStyle/>
          <a:p>
            <a:pPr marL="0" indent="0">
              <a:buNone/>
            </a:pPr>
            <a:r>
              <a:rPr lang="zh-CN" sz="2400">
                <a:solidFill>
                  <a:schemeClr val="tx2"/>
                </a:solidFill>
              </a:rPr>
              <a:t>具有以下几个模块：</a:t>
            </a:r>
            <a:endParaRPr lang="en-US" sz="2400">
              <a:solidFill>
                <a:schemeClr val="tx2"/>
              </a:solidFill>
            </a:endParaRPr>
          </a:p>
          <a:p>
            <a:pPr marL="0" indent="0">
              <a:buNone/>
            </a:pPr>
            <a:r>
              <a:rPr lang="en-US" sz="2400">
                <a:solidFill>
                  <a:schemeClr val="tx2"/>
                </a:solidFill>
              </a:rPr>
              <a:t>1</a:t>
            </a:r>
            <a:r>
              <a:rPr lang="zh-CN" sz="2400">
                <a:solidFill>
                  <a:schemeClr val="tx2"/>
                </a:solidFill>
              </a:rPr>
              <a:t>、企业账号登陆</a:t>
            </a:r>
            <a:endParaRPr lang="zh-CN" sz="2400">
              <a:solidFill>
                <a:schemeClr val="tx2"/>
              </a:solidFill>
            </a:endParaRPr>
          </a:p>
          <a:p>
            <a:pPr marL="0" indent="0">
              <a:buNone/>
            </a:pPr>
            <a:r>
              <a:rPr lang="zh-CN" sz="2400">
                <a:solidFill>
                  <a:schemeClr val="tx2"/>
                </a:solidFill>
              </a:rPr>
              <a:t>2、首页（企业服务）</a:t>
            </a:r>
            <a:endParaRPr lang="zh-CN" sz="2400">
              <a:solidFill>
                <a:schemeClr val="tx2"/>
              </a:solidFill>
            </a:endParaRPr>
          </a:p>
          <a:p>
            <a:pPr marL="0" indent="0">
              <a:buNone/>
            </a:pPr>
            <a:r>
              <a:rPr lang="zh-CN" sz="2400">
                <a:solidFill>
                  <a:schemeClr val="tx2"/>
                </a:solidFill>
              </a:rPr>
              <a:t>3、修改企业注册信息</a:t>
            </a:r>
            <a:endParaRPr lang="zh-CN" sz="2400">
              <a:solidFill>
                <a:schemeClr val="tx2"/>
              </a:solidFill>
            </a:endParaRPr>
          </a:p>
          <a:p>
            <a:pPr marL="0" indent="0">
              <a:buNone/>
            </a:pPr>
            <a:r>
              <a:rPr lang="zh-CN" sz="2400">
                <a:solidFill>
                  <a:schemeClr val="tx2"/>
                </a:solidFill>
              </a:rPr>
              <a:t>4、业务系统授权</a:t>
            </a:r>
            <a:endParaRPr lang="zh-CN" sz="2400">
              <a:solidFill>
                <a:schemeClr val="tx2"/>
              </a:solidFill>
            </a:endParaRPr>
          </a:p>
          <a:p>
            <a:pPr marL="0" indent="0">
              <a:buNone/>
            </a:pPr>
            <a:r>
              <a:rPr lang="zh-CN" sz="2400">
                <a:solidFill>
                  <a:schemeClr val="tx2"/>
                </a:solidFill>
              </a:rPr>
              <a:t>5、修改管理员信息</a:t>
            </a:r>
            <a:endParaRPr lang="zh-CN" sz="2400">
              <a:solidFill>
                <a:schemeClr val="tx2"/>
              </a:solidFill>
            </a:endParaRPr>
          </a:p>
          <a:p>
            <a:pPr marL="0" indent="0">
              <a:buNone/>
            </a:pPr>
            <a:r>
              <a:rPr lang="zh-CN" sz="2400">
                <a:solidFill>
                  <a:schemeClr val="tx2"/>
                </a:solidFill>
              </a:rPr>
              <a:t>6、修改账号密码</a:t>
            </a:r>
            <a:endParaRPr lang="zh-CN" sz="240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en-US" sz="2800" b="1">
                <a:solidFill>
                  <a:schemeClr val="tx1"/>
                </a:solidFill>
              </a:rPr>
              <a:t>1</a:t>
            </a:r>
            <a:r>
              <a:rPr lang="zh-CN" sz="2800" b="1">
                <a:solidFill>
                  <a:schemeClr val="tx1"/>
                </a:solidFill>
              </a:rPr>
              <a:t>、企业账号登陆</a:t>
            </a:r>
            <a:endParaRPr lang="zh-CN" sz="2800" b="1">
              <a:solidFill>
                <a:schemeClr val="tx1"/>
              </a:solidFill>
            </a:endParaRPr>
          </a:p>
        </p:txBody>
      </p:sp>
      <p:sp>
        <p:nvSpPr>
          <p:cNvPr id="3" name="内容占位符 2"/>
          <p:cNvSpPr/>
          <p:nvPr>
            <p:ph idx="1"/>
          </p:nvPr>
        </p:nvSpPr>
        <p:spPr/>
        <p:txBody>
          <a:bodyPr/>
          <a:lstStyle/>
          <a:p>
            <a:r>
              <a:rPr lang="zh-CN" sz="2400">
                <a:solidFill>
                  <a:schemeClr val="tx2"/>
                </a:solidFill>
              </a:rPr>
              <a:t>回到登录页，使用统一社会信用代码+密码登录进入系统</a:t>
            </a:r>
            <a:endParaRPr lang="zh-CN" sz="2400">
              <a:solidFill>
                <a:schemeClr val="tx2"/>
              </a:solidFill>
            </a:endParaRPr>
          </a:p>
        </p:txBody>
      </p:sp>
      <p:pic>
        <p:nvPicPr>
          <p:cNvPr id="11" name="图片 9"/>
          <p:cNvPicPr/>
          <p:nvPr/>
        </p:nvPicPr>
        <p:blipFill>
          <a:blip r:embed="rId2"/>
          <a:stretch/>
        </p:blipFill>
        <p:spPr>
          <a:xfrm>
            <a:off x="1387475" y="3023235"/>
            <a:ext cx="6716395" cy="32232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2、首页（企业服务）</a:t>
            </a:r>
            <a:endParaRPr lang="zh-CN" sz="2800" b="1">
              <a:solidFill>
                <a:schemeClr val="tx1"/>
              </a:solidFill>
            </a:endParaRPr>
          </a:p>
        </p:txBody>
      </p:sp>
      <p:sp>
        <p:nvSpPr>
          <p:cNvPr id="3" name="内容占位符 2"/>
          <p:cNvSpPr/>
          <p:nvPr>
            <p:ph idx="1"/>
          </p:nvPr>
        </p:nvSpPr>
        <p:spPr/>
        <p:txBody>
          <a:bodyPr/>
          <a:lstStyle/>
          <a:p>
            <a:r>
              <a:rPr lang="zh-CN" sz="2400">
                <a:solidFill>
                  <a:schemeClr val="tx2"/>
                </a:solidFill>
              </a:rPr>
              <a:t>登录后，左侧导航为首页、修改企业注册信息、业务系统授权、修改管理员信息、修改账号密码等功能。</a:t>
            </a:r>
            <a:endParaRPr lang="zh-CN" sz="2400">
              <a:solidFill>
                <a:schemeClr val="tx2"/>
              </a:solidFill>
            </a:endParaRPr>
          </a:p>
          <a:p>
            <a:r>
              <a:rPr lang="zh-CN" sz="2400">
                <a:solidFill>
                  <a:schemeClr val="tx2"/>
                </a:solidFill>
              </a:rPr>
              <a:t>其中，点击首页，如图所示，右侧出现“企业服务”，包含火炬中心各类业务系统，有技术先进型服务企业业务办理系统、中国创新创业大赛、中国创新创业大赛优胜企业动态名录库、中国创新挑战赛、高新技术企业认定、全国科技型中小企业评价等。</a:t>
            </a:r>
            <a:endParaRPr lang="zh-CN" sz="240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2、首页（企业服务）</a:t>
            </a:r>
            <a:endParaRPr lang="zh-CN" sz="2800" b="1">
              <a:solidFill>
                <a:schemeClr val="tx1"/>
              </a:solidFill>
            </a:endParaRPr>
          </a:p>
        </p:txBody>
      </p:sp>
      <p:pic>
        <p:nvPicPr>
          <p:cNvPr id="35" name="图片 3"/>
          <p:cNvPicPr/>
          <p:nvPr>
            <p:ph idx="1"/>
          </p:nvPr>
        </p:nvPicPr>
        <p:blipFill>
          <a:blip r:embed="rId2"/>
          <a:stretch/>
        </p:blipFill>
        <p:spPr>
          <a:xfrm>
            <a:off x="539115" y="2070735"/>
            <a:ext cx="8066405" cy="31692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3、修改企业注册信息</a:t>
            </a:r>
            <a:endParaRPr lang="zh-CN" sz="2800" b="1">
              <a:solidFill>
                <a:schemeClr val="tx1"/>
              </a:solidFill>
            </a:endParaRPr>
          </a:p>
        </p:txBody>
      </p:sp>
      <p:sp>
        <p:nvSpPr>
          <p:cNvPr id="3" name="内容占位符 2"/>
          <p:cNvSpPr/>
          <p:nvPr>
            <p:ph idx="1"/>
          </p:nvPr>
        </p:nvSpPr>
        <p:spPr/>
        <p:txBody>
          <a:bodyPr/>
          <a:lstStyle/>
          <a:p>
            <a:r>
              <a:rPr lang="zh-CN" sz="2400">
                <a:solidFill>
                  <a:schemeClr val="tx2"/>
                </a:solidFill>
              </a:rPr>
              <a:t>点击“修改企业注册信息”，弹出如图所示的页面，对企业信息进行修改，保存并提交由火炬中心审核。</a:t>
            </a:r>
            <a:endParaRPr lang="zh-CN" sz="2400">
              <a:solidFill>
                <a:schemeClr val="tx2"/>
              </a:solidFill>
            </a:endParaRPr>
          </a:p>
          <a:p>
            <a:endParaRPr lang="zh-CN" sz="2400">
              <a:solidFill>
                <a:schemeClr val="tx2"/>
              </a:solidFill>
            </a:endParaRPr>
          </a:p>
        </p:txBody>
      </p:sp>
      <p:pic>
        <p:nvPicPr>
          <p:cNvPr id="12" name="图片 5"/>
          <p:cNvPicPr/>
          <p:nvPr/>
        </p:nvPicPr>
        <p:blipFill>
          <a:blip r:embed="rId2"/>
          <a:stretch/>
        </p:blipFill>
        <p:spPr>
          <a:xfrm>
            <a:off x="1641475" y="3048635"/>
            <a:ext cx="6303645" cy="32308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4、业务系统授权</a:t>
            </a:r>
            <a:endParaRPr lang="zh-CN" sz="2800" b="1">
              <a:solidFill>
                <a:schemeClr val="tx1"/>
              </a:solidFill>
            </a:endParaRPr>
          </a:p>
        </p:txBody>
      </p:sp>
      <p:sp>
        <p:nvSpPr>
          <p:cNvPr id="3" name="内容占位符 2"/>
          <p:cNvSpPr/>
          <p:nvPr>
            <p:ph idx="1"/>
          </p:nvPr>
        </p:nvSpPr>
        <p:spPr>
          <a:xfrm>
            <a:off x="1171258" y="2006283"/>
            <a:ext cx="7772400" cy="4114800"/>
          </a:xfrm>
        </p:spPr>
        <p:txBody>
          <a:bodyPr/>
          <a:lstStyle/>
          <a:p>
            <a:r>
              <a:rPr lang="zh-CN" sz="2400">
                <a:solidFill>
                  <a:schemeClr val="tx2"/>
                </a:solidFill>
              </a:rPr>
              <a:t>业务操作员默认为注册时使用的手机号。如图所示。</a:t>
            </a:r>
            <a:endParaRPr lang="zh-CN" sz="2400">
              <a:solidFill>
                <a:schemeClr val="tx2"/>
              </a:solidFill>
            </a:endParaRPr>
          </a:p>
        </p:txBody>
      </p:sp>
      <p:pic>
        <p:nvPicPr>
          <p:cNvPr id="4" name="图片 3"/>
          <p:cNvPicPr/>
          <p:nvPr/>
        </p:nvPicPr>
        <p:blipFill>
          <a:blip r:embed="rId2"/>
          <a:stretch/>
        </p:blipFill>
        <p:spPr>
          <a:xfrm>
            <a:off x="151130" y="2636520"/>
            <a:ext cx="8841740" cy="3338195"/>
          </a:xfrm>
          <a:prstGeom prst="rect">
            <a:avLst/>
          </a:prstGeom>
        </p:spPr>
      </p:pic>
      <p:sp>
        <p:nvSpPr>
          <p:cNvPr id="7" name="椭圆 6"/>
          <p:cNvSpPr/>
          <p:nvPr/>
        </p:nvSpPr>
        <p:spPr>
          <a:xfrm>
            <a:off x="7562215" y="5243195"/>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
        <p:nvSpPr>
          <p:cNvPr id="5" name="椭圆 4"/>
          <p:cNvSpPr/>
          <p:nvPr/>
        </p:nvSpPr>
        <p:spPr>
          <a:xfrm>
            <a:off x="1532890" y="3355975"/>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a:t>
            </a:r>
            <a:r>
              <a:rPr lang="en-US" sz="2800" b="1">
                <a:solidFill>
                  <a:schemeClr val="tx1"/>
                </a:solidFill>
              </a:rPr>
              <a:t>1</a:t>
            </a:r>
            <a:r>
              <a:rPr lang="zh-CN" sz="2800" b="1">
                <a:solidFill>
                  <a:schemeClr val="tx1"/>
                </a:solidFill>
              </a:rPr>
              <a:t>）修改业务操作员</a:t>
            </a:r>
            <a:endParaRPr lang="zh-CN" sz="2800" b="1">
              <a:solidFill>
                <a:schemeClr val="tx1"/>
              </a:solidFill>
            </a:endParaRPr>
          </a:p>
        </p:txBody>
      </p:sp>
      <p:sp>
        <p:nvSpPr>
          <p:cNvPr id="3" name="内容占位符 2"/>
          <p:cNvSpPr/>
          <p:nvPr>
            <p:ph idx="1"/>
          </p:nvPr>
        </p:nvSpPr>
        <p:spPr/>
        <p:txBody>
          <a:bodyPr/>
          <a:lstStyle/>
          <a:p>
            <a:r>
              <a:rPr lang="zh-CN" sz="2400">
                <a:solidFill>
                  <a:schemeClr val="tx2"/>
                </a:solidFill>
              </a:rPr>
              <a:t>点击如上图所示中的“修改”按钮，弹出如下图所示的信息，可对应的修改业务员的信息。</a:t>
            </a:r>
            <a:endParaRPr lang="zh-CN" sz="2400">
              <a:solidFill>
                <a:schemeClr val="tx2"/>
              </a:solidFill>
            </a:endParaRPr>
          </a:p>
        </p:txBody>
      </p:sp>
      <p:pic>
        <p:nvPicPr>
          <p:cNvPr id="4" name="图片 3"/>
          <p:cNvPicPr/>
          <p:nvPr/>
        </p:nvPicPr>
        <p:blipFill>
          <a:blip r:embed="rId2"/>
          <a:stretch/>
        </p:blipFill>
        <p:spPr>
          <a:xfrm>
            <a:off x="2639060" y="2767330"/>
            <a:ext cx="4052570" cy="38303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p:nvPr>
            <p:ph type="title"/>
          </p:nvPr>
        </p:nvSpPr>
        <p:spPr>
          <a:xfrm>
            <a:off x="1116013" y="549275"/>
            <a:ext cx="7793037" cy="1201738"/>
          </a:xfrm>
        </p:spPr>
        <p:txBody>
          <a:bodyPr vert="horz" wrap="square" lIns="91440" tIns="45720" rIns="91440" bIns="45720" anchor="b"/>
          <a:lstStyle/>
          <a:p>
            <a:r>
              <a:rPr lang="zh-CN" sz="3200" b="1">
                <a:solidFill>
                  <a:schemeClr val="tx1"/>
                </a:solidFill>
              </a:rPr>
              <a:t>一、系统入口</a:t>
            </a:r>
            <a:endParaRPr lang="zh-CN" sz="3200" b="1">
              <a:solidFill>
                <a:schemeClr val="tx1"/>
              </a:solidFill>
            </a:endParaRPr>
          </a:p>
        </p:txBody>
      </p:sp>
      <p:sp>
        <p:nvSpPr>
          <p:cNvPr id="4099" name="Rectangle 3"/>
          <p:cNvSpPr/>
          <p:nvPr>
            <p:ph idx="1"/>
          </p:nvPr>
        </p:nvSpPr>
        <p:spPr>
          <a:xfrm>
            <a:off x="762635" y="1823720"/>
            <a:ext cx="8069580" cy="3827780"/>
          </a:xfrm>
        </p:spPr>
        <p:txBody>
          <a:bodyPr vert="horz" wrap="square" lIns="91440" tIns="45720" rIns="91440" bIns="45720" anchor="t"/>
          <a:lstStyle/>
          <a:p>
            <a:pPr marL="0" indent="0">
              <a:buNone/>
            </a:pPr>
            <a:r>
              <a:rPr lang="en-US" sz="2000">
                <a:solidFill>
                  <a:schemeClr val="tx2"/>
                </a:solidFill>
              </a:rPr>
              <a:t>1</a:t>
            </a:r>
            <a:r>
              <a:rPr lang="zh-CN" sz="2000">
                <a:solidFill>
                  <a:schemeClr val="tx2"/>
                </a:solidFill>
              </a:rPr>
              <a:t>、</a:t>
            </a:r>
            <a:r>
              <a:rPr lang="zh-CN" sz="2000">
                <a:solidFill>
                  <a:schemeClr val="tx2"/>
                </a:solidFill>
              </a:rPr>
              <a:t>高企认定管理工作网门户网站</a:t>
            </a:r>
            <a:r>
              <a:rPr lang="zh-CN" sz="2000">
                <a:solidFill>
                  <a:schemeClr val="tx2"/>
                </a:solidFill>
                <a:latin typeface="宋体"/>
              </a:rPr>
              <a:t>：</a:t>
            </a:r>
            <a:r>
              <a:rPr lang="zh-CN" sz="2000">
                <a:solidFill>
                  <a:srgbClr val="FF0000"/>
                </a:solidFill>
              </a:rPr>
              <a:t>http://www.innocom.gov.cn/</a:t>
            </a:r>
            <a:endParaRPr lang="zh-CN" sz="2000">
              <a:solidFill>
                <a:srgbClr val="FF0000"/>
              </a:solidFill>
            </a:endParaRPr>
          </a:p>
          <a:p>
            <a:pPr marL="0" lvl="1" indent="0">
              <a:buClr>
                <a:schemeClr val="tx2"/>
              </a:buClr>
              <a:buFont typeface="Wingdings" charset="2"/>
              <a:buNone/>
            </a:pPr>
            <a:r>
              <a:rPr lang="en-US" sz="2000">
                <a:solidFill>
                  <a:schemeClr val="tx2"/>
                </a:solidFill>
              </a:rPr>
              <a:t>2</a:t>
            </a:r>
            <a:r>
              <a:rPr lang="zh-CN" sz="2000">
                <a:solidFill>
                  <a:schemeClr val="tx2"/>
                </a:solidFill>
              </a:rPr>
              <a:t>、单点登录平台入口：</a:t>
            </a:r>
            <a:r>
              <a:rPr lang="zh-CN" sz="2000">
                <a:solidFill>
                  <a:srgbClr val="FF0000"/>
                </a:solidFill>
              </a:rPr>
              <a:t>https://tyrz.chinatorch.org.cn/</a:t>
            </a:r>
            <a:endParaRPr lang="zh-CN" sz="2000">
              <a:solidFill>
                <a:srgbClr val="FF0000"/>
              </a:solidFill>
            </a:endParaRPr>
          </a:p>
          <a:p>
            <a:pPr lvl="1">
              <a:buClr>
                <a:schemeClr val="tx2"/>
              </a:buClr>
              <a:buFont typeface="Wingdings" charset="2"/>
              <a:buChar char="u"/>
            </a:pPr>
            <a:endParaRPr lang="zh-CN" sz="2000">
              <a:solidFill>
                <a:srgbClr val="FF0000"/>
              </a:solidFill>
            </a:endParaRPr>
          </a:p>
        </p:txBody>
      </p:sp>
      <p:sp>
        <p:nvSpPr>
          <p:cNvPr id="3" name="椭圆 2"/>
          <p:cNvSpPr/>
          <p:nvPr/>
        </p:nvSpPr>
        <p:spPr>
          <a:xfrm>
            <a:off x="6710045" y="5192395"/>
            <a:ext cx="1822450" cy="540385"/>
          </a:xfrm>
          <a:prstGeom prst="ellipse">
            <a:avLst/>
          </a:prstGeom>
          <a:noFill/>
          <a:ln>
            <a:noFill/>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pic>
        <p:nvPicPr>
          <p:cNvPr id="5" name="图片 4"/>
          <p:cNvPicPr/>
          <p:nvPr/>
        </p:nvPicPr>
        <p:blipFill>
          <a:blip r:embed="rId2"/>
          <a:stretch/>
        </p:blipFill>
        <p:spPr>
          <a:xfrm>
            <a:off x="204470" y="2800985"/>
            <a:ext cx="8735695" cy="3339465"/>
          </a:xfrm>
          <a:prstGeom prst="rect">
            <a:avLst/>
          </a:prstGeom>
        </p:spPr>
      </p:pic>
      <p:sp>
        <p:nvSpPr>
          <p:cNvPr id="4" name="椭圆 3"/>
          <p:cNvSpPr/>
          <p:nvPr/>
        </p:nvSpPr>
        <p:spPr>
          <a:xfrm>
            <a:off x="7463790" y="3713480"/>
            <a:ext cx="1721485" cy="504190"/>
          </a:xfrm>
          <a:prstGeom prst="ellipse">
            <a:avLst/>
          </a:prstGeom>
          <a:noFill/>
          <a:ln w="412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a:t>
            </a:r>
            <a:r>
              <a:rPr lang="en-US" sz="2800" b="1">
                <a:solidFill>
                  <a:schemeClr val="tx1"/>
                </a:solidFill>
              </a:rPr>
              <a:t>2</a:t>
            </a:r>
            <a:r>
              <a:rPr lang="zh-CN" sz="2800" b="1">
                <a:solidFill>
                  <a:schemeClr val="tx1"/>
                </a:solidFill>
              </a:rPr>
              <a:t>）创建业务操作员</a:t>
            </a:r>
            <a:endParaRPr lang="zh-CN" sz="2800" b="1">
              <a:solidFill>
                <a:schemeClr val="tx1"/>
              </a:solidFill>
            </a:endParaRPr>
          </a:p>
        </p:txBody>
      </p:sp>
      <p:sp>
        <p:nvSpPr>
          <p:cNvPr id="3" name="内容占位符 2"/>
          <p:cNvSpPr/>
          <p:nvPr>
            <p:ph idx="1"/>
          </p:nvPr>
        </p:nvSpPr>
        <p:spPr/>
        <p:txBody>
          <a:bodyPr/>
          <a:lstStyle/>
          <a:p>
            <a:r>
              <a:rPr lang="zh-CN" sz="2400">
                <a:solidFill>
                  <a:schemeClr val="tx2"/>
                </a:solidFill>
              </a:rPr>
              <a:t>在业务系统授权界面点击“创建业务操作员”按钮，弹出新的页面如图所示。首先将系统内现有的操作员列表展示出来。</a:t>
            </a:r>
            <a:endParaRPr lang="zh-CN" sz="2400">
              <a:solidFill>
                <a:schemeClr val="tx2"/>
              </a:solidFill>
            </a:endParaRPr>
          </a:p>
          <a:p>
            <a:r>
              <a:rPr lang="zh-CN" sz="2400">
                <a:solidFill>
                  <a:schemeClr val="tx2"/>
                </a:solidFill>
              </a:rPr>
              <a:t>如果图所示的操作员列表都不想使用，则可点击“创建业务操作员”按钮。需填写手机号、操作员姓名等信息，并在底部勾选所其所管理的业务系统即可。</a:t>
            </a:r>
            <a:endParaRPr lang="zh-CN" sz="2400">
              <a:solidFill>
                <a:schemeClr val="tx2"/>
              </a:solidFill>
            </a:endParaRPr>
          </a:p>
        </p:txBody>
      </p:sp>
      <p:pic>
        <p:nvPicPr>
          <p:cNvPr id="5" name="内容占位符 3"/>
          <p:cNvPicPr/>
          <p:nvPr/>
        </p:nvPicPr>
        <p:blipFill>
          <a:blip r:embed="rId2"/>
          <a:stretch/>
        </p:blipFill>
        <p:spPr>
          <a:xfrm>
            <a:off x="1151255" y="4362450"/>
            <a:ext cx="7772400" cy="205041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创建业务操作员（续）</a:t>
            </a:r>
            <a:endParaRPr lang="zh-CN" sz="2800" b="1">
              <a:solidFill>
                <a:schemeClr val="tx1"/>
              </a:solidFill>
            </a:endParaRPr>
          </a:p>
        </p:txBody>
      </p:sp>
      <p:pic>
        <p:nvPicPr>
          <p:cNvPr id="5" name="图片 4"/>
          <p:cNvPicPr/>
          <p:nvPr/>
        </p:nvPicPr>
        <p:blipFill>
          <a:blip r:embed="rId2"/>
          <a:stretch/>
        </p:blipFill>
        <p:spPr>
          <a:xfrm>
            <a:off x="108585" y="2949575"/>
            <a:ext cx="4305300" cy="3324225"/>
          </a:xfrm>
          <a:prstGeom prst="rect">
            <a:avLst/>
          </a:prstGeom>
        </p:spPr>
      </p:pic>
      <p:pic>
        <p:nvPicPr>
          <p:cNvPr id="7" name="内容占位符 6"/>
          <p:cNvPicPr/>
          <p:nvPr>
            <p:ph idx="1"/>
          </p:nvPr>
        </p:nvPicPr>
        <p:blipFill>
          <a:blip r:embed="rId3"/>
          <a:stretch/>
        </p:blipFill>
        <p:spPr>
          <a:xfrm>
            <a:off x="4493260" y="3419475"/>
            <a:ext cx="4232910" cy="2078990"/>
          </a:xfrm>
          <a:prstGeom prst="rect">
            <a:avLst/>
          </a:prstGeom>
        </p:spPr>
      </p:pic>
      <p:sp>
        <p:nvSpPr>
          <p:cNvPr id="8" name="文本框 7"/>
          <p:cNvSpPr txBox="1"/>
          <p:nvPr/>
        </p:nvSpPr>
        <p:spPr>
          <a:xfrm>
            <a:off x="487045" y="1994535"/>
            <a:ext cx="25957530" cy="829945"/>
          </a:xfrm>
          <a:prstGeom prst="rect">
            <a:avLst/>
          </a:prstGeom>
          <a:noFill/>
        </p:spPr>
        <p:txBody>
          <a:bodyPr wrap="square">
            <a:spAutoFit/>
          </a:bodyPr>
          <a:lstStyle/>
          <a:p>
            <a:pPr algn="l"/>
            <a:r>
              <a:rPr lang="zh-CN" sz="2400">
                <a:solidFill>
                  <a:schemeClr val="tx2"/>
                </a:solidFill>
              </a:rPr>
              <a:t>点击上图中所示的“选择”按钮，弹出如图所示的页面。</a:t>
            </a:r>
            <a:endParaRPr lang="zh-CN" sz="2400">
              <a:solidFill>
                <a:schemeClr val="tx2"/>
              </a:solidFill>
            </a:endParaRPr>
          </a:p>
          <a:p>
            <a:pPr algn="l"/>
            <a:r>
              <a:rPr lang="zh-CN" sz="2400">
                <a:solidFill>
                  <a:schemeClr val="tx2"/>
                </a:solidFill>
              </a:rPr>
              <a:t>直接在底部给账号授权，勾选当前可以操作的业务系统即可。</a:t>
            </a:r>
            <a:endParaRPr lang="zh-CN" sz="2400">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a:t>
            </a:r>
            <a:r>
              <a:rPr lang="en-US" sz="2800" b="1">
                <a:solidFill>
                  <a:schemeClr val="tx1"/>
                </a:solidFill>
              </a:rPr>
              <a:t>3</a:t>
            </a:r>
            <a:r>
              <a:rPr lang="zh-CN" sz="2800" b="1">
                <a:solidFill>
                  <a:schemeClr val="tx1"/>
                </a:solidFill>
              </a:rPr>
              <a:t>）添加业务操作员</a:t>
            </a:r>
            <a:endParaRPr lang="zh-CN" sz="2800" b="1">
              <a:solidFill>
                <a:schemeClr val="tx1"/>
              </a:solidFill>
            </a:endParaRPr>
          </a:p>
        </p:txBody>
      </p:sp>
      <p:sp>
        <p:nvSpPr>
          <p:cNvPr id="3" name="内容占位符 2"/>
          <p:cNvSpPr/>
          <p:nvPr>
            <p:ph idx="1"/>
          </p:nvPr>
        </p:nvSpPr>
        <p:spPr/>
        <p:txBody>
          <a:bodyPr/>
          <a:lstStyle/>
          <a:p>
            <a:r>
              <a:rPr lang="zh-CN" sz="2000">
                <a:solidFill>
                  <a:schemeClr val="tx2"/>
                </a:solidFill>
              </a:rPr>
              <a:t>点击“添加业务操作员”，在每一个业务系统后都有此按钮，在对应的业务系统后点击此按钮，则表示给该系统添加业务操作员，该操作员就管理对应的系统，只需填写业务操作员的个人信息，无需进行权限分配。</a:t>
            </a:r>
            <a:endParaRPr lang="zh-CN" sz="2000">
              <a:solidFill>
                <a:schemeClr val="tx2"/>
              </a:solidFill>
            </a:endParaRPr>
          </a:p>
        </p:txBody>
      </p:sp>
      <p:pic>
        <p:nvPicPr>
          <p:cNvPr id="24" name="图片 19"/>
          <p:cNvPicPr/>
          <p:nvPr/>
        </p:nvPicPr>
        <p:blipFill>
          <a:blip r:embed="rId2"/>
          <a:stretch/>
        </p:blipFill>
        <p:spPr>
          <a:xfrm>
            <a:off x="3065145" y="3336290"/>
            <a:ext cx="3702685" cy="3455670"/>
          </a:xfrm>
          <a:prstGeom prst="rect">
            <a:avLst/>
          </a:prstGeom>
          <a:noFill/>
          <a:ln w="9525">
            <a:solidFill>
              <a:schemeClr val="bg1">
                <a:lumMod val="85000"/>
              </a:schemeClr>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a:t>
            </a:r>
            <a:r>
              <a:rPr lang="en-US" sz="2800" b="1">
                <a:solidFill>
                  <a:schemeClr val="tx1"/>
                </a:solidFill>
              </a:rPr>
              <a:t>4</a:t>
            </a:r>
            <a:r>
              <a:rPr lang="zh-CN" sz="2800" b="1">
                <a:solidFill>
                  <a:schemeClr val="tx1"/>
                </a:solidFill>
              </a:rPr>
              <a:t>）禁用业务操作员</a:t>
            </a:r>
            <a:endParaRPr lang="zh-CN" sz="2800" b="1">
              <a:solidFill>
                <a:schemeClr val="tx1"/>
              </a:solidFill>
            </a:endParaRPr>
          </a:p>
        </p:txBody>
      </p:sp>
      <p:sp>
        <p:nvSpPr>
          <p:cNvPr id="3" name="内容占位符 2"/>
          <p:cNvSpPr/>
          <p:nvPr>
            <p:ph idx="1"/>
          </p:nvPr>
        </p:nvSpPr>
        <p:spPr/>
        <p:txBody>
          <a:bodyPr/>
          <a:lstStyle/>
          <a:p>
            <a:r>
              <a:rPr lang="zh-CN" sz="2000">
                <a:solidFill>
                  <a:schemeClr val="tx2"/>
                </a:solidFill>
              </a:rPr>
              <a:t>点击“禁用”按钮，则对应的账号被加入到禁用列表内，禁止使用。</a:t>
            </a:r>
            <a:endParaRPr lang="zh-CN" sz="2000">
              <a:solidFill>
                <a:schemeClr val="tx2"/>
              </a:solidFill>
            </a:endParaRPr>
          </a:p>
          <a:p>
            <a:r>
              <a:rPr lang="zh-CN" sz="2000">
                <a:solidFill>
                  <a:schemeClr val="tx2"/>
                </a:solidFill>
              </a:rPr>
              <a:t>点击“禁用列表”，则弹出如图所示的页面。显示的为被禁用的个人账号。该列表内的账号不可以登录，可点击“启用”对该账号重新使用。</a:t>
            </a:r>
            <a:endParaRPr lang="zh-CN" sz="2000">
              <a:solidFill>
                <a:schemeClr val="tx2"/>
              </a:solidFill>
            </a:endParaRPr>
          </a:p>
        </p:txBody>
      </p:sp>
      <p:pic>
        <p:nvPicPr>
          <p:cNvPr id="4" name="图片 3"/>
          <p:cNvPicPr/>
          <p:nvPr/>
        </p:nvPicPr>
        <p:blipFill>
          <a:blip r:embed="rId2"/>
          <a:stretch/>
        </p:blipFill>
        <p:spPr>
          <a:xfrm>
            <a:off x="506730" y="3812540"/>
            <a:ext cx="8584565" cy="2914015"/>
          </a:xfrm>
          <a:prstGeom prst="rect">
            <a:avLst/>
          </a:prstGeom>
        </p:spPr>
      </p:pic>
      <p:sp>
        <p:nvSpPr>
          <p:cNvPr id="7" name="椭圆 6"/>
          <p:cNvSpPr/>
          <p:nvPr/>
        </p:nvSpPr>
        <p:spPr>
          <a:xfrm>
            <a:off x="8235315" y="6132830"/>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
        <p:nvSpPr>
          <p:cNvPr id="5" name="椭圆 4"/>
          <p:cNvSpPr/>
          <p:nvPr/>
        </p:nvSpPr>
        <p:spPr>
          <a:xfrm>
            <a:off x="6079490" y="4733925"/>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en-US" sz="2800" b="1">
                <a:solidFill>
                  <a:schemeClr val="tx1"/>
                </a:solidFill>
              </a:rPr>
              <a:t>5</a:t>
            </a:r>
            <a:r>
              <a:rPr lang="zh-CN" sz="2800" b="1">
                <a:solidFill>
                  <a:schemeClr val="tx1"/>
                </a:solidFill>
              </a:rPr>
              <a:t>、修改管理员信息</a:t>
            </a:r>
            <a:endParaRPr lang="zh-CN" sz="2800" b="1">
              <a:solidFill>
                <a:schemeClr val="tx1"/>
              </a:solidFill>
            </a:endParaRPr>
          </a:p>
        </p:txBody>
      </p:sp>
      <p:sp>
        <p:nvSpPr>
          <p:cNvPr id="3" name="内容占位符 2"/>
          <p:cNvSpPr/>
          <p:nvPr>
            <p:ph idx="1"/>
          </p:nvPr>
        </p:nvSpPr>
        <p:spPr/>
        <p:txBody>
          <a:bodyPr/>
          <a:lstStyle/>
          <a:p>
            <a:r>
              <a:rPr lang="zh-CN" sz="2400">
                <a:solidFill>
                  <a:schemeClr val="tx2"/>
                </a:solidFill>
              </a:rPr>
              <a:t>对当前账号的信息进行修改，包括管理员姓名、管理员手机和管理员邮箱，修改后直接生效。</a:t>
            </a:r>
            <a:endParaRPr lang="zh-CN" sz="2400">
              <a:solidFill>
                <a:schemeClr val="tx2"/>
              </a:solidFill>
            </a:endParaRPr>
          </a:p>
        </p:txBody>
      </p:sp>
      <p:pic>
        <p:nvPicPr>
          <p:cNvPr id="14" name="图片 2"/>
          <p:cNvPicPr/>
          <p:nvPr/>
        </p:nvPicPr>
        <p:blipFill>
          <a:blip r:embed="rId2"/>
          <a:stretch/>
        </p:blipFill>
        <p:spPr>
          <a:xfrm>
            <a:off x="1065530" y="2989580"/>
            <a:ext cx="7364095" cy="283591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6、修改账号密码</a:t>
            </a:r>
            <a:endParaRPr lang="zh-CN" sz="2800" b="1">
              <a:solidFill>
                <a:schemeClr val="tx1"/>
              </a:solidFill>
            </a:endParaRPr>
          </a:p>
        </p:txBody>
      </p:sp>
      <p:sp>
        <p:nvSpPr>
          <p:cNvPr id="3" name="内容占位符 2"/>
          <p:cNvSpPr/>
          <p:nvPr>
            <p:ph idx="1"/>
          </p:nvPr>
        </p:nvSpPr>
        <p:spPr/>
        <p:txBody>
          <a:bodyPr/>
          <a:lstStyle/>
          <a:p>
            <a:r>
              <a:rPr lang="zh-CN" sz="2400">
                <a:solidFill>
                  <a:schemeClr val="tx2"/>
                </a:solidFill>
              </a:rPr>
              <a:t>对当前账号的密码进行修改，输入新密码并再输一次密码，两次密码一致即修改成功。</a:t>
            </a:r>
            <a:endParaRPr lang="zh-CN" sz="2400">
              <a:solidFill>
                <a:schemeClr val="tx2"/>
              </a:solidFill>
            </a:endParaRPr>
          </a:p>
        </p:txBody>
      </p:sp>
      <p:pic>
        <p:nvPicPr>
          <p:cNvPr id="19" name="图片 3"/>
          <p:cNvPicPr/>
          <p:nvPr/>
        </p:nvPicPr>
        <p:blipFill>
          <a:blip r:embed="rId2"/>
          <a:stretch/>
        </p:blipFill>
        <p:spPr>
          <a:xfrm>
            <a:off x="464185" y="3099435"/>
            <a:ext cx="8500745" cy="303339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solidFill>
                  <a:schemeClr val="tx1"/>
                </a:solidFill>
              </a:rPr>
              <a:t>五、找回密码</a:t>
            </a:r>
            <a:endParaRPr lang="zh-CN" sz="2800" b="1">
              <a:solidFill>
                <a:schemeClr val="tx1"/>
              </a:solidFill>
            </a:endParaRPr>
          </a:p>
        </p:txBody>
      </p:sp>
      <p:sp>
        <p:nvSpPr>
          <p:cNvPr id="3" name="内容占位符 2"/>
          <p:cNvSpPr/>
          <p:nvPr>
            <p:ph idx="1"/>
          </p:nvPr>
        </p:nvSpPr>
        <p:spPr/>
        <p:txBody>
          <a:bodyPr/>
          <a:lstStyle/>
          <a:p>
            <a:r>
              <a:rPr lang="zh-CN" sz="2800">
                <a:solidFill>
                  <a:schemeClr val="tx2"/>
                </a:solidFill>
              </a:rPr>
              <a:t>使用登陆页的找回密码</a:t>
            </a:r>
            <a:endParaRPr lang="zh-CN"/>
          </a:p>
          <a:p>
            <a:endParaRPr lang="zh-CN"/>
          </a:p>
        </p:txBody>
      </p:sp>
      <p:pic>
        <p:nvPicPr>
          <p:cNvPr id="4" name="图片 3"/>
          <p:cNvPicPr/>
          <p:nvPr/>
        </p:nvPicPr>
        <p:blipFill>
          <a:blip r:embed="rId2"/>
          <a:stretch/>
        </p:blipFill>
        <p:spPr>
          <a:xfrm>
            <a:off x="848360" y="2583815"/>
            <a:ext cx="7447915" cy="3666490"/>
          </a:xfrm>
          <a:prstGeom prst="rect">
            <a:avLst/>
          </a:prstGeom>
        </p:spPr>
      </p:pic>
      <p:sp>
        <p:nvSpPr>
          <p:cNvPr id="5" name="椭圆 4"/>
          <p:cNvSpPr/>
          <p:nvPr/>
        </p:nvSpPr>
        <p:spPr>
          <a:xfrm>
            <a:off x="6123305" y="5890260"/>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t>找回密码（续</a:t>
            </a:r>
            <a:r>
              <a:rPr lang="en-US" sz="2800" b="1"/>
              <a:t>1</a:t>
            </a:r>
            <a:r>
              <a:rPr lang="zh-CN" sz="2800" b="1"/>
              <a:t>）</a:t>
            </a:r>
            <a:endParaRPr lang="zh-CN" sz="2800" b="1"/>
          </a:p>
        </p:txBody>
      </p:sp>
      <p:sp>
        <p:nvSpPr>
          <p:cNvPr id="4" name="文本框 3"/>
          <p:cNvSpPr txBox="1"/>
          <p:nvPr/>
        </p:nvSpPr>
        <p:spPr>
          <a:xfrm>
            <a:off x="640715" y="1922780"/>
            <a:ext cx="8021955" cy="1630045"/>
          </a:xfrm>
          <a:prstGeom prst="rect">
            <a:avLst/>
          </a:prstGeom>
          <a:noFill/>
        </p:spPr>
        <p:txBody>
          <a:bodyPr wrap="square">
            <a:spAutoFit/>
          </a:bodyPr>
          <a:lstStyle/>
          <a:p>
            <a:r>
              <a:rPr lang="zh-CN" sz="2000" b="0">
                <a:solidFill>
                  <a:srgbClr val="FF0000"/>
                </a:solidFill>
              </a:rPr>
              <a:t>系统提供使用手机号找回密码的功能，需要输入用户名（手机号或统一社会信用代码）。如果在用户名处输入手机号，则手机号处直接带过来手机号信息，点击发送验证码，手机上会收到一条验证码，输入验证码、密码后提交即可修改成功。</a:t>
            </a:r>
            <a:r>
              <a:rPr lang="zh-CN" sz="2000">
                <a:solidFill>
                  <a:srgbClr val="FF0000"/>
                </a:solidFill>
              </a:rPr>
              <a:t>该方法找回的是手机号作为用户名的账号密码；</a:t>
            </a:r>
            <a:endParaRPr lang="zh-CN" sz="2000">
              <a:solidFill>
                <a:srgbClr val="FF0000"/>
              </a:solidFill>
            </a:endParaRPr>
          </a:p>
        </p:txBody>
      </p:sp>
      <p:pic>
        <p:nvPicPr>
          <p:cNvPr id="26" name="图片 7"/>
          <p:cNvPicPr/>
          <p:nvPr>
            <p:ph idx="1"/>
          </p:nvPr>
        </p:nvPicPr>
        <p:blipFill>
          <a:blip r:embed="rId2"/>
          <a:stretch/>
        </p:blipFill>
        <p:spPr>
          <a:xfrm>
            <a:off x="1552575" y="3552825"/>
            <a:ext cx="6198235" cy="330644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t>找回密码（续</a:t>
            </a:r>
            <a:r>
              <a:rPr lang="en-US" sz="2800" b="1"/>
              <a:t>2</a:t>
            </a:r>
            <a:r>
              <a:rPr lang="zh-CN" sz="2800" b="1"/>
              <a:t>）</a:t>
            </a:r>
            <a:endParaRPr lang="zh-CN" sz="2800" b="1"/>
          </a:p>
        </p:txBody>
      </p:sp>
      <p:sp>
        <p:nvSpPr>
          <p:cNvPr id="3" name="内容占位符 2"/>
          <p:cNvSpPr/>
          <p:nvPr>
            <p:ph idx="1"/>
          </p:nvPr>
        </p:nvSpPr>
        <p:spPr/>
        <p:txBody>
          <a:bodyPr/>
          <a:lstStyle/>
          <a:p>
            <a:r>
              <a:rPr lang="zh-CN" sz="2000">
                <a:solidFill>
                  <a:srgbClr val="FF0000"/>
                </a:solidFill>
              </a:rPr>
              <a:t>如果在用户名处输入统一社会信用代码，则会出现如图所示的页面，可选择管理员手机号或者法人手机号，对应的在手机号处输入手机号码，点击发送验证码，手机上会收到一条验证码，输入验证码、密码后提交即可修改成功。</a:t>
            </a:r>
            <a:r>
              <a:rPr lang="zh-CN" sz="2000" b="1">
                <a:solidFill>
                  <a:srgbClr val="FF0000"/>
                </a:solidFill>
              </a:rPr>
              <a:t>该方法找回的是统一社会信用代码作为用户名的账号密码；</a:t>
            </a:r>
            <a:endParaRPr lang="zh-CN" sz="2000" b="1">
              <a:solidFill>
                <a:srgbClr val="FF0000"/>
              </a:solidFill>
            </a:endParaRPr>
          </a:p>
        </p:txBody>
      </p:sp>
      <p:pic>
        <p:nvPicPr>
          <p:cNvPr id="5" name="图片 2"/>
          <p:cNvPicPr/>
          <p:nvPr/>
        </p:nvPicPr>
        <p:blipFill>
          <a:blip r:embed="rId2"/>
          <a:stretch/>
        </p:blipFill>
        <p:spPr>
          <a:xfrm>
            <a:off x="2074545" y="3676015"/>
            <a:ext cx="5561330" cy="290766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t>六、账号申诉</a:t>
            </a:r>
            <a:endParaRPr lang="zh-CN" sz="2800" b="1"/>
          </a:p>
        </p:txBody>
      </p:sp>
      <p:sp>
        <p:nvSpPr>
          <p:cNvPr id="3" name="内容占位符 2"/>
          <p:cNvSpPr/>
          <p:nvPr>
            <p:ph idx="1"/>
          </p:nvPr>
        </p:nvSpPr>
        <p:spPr/>
        <p:txBody>
          <a:bodyPr/>
          <a:lstStyle/>
          <a:p>
            <a:r>
              <a:rPr lang="zh-CN" sz="2400">
                <a:solidFill>
                  <a:srgbClr val="FF0000"/>
                </a:solidFill>
              </a:rPr>
              <a:t>如果该企业的联系人、法人手机号均不可使用。则手机号找回密码的功能无法找回密码。此时，需要使用首页右下角账号申诉的功能。弹出如图所示的页面。</a:t>
            </a:r>
            <a:endParaRPr lang="zh-CN" sz="2400">
              <a:solidFill>
                <a:srgbClr val="FF0000"/>
              </a:solidFill>
            </a:endParaRPr>
          </a:p>
        </p:txBody>
      </p:sp>
      <p:pic>
        <p:nvPicPr>
          <p:cNvPr id="32" name="图片 12"/>
          <p:cNvPicPr/>
          <p:nvPr/>
        </p:nvPicPr>
        <p:blipFill>
          <a:blip r:embed="rId2"/>
          <a:stretch/>
        </p:blipFill>
        <p:spPr>
          <a:xfrm>
            <a:off x="1473835" y="3167380"/>
            <a:ext cx="6888480" cy="36137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p:nvPr>
            <p:ph type="title"/>
          </p:nvPr>
        </p:nvSpPr>
        <p:spPr>
          <a:xfrm>
            <a:off x="1126808" y="549275"/>
            <a:ext cx="7793037" cy="1201738"/>
          </a:xfrm>
        </p:spPr>
        <p:txBody>
          <a:bodyPr vert="horz" wrap="square" lIns="91440" tIns="45720" rIns="91440" bIns="45720" anchor="b"/>
          <a:lstStyle/>
          <a:p>
            <a:r>
              <a:rPr lang="zh-CN" sz="3200" b="1">
                <a:solidFill>
                  <a:schemeClr val="tx1"/>
                </a:solidFill>
              </a:rPr>
              <a:t>二、系统运行的软件环境</a:t>
            </a:r>
            <a:endParaRPr lang="zh-CN" sz="3200" b="1">
              <a:solidFill>
                <a:schemeClr val="tx1"/>
              </a:solidFill>
            </a:endParaRPr>
          </a:p>
        </p:txBody>
      </p:sp>
      <p:sp>
        <p:nvSpPr>
          <p:cNvPr id="4099" name="Rectangle 3"/>
          <p:cNvSpPr/>
          <p:nvPr>
            <p:ph idx="1"/>
          </p:nvPr>
        </p:nvSpPr>
        <p:spPr>
          <a:xfrm>
            <a:off x="1032193" y="2205355"/>
            <a:ext cx="7772400" cy="3827463"/>
          </a:xfrm>
        </p:spPr>
        <p:txBody>
          <a:bodyPr vert="horz" wrap="square" lIns="91440" tIns="45720" rIns="91440" bIns="45720" anchor="t"/>
          <a:lstStyle/>
          <a:p>
            <a:r>
              <a:rPr lang="zh-CN" sz="2400">
                <a:solidFill>
                  <a:schemeClr val="tx2"/>
                </a:solidFill>
              </a:rPr>
              <a:t>操作系统</a:t>
            </a:r>
            <a:r>
              <a:rPr lang="en-US" sz="2400">
                <a:solidFill>
                  <a:schemeClr val="tx2"/>
                </a:solidFill>
              </a:rPr>
              <a:t>Windows XP</a:t>
            </a:r>
            <a:r>
              <a:rPr lang="zh-CN" sz="2400">
                <a:solidFill>
                  <a:schemeClr val="tx2"/>
                </a:solidFill>
              </a:rPr>
              <a:t>及以上版本</a:t>
            </a:r>
            <a:endParaRPr lang="zh-CN" sz="2400">
              <a:solidFill>
                <a:schemeClr val="tx2"/>
              </a:solidFill>
            </a:endParaRPr>
          </a:p>
          <a:p>
            <a:pPr marL="0" lvl="1">
              <a:buClr>
                <a:schemeClr val="tx2"/>
              </a:buClr>
              <a:buFont typeface="Wingdings" charset="2"/>
              <a:buChar char="u"/>
            </a:pPr>
            <a:r>
              <a:rPr lang="zh-CN" sz="2400">
                <a:solidFill>
                  <a:schemeClr val="tx2"/>
                </a:solidFill>
                <a:latin typeface="宋体"/>
              </a:rPr>
              <a:t>浏览器</a:t>
            </a:r>
            <a:r>
              <a:rPr lang="en-US" sz="2400">
                <a:solidFill>
                  <a:schemeClr val="tx2"/>
                </a:solidFill>
                <a:latin typeface="宋体"/>
              </a:rPr>
              <a:t>IE8</a:t>
            </a:r>
            <a:r>
              <a:rPr lang="zh-CN" sz="2400">
                <a:solidFill>
                  <a:schemeClr val="tx2"/>
                </a:solidFill>
                <a:latin typeface="宋体"/>
              </a:rPr>
              <a:t>及以上版本，建议使用</a:t>
            </a:r>
            <a:r>
              <a:rPr lang="en-US" sz="2400">
                <a:solidFill>
                  <a:schemeClr val="tx2"/>
                </a:solidFill>
                <a:latin typeface="宋体"/>
              </a:rPr>
              <a:t>360</a:t>
            </a:r>
            <a:r>
              <a:rPr lang="zh-CN" sz="2400">
                <a:solidFill>
                  <a:schemeClr val="tx2"/>
                </a:solidFill>
                <a:latin typeface="宋体"/>
              </a:rPr>
              <a:t>浏览器、谷歌浏览器</a:t>
            </a:r>
            <a:endParaRPr lang="zh-CN" sz="2400">
              <a:solidFill>
                <a:schemeClr val="tx2"/>
              </a:solidFill>
              <a:latin typeface="宋体"/>
            </a:endParaRPr>
          </a:p>
          <a:p>
            <a:pPr marL="0" lvl="1">
              <a:buClr>
                <a:schemeClr val="tx2"/>
              </a:buClr>
              <a:buFont typeface="Wingdings" charset="2"/>
              <a:buChar char="u"/>
            </a:pPr>
            <a:r>
              <a:rPr lang="en-US" sz="2400">
                <a:solidFill>
                  <a:schemeClr val="tx2"/>
                </a:solidFill>
                <a:latin typeface="宋体"/>
              </a:rPr>
              <a:t>WPS office 2016</a:t>
            </a:r>
            <a:r>
              <a:rPr lang="zh-CN" sz="2400">
                <a:solidFill>
                  <a:schemeClr val="tx2"/>
                </a:solidFill>
                <a:latin typeface="宋体"/>
              </a:rPr>
              <a:t>及</a:t>
            </a:r>
            <a:r>
              <a:rPr lang="en-US" sz="2400">
                <a:solidFill>
                  <a:schemeClr val="tx2"/>
                </a:solidFill>
                <a:latin typeface="宋体"/>
              </a:rPr>
              <a:t>Microsoft office 2013</a:t>
            </a:r>
            <a:r>
              <a:rPr lang="zh-CN" sz="2400">
                <a:solidFill>
                  <a:schemeClr val="tx2"/>
                </a:solidFill>
                <a:latin typeface="宋体"/>
              </a:rPr>
              <a:t>以上版本</a:t>
            </a:r>
            <a:endParaRPr lang="zh-CN" sz="2400">
              <a:solidFill>
                <a:schemeClr val="tx2"/>
              </a:solidFill>
              <a:latin typeface="宋体"/>
            </a:endParaRPr>
          </a:p>
          <a:p>
            <a:pPr lvl="1">
              <a:buClr>
                <a:schemeClr val="tx2"/>
              </a:buClr>
              <a:buFont typeface="Wingdings" charset="2"/>
              <a:buChar char="u"/>
            </a:pPr>
            <a:endParaRPr lang="zh-CN" sz="2400">
              <a:solidFill>
                <a:schemeClr val="tx2"/>
              </a:solidFill>
              <a:latin typeface="宋体"/>
            </a:endParaRPr>
          </a:p>
        </p:txBody>
      </p:sp>
      <p:sp>
        <p:nvSpPr>
          <p:cNvPr id="3" name="椭圆 2"/>
          <p:cNvSpPr/>
          <p:nvPr/>
        </p:nvSpPr>
        <p:spPr>
          <a:xfrm>
            <a:off x="6710045" y="5192395"/>
            <a:ext cx="1822450" cy="540385"/>
          </a:xfrm>
          <a:prstGeom prst="ellipse">
            <a:avLst/>
          </a:prstGeom>
          <a:noFill/>
          <a:ln>
            <a:noFill/>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t>账号申诉（续</a:t>
            </a:r>
            <a:r>
              <a:rPr lang="en-US" sz="2800" b="1"/>
              <a:t>1</a:t>
            </a:r>
            <a:r>
              <a:rPr lang="zh-CN" sz="2800" b="1"/>
              <a:t>）</a:t>
            </a:r>
            <a:endParaRPr lang="zh-CN" sz="2800"/>
          </a:p>
        </p:txBody>
      </p:sp>
      <p:pic>
        <p:nvPicPr>
          <p:cNvPr id="33" name="图片 33"/>
          <p:cNvPicPr/>
          <p:nvPr>
            <p:ph idx="1"/>
          </p:nvPr>
        </p:nvPicPr>
        <p:blipFill>
          <a:blip r:embed="rId2"/>
          <a:stretch/>
        </p:blipFill>
        <p:spPr>
          <a:xfrm>
            <a:off x="2095500" y="2903855"/>
            <a:ext cx="4953635" cy="3969385"/>
          </a:xfrm>
          <a:prstGeom prst="rect">
            <a:avLst/>
          </a:prstGeom>
        </p:spPr>
      </p:pic>
      <p:sp>
        <p:nvSpPr>
          <p:cNvPr id="4" name="文本框 3"/>
          <p:cNvSpPr txBox="1"/>
          <p:nvPr/>
        </p:nvSpPr>
        <p:spPr>
          <a:xfrm>
            <a:off x="731520" y="1889125"/>
            <a:ext cx="8048625" cy="1014730"/>
          </a:xfrm>
          <a:prstGeom prst="rect">
            <a:avLst/>
          </a:prstGeom>
          <a:noFill/>
        </p:spPr>
        <p:txBody>
          <a:bodyPr wrap="square">
            <a:spAutoFit/>
          </a:bodyPr>
          <a:lstStyle/>
          <a:p>
            <a:r>
              <a:rPr lang="zh-CN" sz="2000">
                <a:solidFill>
                  <a:srgbClr val="FF0000"/>
                </a:solidFill>
              </a:rPr>
              <a:t>输入统一社会信用代码，点击“查找账号信息”按钮，系统会弹出如图所示的页面。提示企业的管理员和法人的联系方式，如果企业能找到该手机号，则无需进行账号申诉，直接进行密码找回即可。</a:t>
            </a:r>
            <a:endParaRPr lang="zh-CN" sz="2000">
              <a:solidFill>
                <a:srgbClr val="FF0000"/>
              </a:solidFill>
            </a:endParaRPr>
          </a:p>
        </p:txBody>
      </p:sp>
      <p:sp>
        <p:nvSpPr>
          <p:cNvPr id="5" name="椭圆 4"/>
          <p:cNvSpPr/>
          <p:nvPr/>
        </p:nvSpPr>
        <p:spPr>
          <a:xfrm>
            <a:off x="4018280" y="3570605"/>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t>账号申诉（续</a:t>
            </a:r>
            <a:r>
              <a:rPr lang="en-US" sz="2800" b="1"/>
              <a:t>2</a:t>
            </a:r>
            <a:r>
              <a:rPr lang="zh-CN" sz="2800" b="1"/>
              <a:t>）</a:t>
            </a:r>
            <a:endParaRPr lang="zh-CN" sz="2800"/>
          </a:p>
        </p:txBody>
      </p:sp>
      <p:sp>
        <p:nvSpPr>
          <p:cNvPr id="3" name="内容占位符 2"/>
          <p:cNvSpPr/>
          <p:nvPr>
            <p:ph idx="1"/>
          </p:nvPr>
        </p:nvSpPr>
        <p:spPr/>
        <p:txBody>
          <a:bodyPr/>
          <a:lstStyle/>
          <a:p>
            <a:endParaRPr lang="zh-CN" sz="2400">
              <a:solidFill>
                <a:srgbClr val="FF0000"/>
              </a:solidFill>
            </a:endParaRPr>
          </a:p>
        </p:txBody>
      </p:sp>
      <p:pic>
        <p:nvPicPr>
          <p:cNvPr id="9" name="图片 3"/>
          <p:cNvPicPr/>
          <p:nvPr/>
        </p:nvPicPr>
        <p:blipFill>
          <a:blip r:embed="rId2"/>
          <a:stretch/>
        </p:blipFill>
        <p:spPr>
          <a:xfrm>
            <a:off x="1789430" y="2423160"/>
            <a:ext cx="6143625" cy="330454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t>账号申诉（续</a:t>
            </a:r>
            <a:r>
              <a:rPr lang="en-US" sz="2800" b="1"/>
              <a:t>3</a:t>
            </a:r>
            <a:r>
              <a:rPr lang="zh-CN" sz="2800" b="1"/>
              <a:t>）</a:t>
            </a:r>
            <a:endParaRPr lang="zh-CN" sz="2800"/>
          </a:p>
        </p:txBody>
      </p:sp>
      <p:sp>
        <p:nvSpPr>
          <p:cNvPr id="3" name="内容占位符 2"/>
          <p:cNvSpPr/>
          <p:nvPr>
            <p:ph idx="1"/>
          </p:nvPr>
        </p:nvSpPr>
        <p:spPr/>
        <p:txBody>
          <a:bodyPr/>
          <a:lstStyle/>
          <a:p>
            <a:r>
              <a:rPr lang="zh-CN" sz="2400">
                <a:solidFill>
                  <a:srgbClr val="FF0000"/>
                </a:solidFill>
              </a:rPr>
              <a:t>如果根据提示还无法找到可以使用的手机号，则需要在页面上填写企业名称及新的管理员邮箱或者手机号。下载申诉函填写完毕后上传，再上传企业营业执照。信息填写完毕后点击提交，由火炬中心进行审核。</a:t>
            </a:r>
            <a:endParaRPr lang="zh-CN" sz="2400">
              <a:solidFill>
                <a:srgbClr val="FF0000"/>
              </a:solidFill>
            </a:endParaRPr>
          </a:p>
          <a:p>
            <a:r>
              <a:rPr lang="zh-CN" sz="2400">
                <a:solidFill>
                  <a:srgbClr val="FF0000"/>
                </a:solidFill>
              </a:rPr>
              <a:t>审核通过后，系统向新的管理员手机号中发送短信，并告知新密码。用户直接使用统一社会信用代码+密码登录即可。</a:t>
            </a:r>
            <a:endParaRPr lang="zh-CN" sz="240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400" b="1"/>
              <a:t>七、关于统一身份认证与单点登录平台的几个重要问题</a:t>
            </a:r>
            <a:endParaRPr lang="zh-CN" sz="2400" b="1"/>
          </a:p>
        </p:txBody>
      </p:sp>
      <p:sp>
        <p:nvSpPr>
          <p:cNvPr id="3" name="内容占位符 2"/>
          <p:cNvSpPr/>
          <p:nvPr>
            <p:ph idx="1"/>
          </p:nvPr>
        </p:nvSpPr>
        <p:spPr>
          <a:xfrm>
            <a:off x="527685" y="2018030"/>
            <a:ext cx="8427720" cy="4114800"/>
          </a:xfrm>
        </p:spPr>
        <p:txBody>
          <a:bodyPr/>
          <a:lstStyle/>
          <a:p>
            <a:pPr marL="0" indent="0">
              <a:buNone/>
            </a:pPr>
            <a:r>
              <a:rPr lang="zh-CN" sz="2000">
                <a:solidFill>
                  <a:srgbClr val="FF0000"/>
                </a:solidFill>
              </a:rPr>
              <a:t>问题一：</a:t>
            </a:r>
            <a:r>
              <a:rPr lang="zh-CN" sz="2000">
                <a:solidFill>
                  <a:srgbClr val="FF0000"/>
                </a:solidFill>
              </a:rPr>
              <a:t>在原高新技术企业认定管理工作网、科技型中小企业评价等系统上已经有了账号，在登陆统一身份认证与单点登录上的用户名和密码是什么？</a:t>
            </a:r>
            <a:endParaRPr lang="zh-CN" sz="2000">
              <a:solidFill>
                <a:srgbClr val="FF0000"/>
              </a:solidFill>
            </a:endParaRPr>
          </a:p>
          <a:p>
            <a:pPr marL="0" indent="0">
              <a:buNone/>
            </a:pPr>
            <a:r>
              <a:rPr lang="zh-CN" sz="2000">
                <a:solidFill>
                  <a:schemeClr val="tx2"/>
                </a:solidFill>
              </a:rPr>
              <a:t>回答：企业账号为统一社会信用代码登陆，密码可以在统一身份认证与单点登录平台上，通过“找回密码”或者“企业账号申诉”重置密码。</a:t>
            </a:r>
            <a:endParaRPr lang="zh-CN"/>
          </a:p>
          <a:p>
            <a:pPr marL="0" indent="0">
              <a:buNone/>
            </a:pPr>
            <a:r>
              <a:rPr lang="zh-CN" sz="2000">
                <a:solidFill>
                  <a:srgbClr val="FF0000"/>
                </a:solidFill>
              </a:rPr>
              <a:t>问题二：如何找回企业账号密码？</a:t>
            </a:r>
            <a:endParaRPr lang="zh-CN" sz="2000">
              <a:solidFill>
                <a:schemeClr val="tx2"/>
              </a:solidFill>
            </a:endParaRPr>
          </a:p>
          <a:p>
            <a:pPr marL="0" indent="0">
              <a:buNone/>
            </a:pPr>
            <a:r>
              <a:rPr lang="zh-CN" sz="2000">
                <a:solidFill>
                  <a:schemeClr val="tx2"/>
                </a:solidFill>
              </a:rPr>
              <a:t>回答：您可以通过企业法人手机号或者企业账号管理员的手机号，重置密码。</a:t>
            </a:r>
            <a:endParaRPr lang="zh-CN" sz="2000">
              <a:solidFill>
                <a:schemeClr val="tx2"/>
              </a:solidFill>
            </a:endParaRPr>
          </a:p>
          <a:p>
            <a:pPr marL="0" indent="0">
              <a:buNone/>
            </a:pPr>
            <a:r>
              <a:rPr lang="zh-CN" sz="2000">
                <a:solidFill>
                  <a:srgbClr val="FF0000"/>
                </a:solidFill>
              </a:rPr>
              <a:t>问题三：您不知道企业法人和企业账号管理员是谁怎么办？</a:t>
            </a:r>
            <a:endParaRPr lang="zh-CN" sz="2000">
              <a:solidFill>
                <a:schemeClr val="tx2"/>
              </a:solidFill>
            </a:endParaRPr>
          </a:p>
          <a:p>
            <a:pPr marL="0" indent="0">
              <a:buNone/>
            </a:pPr>
            <a:r>
              <a:rPr lang="zh-CN" sz="2000">
                <a:solidFill>
                  <a:schemeClr val="tx2"/>
                </a:solidFill>
              </a:rPr>
              <a:t>回答：您可以通过“企业账号申诉”，输入企业统一社会信用代码，点击“查找账号信息”，系统将会给出账号管理员和法人的联系方式，用他们的手机号就可以重置企业账号密码。</a:t>
            </a:r>
            <a:endParaRPr lang="zh-CN" sz="2000">
              <a:solidFill>
                <a:schemeClr val="tx2"/>
              </a:solidFill>
            </a:endParaRPr>
          </a:p>
          <a:p>
            <a:endParaRPr lang="zh-CN" sz="2000"/>
          </a:p>
          <a:p>
            <a:endParaRPr lang="zh-CN"/>
          </a:p>
          <a:p>
            <a:endParaRPr lang="zh-C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endParaRPr lang="zh-CN"/>
          </a:p>
        </p:txBody>
      </p:sp>
      <p:sp>
        <p:nvSpPr>
          <p:cNvPr id="3" name="内容占位符 2"/>
          <p:cNvSpPr/>
          <p:nvPr>
            <p:ph idx="1"/>
          </p:nvPr>
        </p:nvSpPr>
        <p:spPr>
          <a:xfrm>
            <a:off x="424815" y="2018030"/>
            <a:ext cx="8530590" cy="4114800"/>
          </a:xfrm>
        </p:spPr>
        <p:txBody>
          <a:bodyPr/>
          <a:lstStyle/>
          <a:p>
            <a:pPr marL="0" indent="0">
              <a:buNone/>
            </a:pPr>
            <a:r>
              <a:rPr lang="zh-CN" sz="2000">
                <a:solidFill>
                  <a:srgbClr val="FF0000"/>
                </a:solidFill>
              </a:rPr>
              <a:t>问题四：如果企业账号管理员和法人的手机号变了，无法找回密码怎么办？</a:t>
            </a:r>
            <a:endParaRPr lang="zh-CN" sz="2000">
              <a:solidFill>
                <a:schemeClr val="tx2"/>
              </a:solidFill>
            </a:endParaRPr>
          </a:p>
          <a:p>
            <a:pPr marL="0" indent="0">
              <a:buNone/>
            </a:pPr>
            <a:r>
              <a:rPr lang="zh-CN" sz="2000">
                <a:solidFill>
                  <a:schemeClr val="tx2"/>
                </a:solidFill>
              </a:rPr>
              <a:t>回答：通过“企业账号申诉”变更管理员信息，输入企业统一社会信用代码、企业名称、以及管理员姓名、手机号、邮箱等信息，上传加盖公章的营业执照和企业账号申诉函，提交审核后，再“找回密码”。</a:t>
            </a:r>
            <a:endParaRPr lang="zh-CN" sz="2000">
              <a:solidFill>
                <a:schemeClr val="tx2"/>
              </a:solidFill>
            </a:endParaRPr>
          </a:p>
          <a:p>
            <a:pPr marL="0" indent="0">
              <a:buNone/>
            </a:pPr>
            <a:r>
              <a:rPr lang="zh-CN" sz="2000">
                <a:solidFill>
                  <a:srgbClr val="FF0000"/>
                </a:solidFill>
              </a:rPr>
              <a:t>问题五：个人账号可以干什么？</a:t>
            </a:r>
            <a:endParaRPr lang="zh-CN" sz="2000">
              <a:solidFill>
                <a:srgbClr val="FF0000"/>
              </a:solidFill>
            </a:endParaRPr>
          </a:p>
          <a:p>
            <a:pPr marL="0" indent="0">
              <a:buNone/>
            </a:pPr>
            <a:r>
              <a:rPr lang="zh-CN" sz="2000">
                <a:solidFill>
                  <a:schemeClr val="tx2"/>
                </a:solidFill>
              </a:rPr>
              <a:t>回答：可以用个人身份参加中国创新挑战赛等；也可以注册企业账号；也可以在企业账号授权的情况下，办理高新技术企业、科技型中小企业、技术先进型服务企业等相关业务。</a:t>
            </a:r>
            <a:endParaRPr lang="zh-CN" sz="2000">
              <a:solidFill>
                <a:srgbClr val="FF0000"/>
              </a:solidFill>
            </a:endParaRPr>
          </a:p>
          <a:p>
            <a:pPr marL="0" indent="0">
              <a:buNone/>
            </a:pPr>
            <a:r>
              <a:rPr lang="zh-CN" sz="2000">
                <a:solidFill>
                  <a:srgbClr val="FF0000"/>
                </a:solidFill>
              </a:rPr>
              <a:t>问题六：企业账号可以干什么？</a:t>
            </a:r>
            <a:endParaRPr lang="zh-CN" sz="2000">
              <a:solidFill>
                <a:srgbClr val="FF0000"/>
              </a:solidFill>
            </a:endParaRPr>
          </a:p>
          <a:p>
            <a:pPr marL="0" indent="0">
              <a:buNone/>
            </a:pPr>
            <a:r>
              <a:rPr lang="zh-CN" sz="2000">
                <a:solidFill>
                  <a:schemeClr val="tx2"/>
                </a:solidFill>
              </a:rPr>
              <a:t>回答：可以授权给本单位的人员在一段时间内办理高新技术企业、科技型中小企业、技术先进型服务企业等业务；也可以以企业账号身份办理上述业务。</a:t>
            </a:r>
            <a:endParaRPr lang="zh-CN" sz="2000">
              <a:solidFill>
                <a:schemeClr val="tx2"/>
              </a:solidFill>
            </a:endParaRPr>
          </a:p>
          <a:p>
            <a:pPr marL="0" indent="0">
              <a:buNone/>
            </a:pPr>
            <a:endParaRPr lang="zh-CN">
              <a:solidFill>
                <a:schemeClr val="tx2"/>
              </a:solidFill>
            </a:endParaRPr>
          </a:p>
          <a:p>
            <a:endParaRPr lang="zh-CN">
              <a:solidFill>
                <a:schemeClr val="tx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nvPr>
        </p:nvSpPr>
        <p:spPr>
          <a:xfrm>
            <a:off x="142240" y="2018030"/>
            <a:ext cx="8813165" cy="4114800"/>
          </a:xfrm>
        </p:spPr>
        <p:txBody>
          <a:bodyPr/>
          <a:lstStyle/>
          <a:p>
            <a:pPr marL="0" indent="0">
              <a:buNone/>
            </a:pPr>
            <a:r>
              <a:rPr lang="en-US" sz="6600"/>
              <a:t>      </a:t>
            </a:r>
            <a:r>
              <a:rPr lang="en-US" sz="6600" b="1">
                <a:solidFill>
                  <a:schemeClr val="tx2"/>
                </a:solidFill>
              </a:rPr>
              <a:t>     </a:t>
            </a:r>
            <a:r>
              <a:rPr lang="zh-CN" sz="6600" b="1">
                <a:solidFill>
                  <a:schemeClr val="tx2"/>
                </a:solidFill>
              </a:rPr>
              <a:t>第三章</a:t>
            </a:r>
            <a:endParaRPr lang="zh-CN" sz="6600" b="1">
              <a:solidFill>
                <a:schemeClr val="tx2"/>
              </a:solidFill>
            </a:endParaRPr>
          </a:p>
          <a:p>
            <a:pPr marL="0" indent="0">
              <a:buNone/>
            </a:pPr>
            <a:r>
              <a:rPr lang="zh-CN" sz="5400" b="1">
                <a:solidFill>
                  <a:schemeClr val="tx2"/>
                </a:solidFill>
              </a:rPr>
              <a:t>高新技术企业认定管理系统</a:t>
            </a:r>
            <a:endParaRPr lang="zh-CN" sz="5400" b="1">
              <a:solidFill>
                <a:schemeClr val="tx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t>一、登陆</a:t>
            </a:r>
            <a:endParaRPr lang="zh-CN" sz="2800" b="1"/>
          </a:p>
        </p:txBody>
      </p:sp>
      <p:pic>
        <p:nvPicPr>
          <p:cNvPr id="4" name="内容占位符 3"/>
          <p:cNvPicPr/>
          <p:nvPr>
            <p:ph idx="1"/>
          </p:nvPr>
        </p:nvPicPr>
        <p:blipFill>
          <a:blip r:embed="rId2"/>
          <a:stretch/>
        </p:blipFill>
        <p:spPr>
          <a:xfrm>
            <a:off x="806450" y="4776470"/>
            <a:ext cx="7772400" cy="1683385"/>
          </a:xfrm>
          <a:prstGeom prst="rect">
            <a:avLst/>
          </a:prstGeom>
        </p:spPr>
      </p:pic>
      <p:sp>
        <p:nvSpPr>
          <p:cNvPr id="7" name="文本框 6"/>
          <p:cNvSpPr txBox="1"/>
          <p:nvPr/>
        </p:nvSpPr>
        <p:spPr>
          <a:xfrm>
            <a:off x="1151255" y="1849120"/>
            <a:ext cx="7427595" cy="706755"/>
          </a:xfrm>
          <a:prstGeom prst="rect">
            <a:avLst/>
          </a:prstGeom>
          <a:noFill/>
        </p:spPr>
        <p:txBody>
          <a:bodyPr wrap="square">
            <a:spAutoFit/>
          </a:bodyPr>
          <a:lstStyle/>
          <a:p>
            <a:r>
              <a:rPr lang="zh-CN" sz="2000">
                <a:solidFill>
                  <a:srgbClr val="FF0000"/>
                </a:solidFill>
              </a:rPr>
              <a:t>不论是个人账号还是企业账号登陆，点击高新技术企业认定后面的</a:t>
            </a:r>
            <a:r>
              <a:rPr lang="en-US" sz="2000">
                <a:solidFill>
                  <a:srgbClr val="FF0000"/>
                </a:solidFill>
              </a:rPr>
              <a:t>“</a:t>
            </a:r>
            <a:r>
              <a:rPr lang="zh-CN" sz="2000">
                <a:solidFill>
                  <a:srgbClr val="FF0000"/>
                </a:solidFill>
              </a:rPr>
              <a:t>我要办理</a:t>
            </a:r>
            <a:r>
              <a:rPr lang="en-US" sz="2000">
                <a:solidFill>
                  <a:srgbClr val="FF0000"/>
                </a:solidFill>
              </a:rPr>
              <a:t>”</a:t>
            </a:r>
            <a:r>
              <a:rPr lang="zh-CN" sz="2000">
                <a:solidFill>
                  <a:srgbClr val="FF0000"/>
                </a:solidFill>
              </a:rPr>
              <a:t>按钮</a:t>
            </a:r>
            <a:endParaRPr lang="zh-CN" sz="2000">
              <a:solidFill>
                <a:srgbClr val="FF0000"/>
              </a:solidFill>
            </a:endParaRPr>
          </a:p>
        </p:txBody>
      </p:sp>
      <p:pic>
        <p:nvPicPr>
          <p:cNvPr id="6" name="图片 5"/>
          <p:cNvPicPr/>
          <p:nvPr/>
        </p:nvPicPr>
        <p:blipFill>
          <a:blip r:embed="rId3"/>
          <a:stretch/>
        </p:blipFill>
        <p:spPr>
          <a:xfrm>
            <a:off x="784225" y="2555875"/>
            <a:ext cx="7794625" cy="2288540"/>
          </a:xfrm>
          <a:prstGeom prst="rect">
            <a:avLst/>
          </a:prstGeom>
        </p:spPr>
      </p:pic>
      <p:sp>
        <p:nvSpPr>
          <p:cNvPr id="5" name="椭圆 4"/>
          <p:cNvSpPr/>
          <p:nvPr/>
        </p:nvSpPr>
        <p:spPr>
          <a:xfrm>
            <a:off x="7379335" y="4159885"/>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
        <p:nvSpPr>
          <p:cNvPr id="8" name="椭圆 7"/>
          <p:cNvSpPr/>
          <p:nvPr/>
        </p:nvSpPr>
        <p:spPr>
          <a:xfrm>
            <a:off x="7379335" y="6099810"/>
            <a:ext cx="720090" cy="360045"/>
          </a:xfrm>
          <a:prstGeom prst="ellipse">
            <a:avLst/>
          </a:prstGeom>
          <a:noFill/>
          <a:ln w="539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ph idx="1"/>
          </p:nvPr>
        </p:nvSpPr>
        <p:spPr>
          <a:xfrm>
            <a:off x="1136650" y="1196975"/>
            <a:ext cx="8007350" cy="1366838"/>
          </a:xfrm>
        </p:spPr>
        <p:txBody>
          <a:bodyPr vert="horz" wrap="square" lIns="91440" tIns="45720" rIns="91440" bIns="45720" anchor="t"/>
          <a:lstStyle/>
          <a:p>
            <a:pPr>
              <a:buNone/>
            </a:pPr>
            <a:r>
              <a:rPr lang="zh-CN" sz="2800">
                <a:solidFill>
                  <a:schemeClr val="tx2"/>
                </a:solidFill>
              </a:rPr>
              <a:t>登录后的界面</a:t>
            </a:r>
            <a:endParaRPr lang="zh-CN" sz="2800">
              <a:solidFill>
                <a:schemeClr val="tx2"/>
              </a:solidFill>
            </a:endParaRPr>
          </a:p>
        </p:txBody>
      </p:sp>
      <p:sp>
        <p:nvSpPr>
          <p:cNvPr id="2" name="文本框 1"/>
          <p:cNvSpPr txBox="1"/>
          <p:nvPr/>
        </p:nvSpPr>
        <p:spPr>
          <a:xfrm>
            <a:off x="1119505" y="1866265"/>
            <a:ext cx="6904355" cy="1198880"/>
          </a:xfrm>
          <a:prstGeom prst="rect">
            <a:avLst/>
          </a:prstGeom>
          <a:noFill/>
        </p:spPr>
        <p:txBody>
          <a:bodyPr wrap="square">
            <a:spAutoFit/>
          </a:bodyPr>
          <a:lstStyle/>
          <a:p>
            <a:r>
              <a:rPr lang="en-US" sz="2400">
                <a:solidFill>
                  <a:srgbClr val="FF0000"/>
                </a:solidFill>
              </a:rPr>
              <a:t>1</a:t>
            </a:r>
            <a:r>
              <a:rPr lang="zh-CN" sz="2400">
                <a:solidFill>
                  <a:srgbClr val="FF0000"/>
                </a:solidFill>
              </a:rPr>
              <a:t>、</a:t>
            </a:r>
            <a:r>
              <a:rPr lang="zh-CN" sz="2400">
                <a:solidFill>
                  <a:srgbClr val="FF0000"/>
                </a:solidFill>
              </a:rPr>
              <a:t>不需要填写信息完善表，进行账号激活</a:t>
            </a:r>
            <a:endParaRPr lang="zh-CN" sz="2400">
              <a:solidFill>
                <a:srgbClr val="FF0000"/>
              </a:solidFill>
            </a:endParaRPr>
          </a:p>
          <a:p>
            <a:r>
              <a:rPr lang="en-US" sz="2400">
                <a:solidFill>
                  <a:srgbClr val="FF0000"/>
                </a:solidFill>
              </a:rPr>
              <a:t>2</a:t>
            </a:r>
            <a:r>
              <a:rPr lang="zh-CN" sz="2400">
                <a:solidFill>
                  <a:srgbClr val="FF0000"/>
                </a:solidFill>
              </a:rPr>
              <a:t>、</a:t>
            </a:r>
            <a:r>
              <a:rPr lang="zh-CN" sz="2400">
                <a:solidFill>
                  <a:srgbClr val="FF0000"/>
                </a:solidFill>
              </a:rPr>
              <a:t>进入后首先要</a:t>
            </a:r>
            <a:r>
              <a:rPr lang="en-US" sz="2400">
                <a:solidFill>
                  <a:srgbClr val="FF0000"/>
                </a:solidFill>
              </a:rPr>
              <a:t>“</a:t>
            </a:r>
            <a:r>
              <a:rPr lang="zh-CN" sz="2400">
                <a:solidFill>
                  <a:srgbClr val="FF0000"/>
                </a:solidFill>
              </a:rPr>
              <a:t>更新统一认证信息</a:t>
            </a:r>
            <a:r>
              <a:rPr lang="en-US" sz="2400">
                <a:solidFill>
                  <a:srgbClr val="FF0000"/>
                </a:solidFill>
              </a:rPr>
              <a:t>”</a:t>
            </a:r>
            <a:r>
              <a:rPr lang="zh-CN" sz="2400">
                <a:solidFill>
                  <a:srgbClr val="FF0000"/>
                </a:solidFill>
              </a:rPr>
              <a:t>。每次企业核心信息变更后，都要点</a:t>
            </a:r>
            <a:r>
              <a:rPr lang="en-US" sz="2400">
                <a:solidFill>
                  <a:srgbClr val="FF0000"/>
                </a:solidFill>
              </a:rPr>
              <a:t>“</a:t>
            </a:r>
            <a:r>
              <a:rPr lang="zh-CN" sz="2400">
                <a:solidFill>
                  <a:srgbClr val="FF0000"/>
                </a:solidFill>
              </a:rPr>
              <a:t>更新统一认证信息</a:t>
            </a:r>
            <a:r>
              <a:rPr lang="en-US" sz="2400">
                <a:solidFill>
                  <a:srgbClr val="FF0000"/>
                </a:solidFill>
              </a:rPr>
              <a:t>”</a:t>
            </a:r>
            <a:r>
              <a:rPr lang="zh-CN" sz="2400">
                <a:solidFill>
                  <a:srgbClr val="FF0000"/>
                </a:solidFill>
              </a:rPr>
              <a:t>。</a:t>
            </a:r>
            <a:endParaRPr lang="zh-CN" sz="2400">
              <a:solidFill>
                <a:srgbClr val="FF0000"/>
              </a:solidFill>
            </a:endParaRPr>
          </a:p>
        </p:txBody>
      </p:sp>
      <p:pic>
        <p:nvPicPr>
          <p:cNvPr id="3" name="图片 2"/>
          <p:cNvPicPr/>
          <p:nvPr/>
        </p:nvPicPr>
        <p:blipFill>
          <a:blip r:embed="rId2"/>
          <a:stretch/>
        </p:blipFill>
        <p:spPr>
          <a:xfrm>
            <a:off x="654050" y="3138805"/>
            <a:ext cx="8033385" cy="312166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b="1"/>
              <a:t>二、企业注册信息管理</a:t>
            </a:r>
            <a:endParaRPr lang="en-US" sz="2800" b="1"/>
          </a:p>
        </p:txBody>
      </p:sp>
      <p:sp>
        <p:nvSpPr>
          <p:cNvPr id="3" name="内容占位符 2"/>
          <p:cNvSpPr/>
          <p:nvPr>
            <p:ph idx="1"/>
          </p:nvPr>
        </p:nvSpPr>
        <p:spPr/>
        <p:txBody>
          <a:bodyPr/>
          <a:lstStyle/>
          <a:p>
            <a:pPr marL="0" indent="0">
              <a:buNone/>
            </a:pPr>
            <a:r>
              <a:rPr lang="zh-CN" sz="2400">
                <a:solidFill>
                  <a:srgbClr val="FF0000"/>
                </a:solidFill>
              </a:rPr>
              <a:t>有以下</a:t>
            </a:r>
            <a:r>
              <a:rPr lang="en-US" sz="2400">
                <a:solidFill>
                  <a:srgbClr val="FF0000"/>
                </a:solidFill>
              </a:rPr>
              <a:t>3</a:t>
            </a:r>
            <a:r>
              <a:rPr lang="zh-CN" sz="2400">
                <a:solidFill>
                  <a:srgbClr val="FF0000"/>
                </a:solidFill>
              </a:rPr>
              <a:t>各模块：</a:t>
            </a:r>
            <a:endParaRPr lang="en-US" sz="2400">
              <a:solidFill>
                <a:srgbClr val="FF0000"/>
              </a:solidFill>
            </a:endParaRPr>
          </a:p>
          <a:p>
            <a:pPr marL="0" indent="0">
              <a:buNone/>
            </a:pPr>
            <a:r>
              <a:rPr lang="en-US" sz="2400">
                <a:solidFill>
                  <a:srgbClr val="FF0000"/>
                </a:solidFill>
              </a:rPr>
              <a:t>1</a:t>
            </a:r>
            <a:r>
              <a:rPr lang="zh-CN" sz="2400">
                <a:solidFill>
                  <a:srgbClr val="FF0000"/>
                </a:solidFill>
              </a:rPr>
              <a:t>、企业基本信息修改</a:t>
            </a:r>
            <a:endParaRPr lang="zh-CN" sz="2400">
              <a:solidFill>
                <a:srgbClr val="FF0000"/>
              </a:solidFill>
            </a:endParaRPr>
          </a:p>
          <a:p>
            <a:pPr marL="0" indent="0">
              <a:buNone/>
            </a:pPr>
            <a:r>
              <a:rPr lang="en-US" sz="2400">
                <a:solidFill>
                  <a:srgbClr val="FF0000"/>
                </a:solidFill>
              </a:rPr>
              <a:t>2</a:t>
            </a:r>
            <a:r>
              <a:rPr lang="zh-CN" sz="2400">
                <a:solidFill>
                  <a:srgbClr val="FF0000"/>
                </a:solidFill>
              </a:rPr>
              <a:t>、企业核心信息修改</a:t>
            </a:r>
            <a:endParaRPr lang="zh-CN" sz="2400">
              <a:solidFill>
                <a:srgbClr val="FF0000"/>
              </a:solidFill>
            </a:endParaRPr>
          </a:p>
          <a:p>
            <a:pPr marL="0" indent="0">
              <a:buNone/>
            </a:pPr>
            <a:r>
              <a:rPr lang="en-US" sz="2400">
                <a:solidFill>
                  <a:srgbClr val="FF0000"/>
                </a:solidFill>
              </a:rPr>
              <a:t>3</a:t>
            </a:r>
            <a:r>
              <a:rPr lang="zh-CN" sz="2400">
                <a:solidFill>
                  <a:srgbClr val="FF0000"/>
                </a:solidFill>
              </a:rPr>
              <a:t>、异地搬迁</a:t>
            </a:r>
            <a:endParaRPr lang="zh-CN" sz="2400">
              <a:solidFill>
                <a:srgbClr val="FF0000"/>
              </a:solidFill>
            </a:endParaRPr>
          </a:p>
          <a:p>
            <a:pPr marL="0" indent="0">
              <a:buNone/>
            </a:pPr>
            <a:r>
              <a:rPr lang="zh-CN" sz="2400">
                <a:solidFill>
                  <a:srgbClr val="FF0000"/>
                </a:solidFill>
              </a:rPr>
              <a:t> 新版中将企业更名功能从此项管理内容中拿出并独立</a:t>
            </a:r>
            <a:endParaRPr lang="zh-CN" sz="240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p:nvPr>
            <p:ph idx="1"/>
          </p:nvPr>
        </p:nvSpPr>
        <p:spPr>
          <a:xfrm>
            <a:off x="395288" y="1989138"/>
            <a:ext cx="8229600" cy="3306762"/>
          </a:xfrm>
        </p:spPr>
        <p:txBody>
          <a:bodyPr vert="horz" wrap="square" lIns="91440" tIns="45720" rIns="91440" bIns="45720" anchor="t"/>
          <a:lstStyle/>
          <a:p>
            <a:pPr>
              <a:buNone/>
            </a:pPr>
            <a:r>
              <a:rPr lang="en-US" sz="2400">
                <a:solidFill>
                  <a:schemeClr val="tx2"/>
                </a:solidFill>
              </a:rPr>
              <a:t> </a:t>
            </a:r>
            <a:r>
              <a:rPr lang="en-US" sz="2400">
                <a:solidFill>
                  <a:srgbClr val="FF0000"/>
                </a:solidFill>
              </a:rPr>
              <a:t>        </a:t>
            </a:r>
            <a:r>
              <a:rPr lang="zh-CN" sz="2400">
                <a:solidFill>
                  <a:srgbClr val="FF0000"/>
                </a:solidFill>
              </a:rPr>
              <a:t> 企业基本信息修改是提供给企业修改注册时填写信息的功能模块。</a:t>
            </a:r>
            <a:r>
              <a:rPr lang="zh-CN" sz="2400">
                <a:solidFill>
                  <a:schemeClr val="tx2"/>
                </a:solidFill>
              </a:rPr>
              <a:t> 联系人信息、企业法人信息、通讯地址、邮编、企业规模、领域、是否上市、股权结构、风险投资、经营范围都可以在此进行修改和填写。      </a:t>
            </a:r>
            <a:endParaRPr lang="zh-CN" sz="2400">
              <a:solidFill>
                <a:schemeClr val="tx2"/>
              </a:solidFill>
            </a:endParaRPr>
          </a:p>
        </p:txBody>
      </p:sp>
      <p:sp>
        <p:nvSpPr>
          <p:cNvPr id="29701" name="Text Box 5"/>
          <p:cNvSpPr txBox="1"/>
          <p:nvPr/>
        </p:nvSpPr>
        <p:spPr>
          <a:xfrm>
            <a:off x="1123950" y="1211898"/>
            <a:ext cx="4752975" cy="521970"/>
          </a:xfrm>
          <a:prstGeom prst="rect">
            <a:avLst/>
          </a:prstGeom>
          <a:noFill/>
          <a:ln>
            <a:noFill/>
          </a:ln>
        </p:spPr>
        <p:txBody>
          <a:bodyPr>
            <a:spAutoFit/>
          </a:bodyPr>
          <a:lstStyle/>
          <a:p>
            <a:pPr lvl="0">
              <a:spcBef>
                <a:spcPct val="50000"/>
              </a:spcBef>
            </a:pPr>
            <a:r>
              <a:rPr lang="en-US" sz="2800">
                <a:latin typeface="Tahoma"/>
                <a:ea typeface="宋体"/>
              </a:rPr>
              <a:t>1</a:t>
            </a:r>
            <a:r>
              <a:rPr lang="zh-CN" sz="2800">
                <a:latin typeface="Tahoma"/>
                <a:ea typeface="宋体"/>
              </a:rPr>
              <a:t>、企业基本信息修改</a:t>
            </a:r>
            <a:endParaRPr lang="zh-CN" sz="2800">
              <a:latin typeface="Tahoma"/>
              <a:ea typeface="宋体"/>
            </a:endParaRPr>
          </a:p>
        </p:txBody>
      </p:sp>
      <p:pic>
        <p:nvPicPr>
          <p:cNvPr id="5" name="图片 4"/>
          <p:cNvPicPr/>
          <p:nvPr/>
        </p:nvPicPr>
        <p:blipFill>
          <a:blip r:embed="rId2"/>
          <a:stretch/>
        </p:blipFill>
        <p:spPr>
          <a:xfrm>
            <a:off x="647700" y="3479800"/>
            <a:ext cx="8196580" cy="32188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p:nvPr>
            <p:ph type="title"/>
          </p:nvPr>
        </p:nvSpPr>
        <p:spPr/>
        <p:txBody>
          <a:bodyPr vert="horz" wrap="square" lIns="91440" tIns="45720" rIns="91440" bIns="45720" anchor="b"/>
          <a:lstStyle/>
          <a:p>
            <a:r>
              <a:rPr lang="zh-CN" sz="3200" b="1">
                <a:solidFill>
                  <a:schemeClr val="tx1"/>
                </a:solidFill>
              </a:rPr>
              <a:t>三、网上申报工作流程</a:t>
            </a:r>
            <a:endParaRPr lang="zh-CN" sz="3200" b="1">
              <a:solidFill>
                <a:schemeClr val="tx1"/>
              </a:solidFill>
            </a:endParaRPr>
          </a:p>
        </p:txBody>
      </p:sp>
      <p:pic>
        <p:nvPicPr>
          <p:cNvPr id="4" name="内容占位符 3"/>
          <p:cNvPicPr/>
          <p:nvPr>
            <p:ph idx="1"/>
          </p:nvPr>
        </p:nvPicPr>
        <p:blipFill>
          <a:blip r:embed="rId2"/>
          <a:stretch/>
        </p:blipFill>
        <p:spPr>
          <a:xfrm>
            <a:off x="1748155" y="1849755"/>
            <a:ext cx="5259070" cy="444309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00" name="Rectangle 4"/>
          <p:cNvSpPr/>
          <p:nvPr/>
        </p:nvSpPr>
        <p:spPr>
          <a:xfrm>
            <a:off x="3995738" y="6237288"/>
            <a:ext cx="746125" cy="366712"/>
          </a:xfrm>
          <a:prstGeom prst="rect">
            <a:avLst/>
          </a:prstGeom>
          <a:noFill/>
          <a:ln>
            <a:noFill/>
          </a:ln>
        </p:spPr>
        <p:txBody>
          <a:bodyPr wrap="none" anchor="ctr">
            <a:spAutoFit/>
          </a:bodyPr>
          <a:lstStyle/>
          <a:p>
            <a:pPr lvl="0" algn="ctr"/>
            <a:r>
              <a:rPr lang="zh-CN" sz="1800" b="0">
                <a:solidFill>
                  <a:schemeClr val="tx1"/>
                </a:solidFill>
                <a:latin typeface="Tahoma"/>
                <a:ea typeface="宋体"/>
              </a:rPr>
              <a:t>图</a:t>
            </a:r>
            <a:r>
              <a:rPr lang="en-US" sz="1800" b="0">
                <a:solidFill>
                  <a:schemeClr val="tx1"/>
                </a:solidFill>
                <a:latin typeface="Tahoma"/>
                <a:ea typeface="宋体"/>
              </a:rPr>
              <a:t>4-4</a:t>
            </a:r>
            <a:endParaRPr lang="en-US" sz="1800" b="0">
              <a:solidFill>
                <a:schemeClr val="tx1"/>
              </a:solidFill>
              <a:latin typeface="Tahoma"/>
              <a:ea typeface="宋体"/>
            </a:endParaRPr>
          </a:p>
        </p:txBody>
      </p:sp>
      <p:sp>
        <p:nvSpPr>
          <p:cNvPr id="29701" name="Text Box 5"/>
          <p:cNvSpPr txBox="1"/>
          <p:nvPr/>
        </p:nvSpPr>
        <p:spPr>
          <a:xfrm>
            <a:off x="1017270" y="1328103"/>
            <a:ext cx="4752975" cy="460375"/>
          </a:xfrm>
          <a:prstGeom prst="rect">
            <a:avLst/>
          </a:prstGeom>
          <a:noFill/>
          <a:ln>
            <a:noFill/>
          </a:ln>
        </p:spPr>
        <p:txBody>
          <a:bodyPr>
            <a:spAutoFit/>
          </a:bodyPr>
          <a:lstStyle/>
          <a:p>
            <a:pPr lvl="0">
              <a:spcBef>
                <a:spcPct val="50000"/>
              </a:spcBef>
            </a:pPr>
            <a:r>
              <a:rPr lang="zh-CN" sz="2400">
                <a:latin typeface="Tahoma"/>
                <a:ea typeface="宋体"/>
              </a:rPr>
              <a:t>企业基本信息修改（续）</a:t>
            </a:r>
            <a:endParaRPr lang="zh-CN" sz="2400">
              <a:latin typeface="Tahoma"/>
              <a:ea typeface="宋体"/>
            </a:endParaRPr>
          </a:p>
        </p:txBody>
      </p:sp>
      <p:sp>
        <p:nvSpPr>
          <p:cNvPr id="7" name="文本框 6"/>
          <p:cNvSpPr txBox="1"/>
          <p:nvPr/>
        </p:nvSpPr>
        <p:spPr>
          <a:xfrm>
            <a:off x="1017270" y="1873885"/>
            <a:ext cx="6075045" cy="518160"/>
          </a:xfrm>
          <a:prstGeom prst="rect">
            <a:avLst/>
          </a:prstGeom>
          <a:noFill/>
        </p:spPr>
        <p:txBody>
          <a:bodyPr wrap="square">
            <a:spAutoFit/>
          </a:bodyPr>
          <a:lstStyle/>
          <a:p>
            <a:r>
              <a:rPr lang="zh-CN" sz="2800">
                <a:solidFill>
                  <a:srgbClr val="FF0000"/>
                </a:solidFill>
              </a:rPr>
              <a:t>不需要审核，保存生效</a:t>
            </a:r>
            <a:endParaRPr lang="zh-CN" sz="2800">
              <a:solidFill>
                <a:srgbClr val="FF0000"/>
              </a:solidFill>
            </a:endParaRPr>
          </a:p>
        </p:txBody>
      </p:sp>
      <p:pic>
        <p:nvPicPr>
          <p:cNvPr id="4" name="图片 3"/>
          <p:cNvPicPr/>
          <p:nvPr/>
        </p:nvPicPr>
        <p:blipFill>
          <a:blip r:embed="rId2"/>
          <a:stretch/>
        </p:blipFill>
        <p:spPr>
          <a:xfrm>
            <a:off x="360680" y="2614930"/>
            <a:ext cx="3909695" cy="3622675"/>
          </a:xfrm>
          <a:prstGeom prst="rect">
            <a:avLst/>
          </a:prstGeom>
        </p:spPr>
      </p:pic>
      <p:pic>
        <p:nvPicPr>
          <p:cNvPr id="5" name="图片 4"/>
          <p:cNvPicPr/>
          <p:nvPr/>
        </p:nvPicPr>
        <p:blipFill>
          <a:blip r:embed="rId3"/>
          <a:stretch/>
        </p:blipFill>
        <p:spPr>
          <a:xfrm>
            <a:off x="4455795" y="2860675"/>
            <a:ext cx="4369435" cy="337693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p:nvPr>
            <p:ph idx="1"/>
          </p:nvPr>
        </p:nvSpPr>
        <p:spPr>
          <a:xfrm>
            <a:off x="468313" y="1916113"/>
            <a:ext cx="8229600" cy="4392612"/>
          </a:xfrm>
        </p:spPr>
        <p:txBody>
          <a:bodyPr vert="horz" wrap="square" lIns="91440" tIns="45720" rIns="91440" bIns="45720" anchor="t"/>
          <a:lstStyle/>
          <a:p>
            <a:pPr>
              <a:lnSpc>
                <a:spcPct val="80000"/>
              </a:lnSpc>
              <a:buNone/>
            </a:pPr>
            <a:r>
              <a:rPr lang="en-US" sz="2400">
                <a:solidFill>
                  <a:schemeClr val="tx2"/>
                </a:solidFill>
              </a:rPr>
              <a:t>  </a:t>
            </a:r>
            <a:r>
              <a:rPr lang="en-US" sz="2400">
                <a:solidFill>
                  <a:srgbClr val="FF0000"/>
                </a:solidFill>
              </a:rPr>
              <a:t>        </a:t>
            </a:r>
            <a:r>
              <a:rPr lang="zh-CN" sz="2400">
                <a:solidFill>
                  <a:srgbClr val="FF0000"/>
                </a:solidFill>
              </a:rPr>
              <a:t> 所有字段对应一个</a:t>
            </a:r>
            <a:r>
              <a:rPr lang="en-US" sz="2400">
                <a:solidFill>
                  <a:srgbClr val="FF0000"/>
                </a:solidFill>
              </a:rPr>
              <a:t>“</a:t>
            </a:r>
            <a:r>
              <a:rPr lang="zh-CN" sz="2400">
                <a:solidFill>
                  <a:srgbClr val="FF0000"/>
                </a:solidFill>
              </a:rPr>
              <a:t>更改前</a:t>
            </a:r>
            <a:r>
              <a:rPr lang="en-US" sz="2400">
                <a:solidFill>
                  <a:srgbClr val="FF0000"/>
                </a:solidFill>
              </a:rPr>
              <a:t>”</a:t>
            </a:r>
            <a:r>
              <a:rPr lang="zh-CN" sz="2400">
                <a:solidFill>
                  <a:srgbClr val="FF0000"/>
                </a:solidFill>
              </a:rPr>
              <a:t>和</a:t>
            </a:r>
            <a:r>
              <a:rPr lang="en-US" sz="2400">
                <a:solidFill>
                  <a:srgbClr val="FF0000"/>
                </a:solidFill>
              </a:rPr>
              <a:t>“</a:t>
            </a:r>
            <a:r>
              <a:rPr lang="zh-CN" sz="2400">
                <a:solidFill>
                  <a:srgbClr val="FF0000"/>
                </a:solidFill>
              </a:rPr>
              <a:t>更改后</a:t>
            </a:r>
            <a:r>
              <a:rPr lang="en-US" sz="2400">
                <a:solidFill>
                  <a:srgbClr val="FF0000"/>
                </a:solidFill>
              </a:rPr>
              <a:t>”</a:t>
            </a:r>
            <a:r>
              <a:rPr lang="zh-CN" sz="2400">
                <a:solidFill>
                  <a:srgbClr val="FF0000"/>
                </a:solidFill>
              </a:rPr>
              <a:t>状态。</a:t>
            </a:r>
            <a:endParaRPr lang="zh-CN" sz="2400">
              <a:solidFill>
                <a:schemeClr val="tx2"/>
              </a:solidFill>
            </a:endParaRPr>
          </a:p>
          <a:p>
            <a:pPr>
              <a:lnSpc>
                <a:spcPct val="80000"/>
              </a:lnSpc>
              <a:buNone/>
            </a:pPr>
            <a:r>
              <a:rPr lang="zh-CN" sz="2400">
                <a:solidFill>
                  <a:schemeClr val="tx2"/>
                </a:solidFill>
              </a:rPr>
              <a:t>          </a:t>
            </a:r>
            <a:r>
              <a:rPr lang="zh-CN" sz="2400">
                <a:solidFill>
                  <a:schemeClr val="hlink"/>
                </a:solidFill>
              </a:rPr>
              <a:t> 核心信息修改后需等待注册机构审验通过后方可生效。</a:t>
            </a:r>
            <a:endParaRPr lang="zh-CN" sz="2400">
              <a:solidFill>
                <a:schemeClr val="hlink"/>
              </a:solidFill>
            </a:endParaRPr>
          </a:p>
          <a:p>
            <a:pPr>
              <a:lnSpc>
                <a:spcPct val="80000"/>
              </a:lnSpc>
              <a:buNone/>
            </a:pPr>
            <a:endParaRPr lang="zh-CN" sz="2400">
              <a:solidFill>
                <a:schemeClr val="hlink"/>
              </a:solidFill>
            </a:endParaRPr>
          </a:p>
        </p:txBody>
      </p:sp>
      <p:sp>
        <p:nvSpPr>
          <p:cNvPr id="37891" name="Text Box 5"/>
          <p:cNvSpPr txBox="1"/>
          <p:nvPr/>
        </p:nvSpPr>
        <p:spPr>
          <a:xfrm>
            <a:off x="1116330" y="1285240"/>
            <a:ext cx="6205855" cy="521970"/>
          </a:xfrm>
          <a:prstGeom prst="rect">
            <a:avLst/>
          </a:prstGeom>
          <a:noFill/>
          <a:ln>
            <a:noFill/>
          </a:ln>
        </p:spPr>
        <p:txBody>
          <a:bodyPr wrap="square">
            <a:spAutoFit/>
          </a:bodyPr>
          <a:lstStyle/>
          <a:p>
            <a:pPr lvl="0">
              <a:spcBef>
                <a:spcPct val="50000"/>
              </a:spcBef>
            </a:pPr>
            <a:r>
              <a:rPr lang="en-US" sz="2800">
                <a:latin typeface="Tahoma"/>
                <a:ea typeface="宋体"/>
              </a:rPr>
              <a:t>2</a:t>
            </a:r>
            <a:r>
              <a:rPr lang="zh-CN" sz="2800">
                <a:latin typeface="Tahoma"/>
                <a:ea typeface="宋体"/>
              </a:rPr>
              <a:t>、</a:t>
            </a:r>
            <a:r>
              <a:rPr lang="zh-CN" sz="2800"/>
              <a:t>核心信息修改</a:t>
            </a:r>
            <a:endParaRPr lang="zh-CN" sz="2800">
              <a:latin typeface="Tahoma"/>
              <a:ea typeface="宋体"/>
            </a:endParaRPr>
          </a:p>
        </p:txBody>
      </p:sp>
      <p:pic>
        <p:nvPicPr>
          <p:cNvPr id="3" name="图片 2"/>
          <p:cNvPicPr/>
          <p:nvPr/>
        </p:nvPicPr>
        <p:blipFill>
          <a:blip r:embed="rId2"/>
          <a:stretch/>
        </p:blipFill>
        <p:spPr>
          <a:xfrm>
            <a:off x="1258570" y="2722880"/>
            <a:ext cx="7211060" cy="402145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2800">
                <a:latin typeface="宋体"/>
                <a:ea typeface="宋体"/>
              </a:rPr>
              <a:t>核心信息修改（续）</a:t>
            </a:r>
            <a:endParaRPr lang="zh-CN" sz="2800">
              <a:latin typeface="宋体"/>
              <a:ea typeface="宋体"/>
            </a:endParaRPr>
          </a:p>
        </p:txBody>
      </p:sp>
      <p:pic>
        <p:nvPicPr>
          <p:cNvPr id="4" name="内容占位符 3"/>
          <p:cNvPicPr/>
          <p:nvPr>
            <p:ph idx="1"/>
          </p:nvPr>
        </p:nvPicPr>
        <p:blipFill>
          <a:blip r:embed="rId2"/>
          <a:stretch/>
        </p:blipFill>
        <p:spPr>
          <a:xfrm>
            <a:off x="1441450" y="2127885"/>
            <a:ext cx="6771640" cy="41148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Text Box 5"/>
          <p:cNvSpPr txBox="1"/>
          <p:nvPr/>
        </p:nvSpPr>
        <p:spPr>
          <a:xfrm>
            <a:off x="1063625" y="1125855"/>
            <a:ext cx="6205855" cy="701040"/>
          </a:xfrm>
          <a:prstGeom prst="rect">
            <a:avLst/>
          </a:prstGeom>
          <a:noFill/>
          <a:ln>
            <a:noFill/>
          </a:ln>
        </p:spPr>
        <p:txBody>
          <a:bodyPr wrap="square">
            <a:spAutoFit/>
          </a:bodyPr>
          <a:lstStyle/>
          <a:p>
            <a:pPr lvl="0">
              <a:spcBef>
                <a:spcPct val="50000"/>
              </a:spcBef>
            </a:pPr>
            <a:r>
              <a:rPr lang="zh-CN" sz="4000">
                <a:solidFill>
                  <a:srgbClr val="FF0000"/>
                </a:solidFill>
                <a:latin typeface="Tahoma"/>
                <a:ea typeface="宋体"/>
              </a:rPr>
              <a:t>注意事项</a:t>
            </a:r>
            <a:endParaRPr lang="zh-CN" sz="4000">
              <a:solidFill>
                <a:srgbClr val="FF0000"/>
              </a:solidFill>
              <a:latin typeface="Tahoma"/>
              <a:ea typeface="宋体"/>
            </a:endParaRPr>
          </a:p>
        </p:txBody>
      </p:sp>
      <p:sp>
        <p:nvSpPr>
          <p:cNvPr id="2" name="文本框 1"/>
          <p:cNvSpPr txBox="1"/>
          <p:nvPr/>
        </p:nvSpPr>
        <p:spPr>
          <a:xfrm>
            <a:off x="474345" y="1991995"/>
            <a:ext cx="8576310" cy="1861185"/>
          </a:xfrm>
          <a:prstGeom prst="rect">
            <a:avLst/>
          </a:prstGeom>
          <a:noFill/>
        </p:spPr>
        <p:txBody>
          <a:bodyPr wrap="square" anchor="t">
            <a:spAutoFit/>
          </a:bodyPr>
          <a:lstStyle/>
          <a:p>
            <a:pPr>
              <a:lnSpc>
                <a:spcPct val="80000"/>
              </a:lnSpc>
              <a:buNone/>
            </a:pPr>
            <a:r>
              <a:rPr lang="en-US" sz="2400" b="0">
                <a:solidFill>
                  <a:srgbClr val="FF0000"/>
                </a:solidFill>
              </a:rPr>
              <a:t>1</a:t>
            </a:r>
            <a:r>
              <a:rPr lang="zh-CN" sz="2400" b="0">
                <a:solidFill>
                  <a:srgbClr val="FF0000"/>
                </a:solidFill>
              </a:rPr>
              <a:t>、使用个人账号登陆，无权进行核心信息变更和更名操作，如进行操作必须使用统一信用代码的用户名进行登陆</a:t>
            </a:r>
            <a:endParaRPr lang="zh-CN" sz="2400" b="0">
              <a:solidFill>
                <a:srgbClr val="FF0000"/>
              </a:solidFill>
            </a:endParaRPr>
          </a:p>
          <a:p>
            <a:pPr>
              <a:lnSpc>
                <a:spcPct val="80000"/>
              </a:lnSpc>
              <a:buNone/>
            </a:pPr>
            <a:r>
              <a:rPr lang="en-US" sz="2400" b="0">
                <a:solidFill>
                  <a:srgbClr val="FF0000"/>
                </a:solidFill>
              </a:rPr>
              <a:t>2</a:t>
            </a:r>
            <a:r>
              <a:rPr lang="zh-CN" sz="2400" b="0">
                <a:solidFill>
                  <a:srgbClr val="FF0000"/>
                </a:solidFill>
              </a:rPr>
              <a:t>、点击核心信息变更会弹出窗口，跳转到统一身份认证系统，请不要设置成阻止页面弹出</a:t>
            </a:r>
            <a:endParaRPr lang="zh-CN" sz="2400" b="0">
              <a:solidFill>
                <a:srgbClr val="FF0000"/>
              </a:solidFill>
            </a:endParaRPr>
          </a:p>
          <a:p>
            <a:pPr>
              <a:lnSpc>
                <a:spcPct val="80000"/>
              </a:lnSpc>
              <a:buNone/>
            </a:pPr>
            <a:r>
              <a:rPr lang="en-US" sz="2400" b="0">
                <a:solidFill>
                  <a:srgbClr val="FF0000"/>
                </a:solidFill>
              </a:rPr>
              <a:t>3</a:t>
            </a:r>
            <a:r>
              <a:rPr lang="zh-CN" sz="2400" b="0">
                <a:solidFill>
                  <a:srgbClr val="FF0000"/>
                </a:solidFill>
              </a:rPr>
              <a:t>、保存、提交后请等待审核，审核由科技部火炬中心负责，科技厅没有审核权限</a:t>
            </a:r>
            <a:endParaRPr lang="zh-CN" sz="2400" b="0">
              <a:solidFill>
                <a:srgbClr val="FF0000"/>
              </a:solidFill>
            </a:endParaRPr>
          </a:p>
        </p:txBody>
      </p:sp>
      <p:pic>
        <p:nvPicPr>
          <p:cNvPr id="4" name="图片 3"/>
          <p:cNvPicPr/>
          <p:nvPr/>
        </p:nvPicPr>
        <p:blipFill>
          <a:blip r:embed="rId2"/>
          <a:stretch/>
        </p:blipFill>
        <p:spPr>
          <a:xfrm>
            <a:off x="499745" y="3999865"/>
            <a:ext cx="8550910" cy="366395"/>
          </a:xfrm>
          <a:prstGeom prst="rect">
            <a:avLst/>
          </a:prstGeom>
        </p:spPr>
      </p:pic>
      <p:pic>
        <p:nvPicPr>
          <p:cNvPr id="6" name="图片 5"/>
          <p:cNvPicPr/>
          <p:nvPr/>
        </p:nvPicPr>
        <p:blipFill>
          <a:blip r:embed="rId3"/>
          <a:stretch/>
        </p:blipFill>
        <p:spPr>
          <a:xfrm>
            <a:off x="5556250" y="4479290"/>
            <a:ext cx="3333115" cy="1514475"/>
          </a:xfrm>
          <a:prstGeom prst="rect">
            <a:avLst/>
          </a:prstGeom>
        </p:spPr>
      </p:pic>
      <p:sp>
        <p:nvSpPr>
          <p:cNvPr id="7" name="椭圆 6"/>
          <p:cNvSpPr/>
          <p:nvPr/>
        </p:nvSpPr>
        <p:spPr>
          <a:xfrm>
            <a:off x="8088630" y="4006215"/>
            <a:ext cx="576580" cy="360045"/>
          </a:xfrm>
          <a:prstGeom prst="ellipse">
            <a:avLst/>
          </a:prstGeom>
          <a:noFill/>
          <a:ln w="44450"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
        <p:nvSpPr>
          <p:cNvPr id="8" name="椭圆 7"/>
          <p:cNvSpPr/>
          <p:nvPr/>
        </p:nvSpPr>
        <p:spPr>
          <a:xfrm>
            <a:off x="5929630" y="5633720"/>
            <a:ext cx="1713230" cy="360045"/>
          </a:xfrm>
          <a:prstGeom prst="ellipse">
            <a:avLst/>
          </a:prstGeom>
          <a:noFill/>
          <a:ln w="44450"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p:nvPr>
            <p:ph idx="1"/>
          </p:nvPr>
        </p:nvSpPr>
        <p:spPr>
          <a:xfrm>
            <a:off x="468630" y="1916430"/>
            <a:ext cx="8229600" cy="3786505"/>
          </a:xfrm>
        </p:spPr>
        <p:txBody>
          <a:bodyPr vert="horz" wrap="square" lIns="91440" tIns="45720" rIns="91440" bIns="45720" anchor="t"/>
          <a:lstStyle/>
          <a:p>
            <a:pPr>
              <a:lnSpc>
                <a:spcPct val="80000"/>
              </a:lnSpc>
              <a:buNone/>
            </a:pPr>
            <a:r>
              <a:rPr lang="en-US" sz="2400">
                <a:solidFill>
                  <a:schemeClr val="tx2"/>
                </a:solidFill>
              </a:rPr>
              <a:t>      </a:t>
            </a:r>
            <a:r>
              <a:rPr lang="en-US" sz="2400">
                <a:solidFill>
                  <a:srgbClr val="FF0000"/>
                </a:solidFill>
              </a:rPr>
              <a:t>   </a:t>
            </a:r>
            <a:r>
              <a:rPr lang="zh-CN" sz="2400">
                <a:solidFill>
                  <a:srgbClr val="FF0000"/>
                </a:solidFill>
              </a:rPr>
              <a:t>（</a:t>
            </a:r>
            <a:r>
              <a:rPr lang="en-US" sz="2400" b="1">
                <a:solidFill>
                  <a:srgbClr val="FF0000"/>
                </a:solidFill>
              </a:rPr>
              <a:t>1</a:t>
            </a:r>
            <a:r>
              <a:rPr lang="zh-CN" sz="2400" b="1">
                <a:solidFill>
                  <a:srgbClr val="FF0000"/>
                </a:solidFill>
              </a:rPr>
              <a:t>）非高企的异地搬迁</a:t>
            </a:r>
            <a:endParaRPr lang="zh-CN" sz="2400" b="1">
              <a:solidFill>
                <a:srgbClr val="FF0000"/>
              </a:solidFill>
            </a:endParaRPr>
          </a:p>
          <a:p>
            <a:pPr>
              <a:lnSpc>
                <a:spcPct val="80000"/>
              </a:lnSpc>
              <a:buNone/>
            </a:pPr>
            <a:r>
              <a:rPr lang="zh-CN" sz="2400">
                <a:solidFill>
                  <a:srgbClr val="FF0000"/>
                </a:solidFill>
              </a:rPr>
              <a:t>         异地搬迁与变更认定机构不同，它是指跨省份、跨自治区或直辖市的变更活动，例如企业从内蒙古搬迁到了北京，则需要进行异地搬迁。</a:t>
            </a:r>
            <a:endParaRPr lang="zh-CN" sz="2400">
              <a:solidFill>
                <a:srgbClr val="FF0000"/>
              </a:solidFill>
            </a:endParaRPr>
          </a:p>
          <a:p>
            <a:pPr>
              <a:lnSpc>
                <a:spcPct val="80000"/>
              </a:lnSpc>
              <a:buNone/>
            </a:pPr>
            <a:r>
              <a:rPr lang="zh-CN" sz="2400">
                <a:solidFill>
                  <a:srgbClr val="FF0000"/>
                </a:solidFill>
              </a:rPr>
              <a:t>        异地搬迁是指非高新技术企业，认证为高新技术企业后，此项消失</a:t>
            </a:r>
            <a:endParaRPr lang="zh-CN" sz="2400">
              <a:solidFill>
                <a:srgbClr val="FF0000"/>
              </a:solidFill>
            </a:endParaRPr>
          </a:p>
          <a:p>
            <a:pPr>
              <a:lnSpc>
                <a:spcPct val="80000"/>
              </a:lnSpc>
              <a:buNone/>
            </a:pPr>
            <a:r>
              <a:rPr lang="zh-CN" sz="2400">
                <a:solidFill>
                  <a:srgbClr val="FF0000"/>
                </a:solidFill>
              </a:rPr>
              <a:t>          （</a:t>
            </a:r>
            <a:r>
              <a:rPr lang="en-US" sz="2400" b="1">
                <a:solidFill>
                  <a:srgbClr val="FF0000"/>
                </a:solidFill>
              </a:rPr>
              <a:t>2</a:t>
            </a:r>
            <a:r>
              <a:rPr lang="zh-CN" sz="2400" b="1">
                <a:solidFill>
                  <a:srgbClr val="FF0000"/>
                </a:solidFill>
              </a:rPr>
              <a:t>）高新技术企业的异地搬迁</a:t>
            </a:r>
            <a:endParaRPr lang="zh-CN" sz="2400" b="1">
              <a:solidFill>
                <a:srgbClr val="FF0000"/>
              </a:solidFill>
            </a:endParaRPr>
          </a:p>
          <a:p>
            <a:pPr>
              <a:lnSpc>
                <a:spcPct val="80000"/>
              </a:lnSpc>
              <a:buNone/>
            </a:pPr>
            <a:r>
              <a:rPr lang="zh-CN" sz="2400">
                <a:solidFill>
                  <a:srgbClr val="FF0000"/>
                </a:solidFill>
              </a:rPr>
              <a:t>         需要科技部火炬中心信息处进行操作</a:t>
            </a:r>
            <a:endParaRPr lang="zh-CN" sz="2400">
              <a:solidFill>
                <a:srgbClr val="FF0000"/>
              </a:solidFill>
            </a:endParaRPr>
          </a:p>
        </p:txBody>
      </p:sp>
      <p:sp>
        <p:nvSpPr>
          <p:cNvPr id="37891" name="Text Box 5"/>
          <p:cNvSpPr txBox="1"/>
          <p:nvPr/>
        </p:nvSpPr>
        <p:spPr>
          <a:xfrm>
            <a:off x="1116330" y="1125855"/>
            <a:ext cx="6205855" cy="521970"/>
          </a:xfrm>
          <a:prstGeom prst="rect">
            <a:avLst/>
          </a:prstGeom>
          <a:noFill/>
          <a:ln>
            <a:noFill/>
          </a:ln>
        </p:spPr>
        <p:txBody>
          <a:bodyPr wrap="square">
            <a:spAutoFit/>
          </a:bodyPr>
          <a:lstStyle/>
          <a:p>
            <a:pPr lvl="0">
              <a:spcBef>
                <a:spcPct val="50000"/>
              </a:spcBef>
            </a:pPr>
            <a:r>
              <a:rPr lang="en-US" sz="2800">
                <a:latin typeface="Tahoma"/>
                <a:ea typeface="宋体"/>
              </a:rPr>
              <a:t>3</a:t>
            </a:r>
            <a:r>
              <a:rPr lang="zh-CN" sz="2800">
                <a:latin typeface="Tahoma"/>
                <a:ea typeface="宋体"/>
              </a:rPr>
              <a:t>、异地搬迁</a:t>
            </a:r>
            <a:endParaRPr lang="zh-CN" sz="2800">
              <a:latin typeface="Tahoma"/>
              <a:ea typeface="宋体"/>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Text Box 5"/>
          <p:cNvSpPr txBox="1"/>
          <p:nvPr/>
        </p:nvSpPr>
        <p:spPr>
          <a:xfrm>
            <a:off x="1073785" y="1315720"/>
            <a:ext cx="6205855" cy="460375"/>
          </a:xfrm>
          <a:prstGeom prst="rect">
            <a:avLst/>
          </a:prstGeom>
          <a:noFill/>
          <a:ln>
            <a:noFill/>
          </a:ln>
        </p:spPr>
        <p:txBody>
          <a:bodyPr wrap="square">
            <a:spAutoFit/>
          </a:bodyPr>
          <a:lstStyle/>
          <a:p>
            <a:pPr lvl="0">
              <a:spcBef>
                <a:spcPct val="50000"/>
              </a:spcBef>
            </a:pPr>
            <a:r>
              <a:rPr lang="zh-CN" sz="2400">
                <a:latin typeface="Tahoma"/>
                <a:ea typeface="宋体"/>
              </a:rPr>
              <a:t>异地搬迁（续）</a:t>
            </a:r>
            <a:endParaRPr lang="zh-CN" sz="2400">
              <a:latin typeface="Tahoma"/>
              <a:ea typeface="宋体"/>
            </a:endParaRPr>
          </a:p>
        </p:txBody>
      </p:sp>
      <p:pic>
        <p:nvPicPr>
          <p:cNvPr id="3" name="图片 2"/>
          <p:cNvPicPr/>
          <p:nvPr/>
        </p:nvPicPr>
        <p:blipFill>
          <a:blip r:embed="rId2"/>
          <a:stretch/>
        </p:blipFill>
        <p:spPr>
          <a:xfrm>
            <a:off x="841375" y="1972310"/>
            <a:ext cx="7461885" cy="462343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p:nvPr>
            <p:ph idx="1"/>
          </p:nvPr>
        </p:nvSpPr>
        <p:spPr>
          <a:xfrm>
            <a:off x="468630" y="1905635"/>
            <a:ext cx="8229600" cy="467995"/>
          </a:xfrm>
        </p:spPr>
        <p:txBody>
          <a:bodyPr vert="horz" wrap="square" lIns="91440" tIns="45720" rIns="91440" bIns="45720" anchor="t"/>
          <a:lstStyle/>
          <a:p>
            <a:pPr>
              <a:lnSpc>
                <a:spcPct val="80000"/>
              </a:lnSpc>
              <a:buNone/>
            </a:pPr>
            <a:r>
              <a:rPr lang="en-US" sz="2400">
                <a:solidFill>
                  <a:schemeClr val="tx2"/>
                </a:solidFill>
              </a:rPr>
              <a:t>         </a:t>
            </a:r>
            <a:r>
              <a:rPr lang="zh-CN" sz="2400">
                <a:solidFill>
                  <a:schemeClr val="tx2"/>
                </a:solidFill>
              </a:rPr>
              <a:t>         </a:t>
            </a:r>
            <a:endParaRPr lang="zh-CN" sz="2400">
              <a:solidFill>
                <a:schemeClr val="hlink"/>
              </a:solidFill>
            </a:endParaRPr>
          </a:p>
        </p:txBody>
      </p:sp>
      <p:sp>
        <p:nvSpPr>
          <p:cNvPr id="37891" name="Text Box 5"/>
          <p:cNvSpPr txBox="1"/>
          <p:nvPr/>
        </p:nvSpPr>
        <p:spPr>
          <a:xfrm>
            <a:off x="913765" y="1274445"/>
            <a:ext cx="6205855" cy="521970"/>
          </a:xfrm>
          <a:prstGeom prst="rect">
            <a:avLst/>
          </a:prstGeom>
          <a:noFill/>
          <a:ln>
            <a:noFill/>
          </a:ln>
        </p:spPr>
        <p:txBody>
          <a:bodyPr wrap="square">
            <a:spAutoFit/>
          </a:bodyPr>
          <a:lstStyle/>
          <a:p>
            <a:pPr lvl="0">
              <a:spcBef>
                <a:spcPct val="50000"/>
              </a:spcBef>
            </a:pPr>
            <a:r>
              <a:rPr lang="zh-CN" sz="2800">
                <a:latin typeface="Tahoma"/>
                <a:ea typeface="宋体"/>
              </a:rPr>
              <a:t>三、高新技术企业更名</a:t>
            </a:r>
            <a:endParaRPr lang="zh-CN" sz="2800">
              <a:latin typeface="Tahoma"/>
              <a:ea typeface="宋体"/>
            </a:endParaRPr>
          </a:p>
        </p:txBody>
      </p:sp>
      <p:sp>
        <p:nvSpPr>
          <p:cNvPr id="3" name="文本框 2"/>
          <p:cNvSpPr txBox="1"/>
          <p:nvPr/>
        </p:nvSpPr>
        <p:spPr>
          <a:xfrm>
            <a:off x="325120" y="1972945"/>
            <a:ext cx="8191500" cy="4154170"/>
          </a:xfrm>
          <a:prstGeom prst="rect">
            <a:avLst/>
          </a:prstGeom>
          <a:noFill/>
        </p:spPr>
        <p:txBody>
          <a:bodyPr wrap="square">
            <a:spAutoFit/>
          </a:bodyPr>
          <a:lstStyle/>
          <a:p>
            <a:r>
              <a:rPr lang="en-US" sz="2400"/>
              <a:t>     </a:t>
            </a:r>
            <a:r>
              <a:rPr lang="zh-CN" sz="2400"/>
              <a:t>高企发生名称变更或与认定条件有关的重大变化（如分立、合并、重组以及经营业务发生变化等），应在发生之日起</a:t>
            </a:r>
            <a:r>
              <a:rPr lang="zh-CN" sz="2400">
                <a:solidFill>
                  <a:srgbClr val="FF0000"/>
                </a:solidFill>
              </a:rPr>
              <a:t>三个月内</a:t>
            </a:r>
            <a:r>
              <a:rPr lang="zh-CN" sz="2400"/>
              <a:t>向认定机构报告，在</a:t>
            </a:r>
            <a:r>
              <a:rPr lang="en-US" sz="2400"/>
              <a:t>“</a:t>
            </a:r>
            <a:r>
              <a:rPr lang="zh-CN" sz="2400"/>
              <a:t>高新技术企业认定管理工作网</a:t>
            </a:r>
            <a:r>
              <a:rPr lang="en-US" sz="2400"/>
              <a:t>”</a:t>
            </a:r>
            <a:r>
              <a:rPr lang="zh-CN" sz="2400"/>
              <a:t>上提交《高新技术企业名称变更申请表》与相关证明材料报认定机构。</a:t>
            </a:r>
            <a:endParaRPr lang="zh-CN" sz="2400"/>
          </a:p>
          <a:p>
            <a:r>
              <a:rPr lang="zh-CN" sz="2400">
                <a:solidFill>
                  <a:srgbClr val="FF0000"/>
                </a:solidFill>
              </a:rPr>
              <a:t>（</a:t>
            </a:r>
            <a:r>
              <a:rPr lang="en-US" sz="2400">
                <a:solidFill>
                  <a:srgbClr val="FF0000"/>
                </a:solidFill>
              </a:rPr>
              <a:t>1</a:t>
            </a:r>
            <a:r>
              <a:rPr lang="zh-CN" sz="2400">
                <a:solidFill>
                  <a:srgbClr val="FF0000"/>
                </a:solidFill>
              </a:rPr>
              <a:t>）非高新技术企业，更名后直接提交即可，不用打印名称变更申请表；</a:t>
            </a:r>
            <a:endParaRPr lang="zh-CN" sz="2400">
              <a:solidFill>
                <a:srgbClr val="FF0000"/>
              </a:solidFill>
            </a:endParaRPr>
          </a:p>
          <a:p>
            <a:r>
              <a:rPr lang="zh-CN" sz="2400">
                <a:solidFill>
                  <a:srgbClr val="FF0000"/>
                </a:solidFill>
              </a:rPr>
              <a:t>（</a:t>
            </a:r>
            <a:r>
              <a:rPr lang="en-US" sz="2400">
                <a:solidFill>
                  <a:srgbClr val="FF0000"/>
                </a:solidFill>
              </a:rPr>
              <a:t>2</a:t>
            </a:r>
            <a:r>
              <a:rPr lang="zh-CN" sz="2400">
                <a:solidFill>
                  <a:srgbClr val="FF0000"/>
                </a:solidFill>
              </a:rPr>
              <a:t>）高新技术企业，提交前需要打印</a:t>
            </a:r>
            <a:r>
              <a:rPr lang="en-US" sz="2400">
                <a:solidFill>
                  <a:srgbClr val="FF0000"/>
                </a:solidFill>
              </a:rPr>
              <a:t>“</a:t>
            </a:r>
            <a:r>
              <a:rPr lang="zh-CN" sz="2400">
                <a:solidFill>
                  <a:srgbClr val="FF0000"/>
                </a:solidFill>
              </a:rPr>
              <a:t>高新技术企业名称变更申请表</a:t>
            </a:r>
            <a:r>
              <a:rPr lang="en-US" sz="2400">
                <a:solidFill>
                  <a:srgbClr val="FF0000"/>
                </a:solidFill>
              </a:rPr>
              <a:t>”</a:t>
            </a:r>
            <a:r>
              <a:rPr lang="zh-CN" sz="2400">
                <a:solidFill>
                  <a:srgbClr val="FF0000"/>
                </a:solidFill>
              </a:rPr>
              <a:t>到本地。后续线下审核需要纸质材料。</a:t>
            </a:r>
            <a:endParaRPr lang="zh-CN" sz="2400">
              <a:solidFill>
                <a:srgbClr val="FF0000"/>
              </a:solidFill>
            </a:endParaRPr>
          </a:p>
          <a:p>
            <a:r>
              <a:rPr lang="zh-CN" sz="2400">
                <a:solidFill>
                  <a:srgbClr val="FF0000"/>
                </a:solidFill>
              </a:rPr>
              <a:t>（</a:t>
            </a:r>
            <a:r>
              <a:rPr lang="en-US" sz="2400">
                <a:solidFill>
                  <a:srgbClr val="FF0000"/>
                </a:solidFill>
              </a:rPr>
              <a:t>3</a:t>
            </a:r>
            <a:r>
              <a:rPr lang="zh-CN" sz="2400">
                <a:solidFill>
                  <a:srgbClr val="FF0000"/>
                </a:solidFill>
              </a:rPr>
              <a:t>）要求在系统中上传</a:t>
            </a:r>
            <a:r>
              <a:rPr lang="en-US" sz="2400">
                <a:solidFill>
                  <a:srgbClr val="FF0000"/>
                </a:solidFill>
              </a:rPr>
              <a:t>3</a:t>
            </a:r>
            <a:r>
              <a:rPr lang="zh-CN" sz="2400">
                <a:solidFill>
                  <a:srgbClr val="FF0000"/>
                </a:solidFill>
              </a:rPr>
              <a:t>个扫描件，分别是：营业执照、工商变更证明、变更申请表盖章扫描件</a:t>
            </a:r>
            <a:endParaRPr lang="zh-CN" sz="240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Text Box 5"/>
          <p:cNvSpPr txBox="1"/>
          <p:nvPr/>
        </p:nvSpPr>
        <p:spPr>
          <a:xfrm>
            <a:off x="1084580" y="1285240"/>
            <a:ext cx="6205855" cy="460375"/>
          </a:xfrm>
          <a:prstGeom prst="rect">
            <a:avLst/>
          </a:prstGeom>
          <a:noFill/>
          <a:ln>
            <a:noFill/>
          </a:ln>
        </p:spPr>
        <p:txBody>
          <a:bodyPr wrap="square">
            <a:spAutoFit/>
          </a:bodyPr>
          <a:lstStyle/>
          <a:p>
            <a:pPr lvl="0">
              <a:spcBef>
                <a:spcPct val="50000"/>
              </a:spcBef>
            </a:pPr>
            <a:r>
              <a:rPr lang="zh-CN" sz="2400"/>
              <a:t>高新技术企业更名（续）</a:t>
            </a:r>
            <a:endParaRPr lang="zh-CN" sz="2400">
              <a:latin typeface="Tahoma"/>
              <a:ea typeface="宋体"/>
            </a:endParaRPr>
          </a:p>
        </p:txBody>
      </p:sp>
      <p:pic>
        <p:nvPicPr>
          <p:cNvPr id="7" name="图片 6"/>
          <p:cNvPicPr/>
          <p:nvPr/>
        </p:nvPicPr>
        <p:blipFill>
          <a:blip r:embed="rId2"/>
          <a:stretch/>
        </p:blipFill>
        <p:spPr>
          <a:xfrm>
            <a:off x="407670" y="2456180"/>
            <a:ext cx="8595995" cy="4279265"/>
          </a:xfrm>
          <a:prstGeom prst="rect">
            <a:avLst/>
          </a:prstGeom>
        </p:spPr>
      </p:pic>
      <p:sp>
        <p:nvSpPr>
          <p:cNvPr id="8" name="文本框 7"/>
          <p:cNvSpPr txBox="1"/>
          <p:nvPr/>
        </p:nvSpPr>
        <p:spPr>
          <a:xfrm>
            <a:off x="1084580" y="1833245"/>
            <a:ext cx="4264025" cy="460375"/>
          </a:xfrm>
          <a:prstGeom prst="rect">
            <a:avLst/>
          </a:prstGeom>
          <a:noFill/>
        </p:spPr>
        <p:txBody>
          <a:bodyPr wrap="square">
            <a:spAutoFit/>
          </a:bodyPr>
          <a:lstStyle/>
          <a:p>
            <a:r>
              <a:rPr lang="en-US" sz="2400">
                <a:latin typeface="宋体"/>
                <a:ea typeface="宋体"/>
              </a:rPr>
              <a:t>1</a:t>
            </a:r>
            <a:r>
              <a:rPr lang="zh-CN" sz="2400">
                <a:latin typeface="宋体"/>
                <a:ea typeface="宋体"/>
              </a:rPr>
              <a:t>、企业基本信息</a:t>
            </a:r>
            <a:endParaRPr lang="zh-CN" sz="2400">
              <a:latin typeface="宋体"/>
              <a:ea typeface="宋体"/>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Text Box 5"/>
          <p:cNvSpPr txBox="1"/>
          <p:nvPr/>
        </p:nvSpPr>
        <p:spPr>
          <a:xfrm>
            <a:off x="1084580" y="1285240"/>
            <a:ext cx="6205855" cy="460375"/>
          </a:xfrm>
          <a:prstGeom prst="rect">
            <a:avLst/>
          </a:prstGeom>
          <a:noFill/>
          <a:ln>
            <a:noFill/>
          </a:ln>
        </p:spPr>
        <p:txBody>
          <a:bodyPr wrap="square">
            <a:spAutoFit/>
          </a:bodyPr>
          <a:lstStyle/>
          <a:p>
            <a:pPr lvl="0">
              <a:spcBef>
                <a:spcPct val="50000"/>
              </a:spcBef>
            </a:pPr>
            <a:r>
              <a:rPr lang="zh-CN" sz="2400"/>
              <a:t>高新技术企业更名（续）</a:t>
            </a:r>
            <a:endParaRPr lang="zh-CN" sz="2400">
              <a:latin typeface="Tahoma"/>
              <a:ea typeface="宋体"/>
            </a:endParaRPr>
          </a:p>
        </p:txBody>
      </p:sp>
      <p:sp>
        <p:nvSpPr>
          <p:cNvPr id="8" name="文本框 7"/>
          <p:cNvSpPr txBox="1"/>
          <p:nvPr/>
        </p:nvSpPr>
        <p:spPr>
          <a:xfrm>
            <a:off x="1084580" y="1844675"/>
            <a:ext cx="7687310" cy="829945"/>
          </a:xfrm>
          <a:prstGeom prst="rect">
            <a:avLst/>
          </a:prstGeom>
          <a:noFill/>
        </p:spPr>
        <p:txBody>
          <a:bodyPr wrap="square">
            <a:spAutoFit/>
          </a:bodyPr>
          <a:lstStyle/>
          <a:p>
            <a:r>
              <a:rPr lang="zh-CN" sz="2400">
                <a:latin typeface="宋体"/>
                <a:ea typeface="宋体"/>
              </a:rPr>
              <a:t>四个内容：</a:t>
            </a:r>
            <a:r>
              <a:rPr lang="zh-CN" sz="2400">
                <a:solidFill>
                  <a:srgbClr val="FF0000"/>
                </a:solidFill>
                <a:latin typeface="宋体"/>
                <a:ea typeface="宋体"/>
              </a:rPr>
              <a:t>高企证书信息、员工信息、申报高企知识产权现状、上传文件</a:t>
            </a:r>
            <a:endParaRPr lang="zh-CN" sz="2400">
              <a:solidFill>
                <a:srgbClr val="FF0000"/>
              </a:solidFill>
              <a:latin typeface="宋体"/>
              <a:ea typeface="宋体"/>
            </a:endParaRPr>
          </a:p>
        </p:txBody>
      </p:sp>
      <p:pic>
        <p:nvPicPr>
          <p:cNvPr id="3" name="图片 2"/>
          <p:cNvPicPr/>
          <p:nvPr/>
        </p:nvPicPr>
        <p:blipFill>
          <a:blip r:embed="rId2"/>
          <a:stretch/>
        </p:blipFill>
        <p:spPr>
          <a:xfrm>
            <a:off x="220345" y="2918460"/>
            <a:ext cx="4359275" cy="3541395"/>
          </a:xfrm>
          <a:prstGeom prst="rect">
            <a:avLst/>
          </a:prstGeom>
        </p:spPr>
      </p:pic>
      <p:pic>
        <p:nvPicPr>
          <p:cNvPr id="4" name="图片 3"/>
          <p:cNvPicPr/>
          <p:nvPr/>
        </p:nvPicPr>
        <p:blipFill>
          <a:blip r:embed="rId3"/>
          <a:stretch/>
        </p:blipFill>
        <p:spPr>
          <a:xfrm>
            <a:off x="4744720" y="2918460"/>
            <a:ext cx="4383405" cy="354076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39495" y="1125538"/>
            <a:ext cx="4897438" cy="521970"/>
          </a:xfrm>
          <a:prstGeom prst="rect">
            <a:avLst/>
          </a:prstGeom>
          <a:noFill/>
          <a:ln>
            <a:noFill/>
          </a:ln>
        </p:spPr>
        <p:txBody>
          <a:bodyPr>
            <a:spAutoFit/>
          </a:bodyPr>
          <a:lstStyle/>
          <a:p>
            <a:pPr lvl="0">
              <a:spcBef>
                <a:spcPct val="50000"/>
              </a:spcBef>
            </a:pPr>
            <a:r>
              <a:rPr lang="zh-CN" sz="2800">
                <a:latin typeface="Tahoma"/>
                <a:ea typeface="宋体"/>
              </a:rPr>
              <a:t>四、高企认定申报</a:t>
            </a:r>
            <a:endParaRPr lang="zh-CN" sz="2800">
              <a:latin typeface="Tahoma"/>
              <a:ea typeface="宋体"/>
            </a:endParaRPr>
          </a:p>
        </p:txBody>
      </p:sp>
      <p:sp>
        <p:nvSpPr>
          <p:cNvPr id="4" name="文本框 3"/>
          <p:cNvSpPr txBox="1"/>
          <p:nvPr/>
        </p:nvSpPr>
        <p:spPr>
          <a:xfrm>
            <a:off x="771525" y="1784985"/>
            <a:ext cx="7386320" cy="2306955"/>
          </a:xfrm>
          <a:prstGeom prst="rect">
            <a:avLst/>
          </a:prstGeom>
          <a:noFill/>
        </p:spPr>
        <p:txBody>
          <a:bodyPr wrap="square">
            <a:spAutoFit/>
          </a:bodyPr>
          <a:lstStyle/>
          <a:p>
            <a:r>
              <a:rPr lang="zh-CN" sz="2400">
                <a:solidFill>
                  <a:srgbClr val="FF0000"/>
                </a:solidFill>
              </a:rPr>
              <a:t>重大变动：从往年对附件集中上传（同时不得不限最大量和打包上传）到基本实现对申报书各个填报内容的分散式同步上传证明附件，同时在上传过程中实现针对各地认定办个性化订制上传</a:t>
            </a:r>
            <a:endParaRPr lang="zh-CN" sz="2400">
              <a:solidFill>
                <a:srgbClr val="FF0000"/>
              </a:solidFill>
            </a:endParaRPr>
          </a:p>
          <a:p>
            <a:r>
              <a:rPr lang="zh-CN" sz="2400">
                <a:solidFill>
                  <a:srgbClr val="FF0000"/>
                </a:solidFill>
              </a:rPr>
              <a:t>新系统对申请书填写更详细了，对高企认定需要的材料更明确了</a:t>
            </a:r>
            <a:endParaRPr lang="zh-CN" sz="2400">
              <a:solidFill>
                <a:srgbClr val="FF0000"/>
              </a:solidFill>
            </a:endParaRPr>
          </a:p>
        </p:txBody>
      </p:sp>
      <p:pic>
        <p:nvPicPr>
          <p:cNvPr id="7" name="图片 6"/>
          <p:cNvPicPr/>
          <p:nvPr/>
        </p:nvPicPr>
        <p:blipFill>
          <a:blip r:embed="rId2"/>
          <a:stretch/>
        </p:blipFill>
        <p:spPr>
          <a:xfrm>
            <a:off x="302895" y="4224020"/>
            <a:ext cx="8538845" cy="15678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nvPr>
        </p:nvSpPr>
        <p:spPr>
          <a:xfrm>
            <a:off x="591185" y="2018030"/>
            <a:ext cx="8364220" cy="4114800"/>
          </a:xfrm>
        </p:spPr>
        <p:txBody>
          <a:bodyPr/>
          <a:lstStyle/>
          <a:p>
            <a:pPr marL="0" indent="0">
              <a:buNone/>
            </a:pPr>
            <a:r>
              <a:rPr lang="en-US"/>
              <a:t>         </a:t>
            </a:r>
            <a:endParaRPr lang="en-US"/>
          </a:p>
          <a:p>
            <a:pPr marL="0" indent="0">
              <a:buNone/>
            </a:pPr>
            <a:r>
              <a:rPr lang="en-US"/>
              <a:t>                 </a:t>
            </a:r>
            <a:r>
              <a:rPr lang="en-US" b="1"/>
              <a:t>  </a:t>
            </a:r>
            <a:r>
              <a:rPr lang="zh-CN" sz="6600" b="1">
                <a:solidFill>
                  <a:schemeClr val="tx1"/>
                </a:solidFill>
              </a:rPr>
              <a:t>第二章</a:t>
            </a:r>
            <a:endParaRPr lang="zh-CN" sz="6600" b="1">
              <a:solidFill>
                <a:schemeClr val="tx1"/>
              </a:solidFill>
            </a:endParaRPr>
          </a:p>
          <a:p>
            <a:pPr marL="0" indent="0">
              <a:buNone/>
            </a:pPr>
            <a:r>
              <a:rPr lang="zh-CN" sz="4800" b="1">
                <a:solidFill>
                  <a:schemeClr val="tx1"/>
                </a:solidFill>
              </a:rPr>
              <a:t>统一身份认证与单点登录平台</a:t>
            </a:r>
            <a:endParaRPr lang="zh-CN" sz="4800" b="1">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p:nvPr>
            <p:ph idx="1"/>
          </p:nvPr>
        </p:nvSpPr>
        <p:spPr>
          <a:xfrm>
            <a:off x="611188" y="1989138"/>
            <a:ext cx="8229600" cy="3529012"/>
          </a:xfrm>
        </p:spPr>
        <p:txBody>
          <a:bodyPr vert="horz" wrap="square" lIns="91440" tIns="45720" rIns="91440" bIns="45720" anchor="t"/>
          <a:lstStyle/>
          <a:p>
            <a:pPr>
              <a:buNone/>
            </a:pPr>
            <a:r>
              <a:rPr lang="en-US" sz="2400"/>
              <a:t>          </a:t>
            </a:r>
            <a:r>
              <a:rPr lang="zh-CN" sz="2400">
                <a:solidFill>
                  <a:schemeClr val="tx2"/>
                </a:solidFill>
              </a:rPr>
              <a:t>点击</a:t>
            </a:r>
            <a:r>
              <a:rPr lang="zh-CN" sz="2400">
                <a:solidFill>
                  <a:schemeClr val="hlink"/>
                </a:solidFill>
              </a:rPr>
              <a:t>新建申报材料</a:t>
            </a:r>
            <a:r>
              <a:rPr lang="zh-CN" sz="2400">
                <a:solidFill>
                  <a:schemeClr val="tx2"/>
                </a:solidFill>
              </a:rPr>
              <a:t>，进入申报材料填写页面：</a:t>
            </a:r>
            <a:endParaRPr lang="zh-CN" sz="2400">
              <a:solidFill>
                <a:schemeClr val="tx2"/>
              </a:solidFill>
            </a:endParaRPr>
          </a:p>
          <a:p>
            <a:pPr>
              <a:buNone/>
            </a:pPr>
            <a:endParaRPr lang="zh-CN" sz="2400">
              <a:solidFill>
                <a:schemeClr val="tx2"/>
              </a:solidFill>
            </a:endParaRPr>
          </a:p>
          <a:p>
            <a:pPr>
              <a:buNone/>
            </a:pPr>
            <a:r>
              <a:rPr lang="zh-CN" sz="2400">
                <a:solidFill>
                  <a:schemeClr val="tx2"/>
                </a:solidFill>
              </a:rPr>
              <a:t>         </a:t>
            </a:r>
            <a:endParaRPr lang="zh-CN" sz="2400">
              <a:solidFill>
                <a:schemeClr val="tx2"/>
              </a:solidFill>
            </a:endParaRPr>
          </a:p>
          <a:p>
            <a:pPr>
              <a:buNone/>
            </a:pPr>
            <a:endParaRPr lang="zh-CN" sz="2400">
              <a:solidFill>
                <a:schemeClr val="tx2"/>
              </a:solidFill>
            </a:endParaRPr>
          </a:p>
          <a:p>
            <a:pPr>
              <a:buNone/>
            </a:pPr>
            <a:r>
              <a:rPr lang="zh-CN" sz="2400">
                <a:solidFill>
                  <a:schemeClr val="tx2"/>
                </a:solidFill>
              </a:rPr>
              <a:t>          </a:t>
            </a:r>
            <a:endParaRPr lang="zh-CN" sz="2400">
              <a:solidFill>
                <a:schemeClr val="tx2"/>
              </a:solidFill>
            </a:endParaRPr>
          </a:p>
        </p:txBody>
      </p:sp>
      <p:sp>
        <p:nvSpPr>
          <p:cNvPr id="4" name="文本框 3"/>
          <p:cNvSpPr txBox="1"/>
          <p:nvPr/>
        </p:nvSpPr>
        <p:spPr>
          <a:xfrm>
            <a:off x="1007110" y="1204595"/>
            <a:ext cx="6191250" cy="521970"/>
          </a:xfrm>
          <a:prstGeom prst="rect">
            <a:avLst/>
          </a:prstGeom>
          <a:noFill/>
        </p:spPr>
        <p:txBody>
          <a:bodyPr wrap="square">
            <a:spAutoFit/>
          </a:bodyPr>
          <a:lstStyle/>
          <a:p>
            <a:r>
              <a:rPr lang="en-US" sz="2800"/>
              <a:t>1</a:t>
            </a:r>
            <a:r>
              <a:rPr lang="zh-CN" sz="2800"/>
              <a:t>、新建申报材料</a:t>
            </a:r>
            <a:endParaRPr lang="zh-CN" sz="2800"/>
          </a:p>
        </p:txBody>
      </p:sp>
      <p:pic>
        <p:nvPicPr>
          <p:cNvPr id="2" name="图片 1"/>
          <p:cNvPicPr/>
          <p:nvPr/>
        </p:nvPicPr>
        <p:blipFill>
          <a:blip r:embed="rId2"/>
          <a:stretch/>
        </p:blipFill>
        <p:spPr>
          <a:xfrm>
            <a:off x="1141730" y="2607945"/>
            <a:ext cx="6861175" cy="402780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en-US" sz="2800">
                <a:latin typeface="宋体"/>
                <a:ea typeface="宋体"/>
              </a:rPr>
              <a:t>2</a:t>
            </a:r>
            <a:r>
              <a:rPr lang="zh-CN" sz="2800">
                <a:latin typeface="宋体"/>
                <a:ea typeface="宋体"/>
              </a:rPr>
              <a:t>、</a:t>
            </a:r>
            <a:r>
              <a:rPr lang="zh-CN" sz="2800" b="1">
                <a:solidFill>
                  <a:srgbClr val="FF0000"/>
                </a:solidFill>
                <a:latin typeface="宋体"/>
                <a:ea typeface="宋体"/>
              </a:rPr>
              <a:t>新增填报说明</a:t>
            </a:r>
            <a:endParaRPr lang="zh-CN" sz="2800" b="1">
              <a:solidFill>
                <a:srgbClr val="FF0000"/>
              </a:solidFill>
              <a:latin typeface="宋体"/>
              <a:ea typeface="宋体"/>
            </a:endParaRPr>
          </a:p>
        </p:txBody>
      </p:sp>
      <p:sp>
        <p:nvSpPr>
          <p:cNvPr id="3" name="内容占位符 2"/>
          <p:cNvSpPr/>
          <p:nvPr>
            <p:ph idx="1"/>
          </p:nvPr>
        </p:nvSpPr>
        <p:spPr>
          <a:xfrm>
            <a:off x="1183005" y="2018030"/>
            <a:ext cx="7772400" cy="614680"/>
          </a:xfrm>
        </p:spPr>
        <p:txBody>
          <a:bodyPr/>
          <a:lstStyle/>
          <a:p>
            <a:r>
              <a:rPr lang="zh-CN" sz="2400">
                <a:solidFill>
                  <a:schemeClr val="tx2">
                    <a:lumMod val="75000"/>
                  </a:schemeClr>
                </a:solidFill>
              </a:rPr>
              <a:t>填报前点击填报说明可以查看填报注意事项</a:t>
            </a:r>
            <a:endParaRPr lang="zh-CN" sz="2400">
              <a:solidFill>
                <a:schemeClr val="tx2">
                  <a:lumMod val="75000"/>
                </a:schemeClr>
              </a:solidFill>
            </a:endParaRPr>
          </a:p>
        </p:txBody>
      </p:sp>
      <p:pic>
        <p:nvPicPr>
          <p:cNvPr id="4" name="图片 3"/>
          <p:cNvPicPr/>
          <p:nvPr/>
        </p:nvPicPr>
        <p:blipFill>
          <a:blip r:embed="rId2"/>
          <a:stretch/>
        </p:blipFill>
        <p:spPr>
          <a:xfrm>
            <a:off x="1401445" y="2632710"/>
            <a:ext cx="6340475" cy="392874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288"/>
            <a:ext cx="4897438" cy="521970"/>
          </a:xfrm>
          <a:prstGeom prst="rect">
            <a:avLst/>
          </a:prstGeom>
          <a:noFill/>
          <a:ln>
            <a:noFill/>
          </a:ln>
        </p:spPr>
        <p:txBody>
          <a:bodyPr>
            <a:spAutoFit/>
          </a:bodyPr>
          <a:lstStyle/>
          <a:p>
            <a:pPr lvl="0">
              <a:spcBef>
                <a:spcPct val="50000"/>
              </a:spcBef>
            </a:pPr>
            <a:r>
              <a:rPr lang="en-US" sz="2800">
                <a:latin typeface="Tahoma"/>
                <a:ea typeface="宋体"/>
              </a:rPr>
              <a:t>3</a:t>
            </a:r>
            <a:r>
              <a:rPr lang="zh-CN" sz="2800">
                <a:latin typeface="Tahoma"/>
                <a:ea typeface="宋体"/>
              </a:rPr>
              <a:t>、企业主要情况表</a:t>
            </a:r>
            <a:endParaRPr lang="zh-CN" sz="2800">
              <a:latin typeface="Tahoma"/>
              <a:ea typeface="宋体"/>
            </a:endParaRPr>
          </a:p>
        </p:txBody>
      </p:sp>
      <p:sp>
        <p:nvSpPr>
          <p:cNvPr id="3" name="文本框 2"/>
          <p:cNvSpPr txBox="1"/>
          <p:nvPr/>
        </p:nvSpPr>
        <p:spPr>
          <a:xfrm>
            <a:off x="897255" y="1896110"/>
            <a:ext cx="7566660" cy="824230"/>
          </a:xfrm>
          <a:prstGeom prst="rect">
            <a:avLst/>
          </a:prstGeom>
          <a:noFill/>
        </p:spPr>
        <p:txBody>
          <a:bodyPr wrap="square">
            <a:spAutoFit/>
          </a:bodyPr>
          <a:lstStyle/>
          <a:p>
            <a:r>
              <a:rPr lang="en-US" sz="2400"/>
              <a:t>      </a:t>
            </a:r>
            <a:r>
              <a:rPr lang="zh-CN" sz="2400"/>
              <a:t>主要是企业对自身主要情况，如技术领域、知识产权、经营情况、收入和是否有违法行为等的介绍</a:t>
            </a:r>
            <a:endParaRPr lang="zh-CN" sz="2400"/>
          </a:p>
        </p:txBody>
      </p:sp>
      <p:pic>
        <p:nvPicPr>
          <p:cNvPr id="4" name="图片 3"/>
          <p:cNvPicPr/>
          <p:nvPr/>
        </p:nvPicPr>
        <p:blipFill>
          <a:blip r:embed="rId2"/>
          <a:stretch/>
        </p:blipFill>
        <p:spPr>
          <a:xfrm>
            <a:off x="579120" y="3006725"/>
            <a:ext cx="7986395" cy="316357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605"/>
            <a:ext cx="8222615" cy="1168400"/>
          </a:xfrm>
          <a:prstGeom prst="rect">
            <a:avLst/>
          </a:prstGeom>
          <a:noFill/>
          <a:ln>
            <a:noFill/>
          </a:ln>
        </p:spPr>
        <p:txBody>
          <a:bodyPr wrap="square">
            <a:spAutoFit/>
          </a:bodyPr>
          <a:lstStyle/>
          <a:p>
            <a:pPr lvl="0">
              <a:spcBef>
                <a:spcPct val="50000"/>
              </a:spcBef>
            </a:pPr>
            <a:r>
              <a:rPr lang="en-US" sz="2800">
                <a:solidFill>
                  <a:srgbClr val="FF0000"/>
                </a:solidFill>
                <a:latin typeface="Tahoma"/>
                <a:ea typeface="宋体"/>
              </a:rPr>
              <a:t>*</a:t>
            </a:r>
            <a:r>
              <a:rPr lang="zh-CN" sz="2800">
                <a:solidFill>
                  <a:srgbClr val="FF0000"/>
                </a:solidFill>
                <a:latin typeface="Tahoma"/>
                <a:ea typeface="宋体"/>
              </a:rPr>
              <a:t>查看填报项说明提示</a:t>
            </a:r>
            <a:r>
              <a:rPr lang="en-US" sz="2800"/>
              <a:t> </a:t>
            </a:r>
            <a:r>
              <a:rPr lang="zh-CN" sz="2800">
                <a:solidFill>
                  <a:srgbClr val="FF0000"/>
                </a:solidFill>
              </a:rPr>
              <a:t>，勾选是否默认隐藏提示</a:t>
            </a:r>
            <a:endParaRPr lang="zh-CN" sz="2800">
              <a:solidFill>
                <a:srgbClr val="FF0000"/>
              </a:solidFill>
            </a:endParaRPr>
          </a:p>
          <a:p>
            <a:pPr lvl="0">
              <a:spcBef>
                <a:spcPct val="50000"/>
              </a:spcBef>
            </a:pPr>
            <a:endParaRPr lang="zh-CN" sz="2800">
              <a:solidFill>
                <a:srgbClr val="FF0000"/>
              </a:solidFill>
              <a:latin typeface="Tahoma"/>
              <a:ea typeface="宋体"/>
            </a:endParaRPr>
          </a:p>
        </p:txBody>
      </p:sp>
      <p:sp>
        <p:nvSpPr>
          <p:cNvPr id="3" name="文本框 2"/>
          <p:cNvSpPr txBox="1"/>
          <p:nvPr/>
        </p:nvSpPr>
        <p:spPr>
          <a:xfrm>
            <a:off x="908050" y="1907540"/>
            <a:ext cx="7566660" cy="460375"/>
          </a:xfrm>
          <a:prstGeom prst="rect">
            <a:avLst/>
          </a:prstGeom>
          <a:noFill/>
        </p:spPr>
        <p:txBody>
          <a:bodyPr wrap="square">
            <a:spAutoFit/>
          </a:bodyPr>
          <a:lstStyle/>
          <a:p>
            <a:r>
              <a:rPr lang="en-US" sz="2400"/>
              <a:t>  </a:t>
            </a:r>
            <a:endParaRPr lang="zh-CN" sz="2400"/>
          </a:p>
        </p:txBody>
      </p:sp>
      <p:pic>
        <p:nvPicPr>
          <p:cNvPr id="2" name="图片 1"/>
          <p:cNvPicPr/>
          <p:nvPr/>
        </p:nvPicPr>
        <p:blipFill>
          <a:blip r:embed="rId2"/>
          <a:stretch/>
        </p:blipFill>
        <p:spPr>
          <a:xfrm>
            <a:off x="666115" y="2027555"/>
            <a:ext cx="7765415" cy="1959610"/>
          </a:xfrm>
          <a:prstGeom prst="rect">
            <a:avLst/>
          </a:prstGeom>
        </p:spPr>
      </p:pic>
      <p:pic>
        <p:nvPicPr>
          <p:cNvPr id="5" name="图片 4"/>
          <p:cNvPicPr/>
          <p:nvPr/>
        </p:nvPicPr>
        <p:blipFill>
          <a:blip r:embed="rId3"/>
          <a:stretch/>
        </p:blipFill>
        <p:spPr>
          <a:xfrm>
            <a:off x="666115" y="4174490"/>
            <a:ext cx="7851775" cy="232219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605"/>
            <a:ext cx="8222615" cy="1168400"/>
          </a:xfrm>
          <a:prstGeom prst="rect">
            <a:avLst/>
          </a:prstGeom>
          <a:noFill/>
          <a:ln>
            <a:noFill/>
          </a:ln>
        </p:spPr>
        <p:txBody>
          <a:bodyPr wrap="square">
            <a:spAutoFit/>
          </a:bodyPr>
          <a:lstStyle/>
          <a:p>
            <a:pPr lvl="0">
              <a:spcBef>
                <a:spcPct val="50000"/>
              </a:spcBef>
            </a:pPr>
            <a:r>
              <a:rPr lang="zh-CN" sz="2800">
                <a:solidFill>
                  <a:srgbClr val="FF0000"/>
                </a:solidFill>
                <a:latin typeface="Tahoma"/>
                <a:ea typeface="宋体"/>
              </a:rPr>
              <a:t>说明提示非常有用</a:t>
            </a:r>
            <a:endParaRPr lang="zh-CN" sz="2800">
              <a:solidFill>
                <a:srgbClr val="FF0000"/>
              </a:solidFill>
            </a:endParaRPr>
          </a:p>
          <a:p>
            <a:pPr lvl="0">
              <a:spcBef>
                <a:spcPct val="50000"/>
              </a:spcBef>
            </a:pPr>
            <a:endParaRPr lang="zh-CN" sz="2800">
              <a:solidFill>
                <a:srgbClr val="FF0000"/>
              </a:solidFill>
              <a:latin typeface="Tahoma"/>
              <a:ea typeface="宋体"/>
            </a:endParaRPr>
          </a:p>
        </p:txBody>
      </p:sp>
      <p:sp>
        <p:nvSpPr>
          <p:cNvPr id="3" name="文本框 2"/>
          <p:cNvSpPr txBox="1"/>
          <p:nvPr/>
        </p:nvSpPr>
        <p:spPr>
          <a:xfrm>
            <a:off x="885825" y="1907540"/>
            <a:ext cx="7566660" cy="460375"/>
          </a:xfrm>
          <a:prstGeom prst="rect">
            <a:avLst/>
          </a:prstGeom>
          <a:noFill/>
        </p:spPr>
        <p:txBody>
          <a:bodyPr wrap="square">
            <a:spAutoFit/>
          </a:bodyPr>
          <a:lstStyle/>
          <a:p>
            <a:r>
              <a:rPr lang="zh-CN" sz="2400"/>
              <a:t>以人力资源情况说明：</a:t>
            </a:r>
            <a:r>
              <a:rPr lang="en-US" sz="2400"/>
              <a:t>  </a:t>
            </a:r>
            <a:endParaRPr lang="zh-CN" sz="2400"/>
          </a:p>
        </p:txBody>
      </p:sp>
      <p:pic>
        <p:nvPicPr>
          <p:cNvPr id="6" name="图片 5"/>
          <p:cNvPicPr/>
          <p:nvPr/>
        </p:nvPicPr>
        <p:blipFill>
          <a:blip r:embed="rId2"/>
          <a:stretch/>
        </p:blipFill>
        <p:spPr>
          <a:xfrm>
            <a:off x="233045" y="2453005"/>
            <a:ext cx="9182100" cy="36576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288"/>
            <a:ext cx="4897438" cy="521970"/>
          </a:xfrm>
          <a:prstGeom prst="rect">
            <a:avLst/>
          </a:prstGeom>
          <a:noFill/>
          <a:ln>
            <a:noFill/>
          </a:ln>
        </p:spPr>
        <p:txBody>
          <a:bodyPr>
            <a:spAutoFit/>
          </a:bodyPr>
          <a:lstStyle/>
          <a:p>
            <a:pPr lvl="0">
              <a:spcBef>
                <a:spcPct val="50000"/>
              </a:spcBef>
            </a:pPr>
            <a:r>
              <a:rPr lang="en-US" sz="2800">
                <a:latin typeface="Tahoma"/>
                <a:ea typeface="宋体"/>
              </a:rPr>
              <a:t>4</a:t>
            </a:r>
            <a:r>
              <a:rPr lang="zh-CN" sz="2800">
                <a:latin typeface="Tahoma"/>
                <a:ea typeface="宋体"/>
              </a:rPr>
              <a:t>、企业知识产权汇总表</a:t>
            </a:r>
            <a:endParaRPr lang="zh-CN" sz="2800">
              <a:latin typeface="Tahoma"/>
              <a:ea typeface="宋体"/>
            </a:endParaRPr>
          </a:p>
        </p:txBody>
      </p:sp>
      <p:sp>
        <p:nvSpPr>
          <p:cNvPr id="3" name="文本框 2"/>
          <p:cNvSpPr txBox="1"/>
          <p:nvPr/>
        </p:nvSpPr>
        <p:spPr>
          <a:xfrm>
            <a:off x="897255" y="1896110"/>
            <a:ext cx="7566660" cy="829945"/>
          </a:xfrm>
          <a:prstGeom prst="rect">
            <a:avLst/>
          </a:prstGeom>
          <a:noFill/>
        </p:spPr>
        <p:txBody>
          <a:bodyPr wrap="square">
            <a:spAutoFit/>
          </a:bodyPr>
          <a:lstStyle/>
          <a:p>
            <a:r>
              <a:rPr lang="en-US" sz="2400"/>
              <a:t>      </a:t>
            </a:r>
            <a:r>
              <a:rPr lang="zh-CN" sz="2400"/>
              <a:t>对知识产权的种类和数量进行统计，并详细列出所有的知识产权及其获得方式，获得时间等。</a:t>
            </a:r>
            <a:endParaRPr lang="zh-CN" sz="2400"/>
          </a:p>
        </p:txBody>
      </p:sp>
      <p:pic>
        <p:nvPicPr>
          <p:cNvPr id="2" name="图片 1"/>
          <p:cNvPicPr/>
          <p:nvPr/>
        </p:nvPicPr>
        <p:blipFill>
          <a:blip r:embed="rId2"/>
          <a:stretch/>
        </p:blipFill>
        <p:spPr>
          <a:xfrm>
            <a:off x="1028700" y="2745105"/>
            <a:ext cx="7091045" cy="402399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288"/>
            <a:ext cx="4897438" cy="521970"/>
          </a:xfrm>
          <a:prstGeom prst="rect">
            <a:avLst/>
          </a:prstGeom>
          <a:noFill/>
          <a:ln>
            <a:noFill/>
          </a:ln>
        </p:spPr>
        <p:txBody>
          <a:bodyPr>
            <a:spAutoFit/>
          </a:bodyPr>
          <a:lstStyle/>
          <a:p>
            <a:pPr lvl="0">
              <a:spcBef>
                <a:spcPct val="50000"/>
              </a:spcBef>
            </a:pPr>
            <a:r>
              <a:rPr lang="zh-CN" sz="2800">
                <a:latin typeface="Tahoma"/>
                <a:ea typeface="宋体"/>
              </a:rPr>
              <a:t>企业知识产权汇总表（续）</a:t>
            </a:r>
            <a:endParaRPr lang="zh-CN" sz="2800">
              <a:latin typeface="Tahoma"/>
              <a:ea typeface="宋体"/>
            </a:endParaRPr>
          </a:p>
        </p:txBody>
      </p:sp>
      <p:sp>
        <p:nvSpPr>
          <p:cNvPr id="3" name="文本框 2"/>
          <p:cNvSpPr txBox="1"/>
          <p:nvPr/>
        </p:nvSpPr>
        <p:spPr>
          <a:xfrm>
            <a:off x="897255" y="1896110"/>
            <a:ext cx="7741920" cy="1938020"/>
          </a:xfrm>
          <a:prstGeom prst="rect">
            <a:avLst/>
          </a:prstGeom>
          <a:noFill/>
        </p:spPr>
        <p:txBody>
          <a:bodyPr wrap="square">
            <a:spAutoFit/>
          </a:bodyPr>
          <a:lstStyle/>
          <a:p>
            <a:r>
              <a:rPr lang="en-US" sz="2400">
                <a:solidFill>
                  <a:srgbClr val="FF0000"/>
                </a:solidFill>
              </a:rPr>
              <a:t>*</a:t>
            </a:r>
            <a:r>
              <a:rPr lang="zh-CN" sz="2400">
                <a:solidFill>
                  <a:srgbClr val="FF0000"/>
                </a:solidFill>
              </a:rPr>
              <a:t>新增了查询功能</a:t>
            </a:r>
            <a:r>
              <a:rPr lang="en-US" sz="2400">
                <a:solidFill>
                  <a:srgbClr val="FF0000"/>
                </a:solidFill>
              </a:rPr>
              <a:t>,</a:t>
            </a:r>
            <a:r>
              <a:rPr sz="2400">
                <a:solidFill>
                  <a:srgbClr val="FF0000"/>
                </a:solidFill>
              </a:rPr>
              <a:t>点击查询按钮会自动查询企业目前知识产权情况，企业要对相应的知识产权进行勾选。对于重新认定企业勾选时务必要注意2类专利已使用过勾选后虽然有提示，但是务必要进行人工再次审核以免把使用过</a:t>
            </a:r>
            <a:r>
              <a:rPr lang="zh-CN" sz="2400">
                <a:solidFill>
                  <a:srgbClr val="FF0000"/>
                </a:solidFill>
              </a:rPr>
              <a:t>的</a:t>
            </a:r>
            <a:r>
              <a:rPr sz="2400">
                <a:solidFill>
                  <a:srgbClr val="FF0000"/>
                </a:solidFill>
              </a:rPr>
              <a:t>知识产权再次勾选。</a:t>
            </a:r>
            <a:endParaRPr sz="2400">
              <a:solidFill>
                <a:srgbClr val="FF0000"/>
              </a:solidFill>
            </a:endParaRPr>
          </a:p>
        </p:txBody>
      </p:sp>
      <p:pic>
        <p:nvPicPr>
          <p:cNvPr id="2" name="图片 1"/>
          <p:cNvPicPr/>
          <p:nvPr/>
        </p:nvPicPr>
        <p:blipFill>
          <a:blip r:embed="rId3"/>
          <a:stretch/>
        </p:blipFill>
        <p:spPr>
          <a:xfrm>
            <a:off x="415290" y="3834130"/>
            <a:ext cx="8705850" cy="29464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288"/>
            <a:ext cx="4897438" cy="521970"/>
          </a:xfrm>
          <a:prstGeom prst="rect">
            <a:avLst/>
          </a:prstGeom>
          <a:noFill/>
          <a:ln>
            <a:noFill/>
          </a:ln>
        </p:spPr>
        <p:txBody>
          <a:bodyPr>
            <a:spAutoFit/>
          </a:bodyPr>
          <a:lstStyle/>
          <a:p>
            <a:pPr lvl="0">
              <a:spcBef>
                <a:spcPct val="50000"/>
              </a:spcBef>
            </a:pPr>
            <a:r>
              <a:rPr lang="zh-CN" sz="2800">
                <a:latin typeface="Tahoma"/>
                <a:ea typeface="宋体"/>
              </a:rPr>
              <a:t>企业知识产权汇总表（续）</a:t>
            </a:r>
            <a:endParaRPr lang="zh-CN" sz="2800">
              <a:latin typeface="Tahoma"/>
              <a:ea typeface="宋体"/>
            </a:endParaRPr>
          </a:p>
        </p:txBody>
      </p:sp>
      <p:sp>
        <p:nvSpPr>
          <p:cNvPr id="3" name="文本框 2"/>
          <p:cNvSpPr txBox="1"/>
          <p:nvPr/>
        </p:nvSpPr>
        <p:spPr>
          <a:xfrm>
            <a:off x="897255" y="1896110"/>
            <a:ext cx="7741920" cy="1938020"/>
          </a:xfrm>
          <a:prstGeom prst="rect">
            <a:avLst/>
          </a:prstGeom>
          <a:noFill/>
        </p:spPr>
        <p:txBody>
          <a:bodyPr wrap="square">
            <a:spAutoFit/>
          </a:bodyPr>
          <a:lstStyle/>
          <a:p>
            <a:r>
              <a:rPr lang="en-US" sz="2400">
                <a:solidFill>
                  <a:srgbClr val="FF0000"/>
                </a:solidFill>
              </a:rPr>
              <a:t>* 有未查询到的知识产权如国家知识产权库未更新的最新知识产权等，则使用添加功能。查询到的知识产权务必要点修改，上传相应的证明材料。</a:t>
            </a:r>
            <a:r>
              <a:rPr lang="zh-CN" sz="2400">
                <a:solidFill>
                  <a:srgbClr val="FF0000"/>
                </a:solidFill>
              </a:rPr>
              <a:t>非加密</a:t>
            </a:r>
            <a:r>
              <a:rPr lang="en-US" sz="2400">
                <a:solidFill>
                  <a:srgbClr val="FF0000"/>
                </a:solidFill>
              </a:rPr>
              <a:t>PDF</a:t>
            </a:r>
            <a:r>
              <a:rPr lang="zh-CN" sz="2400">
                <a:solidFill>
                  <a:srgbClr val="FF0000"/>
                </a:solidFill>
              </a:rPr>
              <a:t>格式，</a:t>
            </a:r>
            <a:r>
              <a:rPr lang="zh-CN" sz="2400">
                <a:solidFill>
                  <a:srgbClr val="FF0000"/>
                </a:solidFill>
              </a:rPr>
              <a:t>大小不超过</a:t>
            </a:r>
            <a:r>
              <a:rPr lang="en-US" sz="2400">
                <a:solidFill>
                  <a:srgbClr val="FF0000"/>
                </a:solidFill>
              </a:rPr>
              <a:t>2M</a:t>
            </a:r>
            <a:endParaRPr lang="en-US" sz="2400">
              <a:solidFill>
                <a:srgbClr val="FF0000"/>
              </a:solidFill>
            </a:endParaRPr>
          </a:p>
          <a:p>
            <a:endParaRPr lang="zh-CN" sz="2400"/>
          </a:p>
        </p:txBody>
      </p:sp>
      <p:pic>
        <p:nvPicPr>
          <p:cNvPr id="4" name="图片 3"/>
          <p:cNvPicPr/>
          <p:nvPr/>
        </p:nvPicPr>
        <p:blipFill>
          <a:blip r:embed="rId2"/>
          <a:stretch/>
        </p:blipFill>
        <p:spPr>
          <a:xfrm>
            <a:off x="1059815" y="3442970"/>
            <a:ext cx="7417435" cy="321754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72858"/>
            <a:ext cx="4897438" cy="521970"/>
          </a:xfrm>
          <a:prstGeom prst="rect">
            <a:avLst/>
          </a:prstGeom>
          <a:noFill/>
          <a:ln>
            <a:noFill/>
          </a:ln>
        </p:spPr>
        <p:txBody>
          <a:bodyPr>
            <a:spAutoFit/>
          </a:bodyPr>
          <a:lstStyle/>
          <a:p>
            <a:pPr lvl="0">
              <a:spcBef>
                <a:spcPct val="50000"/>
              </a:spcBef>
            </a:pPr>
            <a:r>
              <a:rPr lang="en-US" sz="2800">
                <a:latin typeface="Tahoma"/>
                <a:ea typeface="宋体"/>
              </a:rPr>
              <a:t>5</a:t>
            </a:r>
            <a:r>
              <a:rPr lang="zh-CN" sz="2800">
                <a:latin typeface="Tahoma"/>
                <a:ea typeface="宋体"/>
              </a:rPr>
              <a:t>、人力资源情况表</a:t>
            </a:r>
            <a:endParaRPr lang="zh-CN" sz="2800">
              <a:latin typeface="Tahoma"/>
              <a:ea typeface="宋体"/>
            </a:endParaRPr>
          </a:p>
        </p:txBody>
      </p:sp>
      <p:sp>
        <p:nvSpPr>
          <p:cNvPr id="3" name="文本框 2"/>
          <p:cNvSpPr txBox="1"/>
          <p:nvPr/>
        </p:nvSpPr>
        <p:spPr>
          <a:xfrm>
            <a:off x="897255" y="1896110"/>
            <a:ext cx="7566660" cy="824230"/>
          </a:xfrm>
          <a:prstGeom prst="rect">
            <a:avLst/>
          </a:prstGeom>
          <a:noFill/>
        </p:spPr>
        <p:txBody>
          <a:bodyPr wrap="square">
            <a:spAutoFit/>
          </a:bodyPr>
          <a:lstStyle/>
          <a:p>
            <a:r>
              <a:rPr lang="en-US" sz="2400"/>
              <a:t>      </a:t>
            </a:r>
            <a:r>
              <a:rPr lang="zh-CN" sz="2400"/>
              <a:t>企业职工和科技人员情况说明材料，包括在职、兼职和临时聘用人员人数和人员学历结构等</a:t>
            </a:r>
            <a:endParaRPr lang="zh-CN" sz="2400"/>
          </a:p>
        </p:txBody>
      </p:sp>
      <p:pic>
        <p:nvPicPr>
          <p:cNvPr id="2" name="图片 1"/>
          <p:cNvPicPr/>
          <p:nvPr/>
        </p:nvPicPr>
        <p:blipFill>
          <a:blip r:embed="rId2"/>
          <a:stretch/>
        </p:blipFill>
        <p:spPr>
          <a:xfrm>
            <a:off x="597535" y="2797175"/>
            <a:ext cx="8366760" cy="360997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72858"/>
            <a:ext cx="4897438" cy="521970"/>
          </a:xfrm>
          <a:prstGeom prst="rect">
            <a:avLst/>
          </a:prstGeom>
          <a:noFill/>
          <a:ln>
            <a:noFill/>
          </a:ln>
        </p:spPr>
        <p:txBody>
          <a:bodyPr>
            <a:spAutoFit/>
          </a:bodyPr>
          <a:lstStyle/>
          <a:p>
            <a:pPr lvl="0">
              <a:spcBef>
                <a:spcPct val="50000"/>
              </a:spcBef>
            </a:pPr>
            <a:r>
              <a:rPr lang="zh-CN" sz="2800">
                <a:latin typeface="Tahoma"/>
                <a:ea typeface="宋体"/>
              </a:rPr>
              <a:t>人力资源情况表（续）</a:t>
            </a:r>
            <a:endParaRPr lang="zh-CN" sz="2800">
              <a:latin typeface="Tahoma"/>
              <a:ea typeface="宋体"/>
            </a:endParaRPr>
          </a:p>
        </p:txBody>
      </p:sp>
      <p:sp>
        <p:nvSpPr>
          <p:cNvPr id="3" name="文本框 2"/>
          <p:cNvSpPr txBox="1"/>
          <p:nvPr/>
        </p:nvSpPr>
        <p:spPr>
          <a:xfrm>
            <a:off x="897255" y="1896110"/>
            <a:ext cx="7566660" cy="1198880"/>
          </a:xfrm>
          <a:prstGeom prst="rect">
            <a:avLst/>
          </a:prstGeom>
          <a:noFill/>
        </p:spPr>
        <p:txBody>
          <a:bodyPr wrap="square">
            <a:spAutoFit/>
          </a:bodyPr>
          <a:lstStyle/>
          <a:p>
            <a:r>
              <a:rPr lang="en-US" sz="2400">
                <a:solidFill>
                  <a:srgbClr val="FF0000"/>
                </a:solidFill>
              </a:rPr>
              <a:t>*</a:t>
            </a:r>
            <a:r>
              <a:rPr lang="zh-CN" sz="2400">
                <a:solidFill>
                  <a:srgbClr val="FF0000"/>
                </a:solidFill>
              </a:rPr>
              <a:t>新增了附件上传功能</a:t>
            </a:r>
            <a:r>
              <a:rPr lang="en-US" sz="2400">
                <a:solidFill>
                  <a:srgbClr val="FF0000"/>
                </a:solidFill>
              </a:rPr>
              <a:t>,</a:t>
            </a:r>
            <a:r>
              <a:rPr lang="zh-CN" sz="2400">
                <a:solidFill>
                  <a:srgbClr val="FF0000"/>
                </a:solidFill>
              </a:rPr>
              <a:t>在页面的最下方可以</a:t>
            </a:r>
            <a:r>
              <a:rPr lang="en-US" sz="2400">
                <a:solidFill>
                  <a:srgbClr val="FF0000"/>
                </a:solidFill>
              </a:rPr>
              <a:t>上传企业职工和科技人员情况说明材料</a:t>
            </a:r>
            <a:r>
              <a:rPr lang="zh-CN" sz="2400">
                <a:solidFill>
                  <a:srgbClr val="FF0000"/>
                </a:solidFill>
              </a:rPr>
              <a:t>。非加密</a:t>
            </a:r>
            <a:r>
              <a:rPr lang="en-US" sz="2400">
                <a:solidFill>
                  <a:srgbClr val="FF0000"/>
                </a:solidFill>
              </a:rPr>
              <a:t>PDF</a:t>
            </a:r>
            <a:r>
              <a:rPr lang="zh-CN" sz="2400">
                <a:solidFill>
                  <a:srgbClr val="FF0000"/>
                </a:solidFill>
              </a:rPr>
              <a:t>格式，</a:t>
            </a:r>
            <a:r>
              <a:rPr lang="zh-CN" sz="2400">
                <a:solidFill>
                  <a:srgbClr val="FF0000"/>
                </a:solidFill>
              </a:rPr>
              <a:t>大小不超过</a:t>
            </a:r>
            <a:r>
              <a:rPr lang="en-US" sz="2400">
                <a:solidFill>
                  <a:srgbClr val="FF0000"/>
                </a:solidFill>
              </a:rPr>
              <a:t>4M</a:t>
            </a:r>
            <a:endParaRPr lang="en-US" sz="2400">
              <a:solidFill>
                <a:srgbClr val="FF0000"/>
              </a:solidFill>
            </a:endParaRPr>
          </a:p>
        </p:txBody>
      </p:sp>
      <p:pic>
        <p:nvPicPr>
          <p:cNvPr id="4" name="图片 3"/>
          <p:cNvPicPr/>
          <p:nvPr/>
        </p:nvPicPr>
        <p:blipFill>
          <a:blip r:embed="rId2"/>
          <a:stretch/>
        </p:blipFill>
        <p:spPr>
          <a:xfrm>
            <a:off x="59690" y="3291840"/>
            <a:ext cx="9024620" cy="25323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1162368" y="214313"/>
            <a:ext cx="7793037" cy="1462087"/>
          </a:xfrm>
        </p:spPr>
        <p:txBody>
          <a:bodyPr/>
          <a:lstStyle/>
          <a:p>
            <a:r>
              <a:rPr lang="zh-CN" sz="3200" b="1">
                <a:solidFill>
                  <a:schemeClr val="tx1"/>
                </a:solidFill>
              </a:rPr>
              <a:t>一、平台介绍</a:t>
            </a:r>
            <a:endParaRPr lang="zh-CN" sz="3200" b="1">
              <a:solidFill>
                <a:schemeClr val="tx1"/>
              </a:solidFill>
            </a:endParaRPr>
          </a:p>
        </p:txBody>
      </p:sp>
      <p:sp>
        <p:nvSpPr>
          <p:cNvPr id="3" name="内容占位符 2"/>
          <p:cNvSpPr/>
          <p:nvPr>
            <p:ph idx="1"/>
          </p:nvPr>
        </p:nvSpPr>
        <p:spPr>
          <a:xfrm>
            <a:off x="744855" y="2018030"/>
            <a:ext cx="7740015" cy="4114800"/>
          </a:xfrm>
        </p:spPr>
        <p:txBody>
          <a:bodyPr/>
          <a:lstStyle/>
          <a:p>
            <a:r>
              <a:rPr lang="zh-CN" sz="2800">
                <a:solidFill>
                  <a:schemeClr val="tx2"/>
                </a:solidFill>
              </a:rPr>
              <a:t>高企认定系统改版升级，科技部火炬中心所有平台系统进行整合，入口统一为统一身份认证与单点登录平台。</a:t>
            </a:r>
            <a:endParaRPr lang="zh-CN" sz="2800">
              <a:solidFill>
                <a:schemeClr val="tx2"/>
              </a:solidFill>
            </a:endParaRPr>
          </a:p>
          <a:p>
            <a:r>
              <a:rPr lang="zh-CN" sz="2800">
                <a:solidFill>
                  <a:schemeClr val="tx2"/>
                </a:solidFill>
              </a:rPr>
              <a:t>使用统一身份认证与单点登录平台，首先需明确如下两个名词：</a:t>
            </a:r>
            <a:endParaRPr lang="zh-CN" sz="2800">
              <a:solidFill>
                <a:schemeClr val="tx2"/>
              </a:solidFill>
            </a:endParaRPr>
          </a:p>
          <a:p>
            <a:r>
              <a:rPr lang="zh-CN" sz="2800">
                <a:solidFill>
                  <a:srgbClr val="FF0000"/>
                </a:solidFill>
              </a:rPr>
              <a:t>（1）个人账号：指手机号+密码的账号，也即联系人使用的账号；</a:t>
            </a:r>
            <a:endParaRPr lang="zh-CN" sz="2800">
              <a:solidFill>
                <a:srgbClr val="FF0000"/>
              </a:solidFill>
            </a:endParaRPr>
          </a:p>
          <a:p>
            <a:r>
              <a:rPr lang="zh-CN" sz="2800">
                <a:solidFill>
                  <a:srgbClr val="FF0000"/>
                </a:solidFill>
              </a:rPr>
              <a:t>（2）企业账号：指统一社会信用代码+密码的账号，也即管理员使用的账号；</a:t>
            </a:r>
            <a:endParaRPr lang="zh-CN" sz="2800">
              <a:solidFill>
                <a:schemeClr val="tx2"/>
              </a:solidFill>
            </a:endParaRPr>
          </a:p>
          <a:p>
            <a:pPr marL="0" indent="0">
              <a:buNone/>
            </a:pPr>
            <a:endParaRPr lang="zh-CN" sz="2800">
              <a:solidFill>
                <a:schemeClr val="tx2"/>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73175"/>
            <a:ext cx="6289040" cy="521970"/>
          </a:xfrm>
          <a:prstGeom prst="rect">
            <a:avLst/>
          </a:prstGeom>
          <a:noFill/>
          <a:ln>
            <a:noFill/>
          </a:ln>
        </p:spPr>
        <p:txBody>
          <a:bodyPr wrap="square">
            <a:spAutoFit/>
          </a:bodyPr>
          <a:lstStyle/>
          <a:p>
            <a:pPr lvl="0">
              <a:spcBef>
                <a:spcPct val="50000"/>
              </a:spcBef>
            </a:pPr>
            <a:r>
              <a:rPr lang="en-US" sz="2800">
                <a:latin typeface="Tahoma"/>
                <a:ea typeface="宋体"/>
              </a:rPr>
              <a:t>6</a:t>
            </a:r>
            <a:r>
              <a:rPr lang="zh-CN" sz="2800">
                <a:latin typeface="Tahoma"/>
                <a:ea typeface="宋体"/>
              </a:rPr>
              <a:t>、企业研究开发活动情况表</a:t>
            </a:r>
            <a:endParaRPr lang="zh-CN" sz="2800">
              <a:latin typeface="Tahoma"/>
              <a:ea typeface="宋体"/>
            </a:endParaRPr>
          </a:p>
        </p:txBody>
      </p:sp>
      <p:sp>
        <p:nvSpPr>
          <p:cNvPr id="3" name="文本框 2"/>
          <p:cNvSpPr txBox="1"/>
          <p:nvPr/>
        </p:nvSpPr>
        <p:spPr>
          <a:xfrm>
            <a:off x="897255" y="1896110"/>
            <a:ext cx="7566660" cy="824230"/>
          </a:xfrm>
          <a:prstGeom prst="rect">
            <a:avLst/>
          </a:prstGeom>
          <a:noFill/>
        </p:spPr>
        <p:txBody>
          <a:bodyPr wrap="square">
            <a:spAutoFit/>
          </a:bodyPr>
          <a:lstStyle/>
          <a:p>
            <a:r>
              <a:rPr lang="en-US" sz="2400"/>
              <a:t>      </a:t>
            </a:r>
            <a:r>
              <a:rPr lang="zh-CN" sz="2400"/>
              <a:t>对研究开发活动进行详细介绍，包括活动名称、持续时间、技术领域、研发经费、创新点及相关成果等</a:t>
            </a:r>
            <a:endParaRPr lang="zh-CN" sz="2400"/>
          </a:p>
        </p:txBody>
      </p:sp>
      <p:pic>
        <p:nvPicPr>
          <p:cNvPr id="2" name="图片 1"/>
          <p:cNvPicPr/>
          <p:nvPr/>
        </p:nvPicPr>
        <p:blipFill>
          <a:blip r:embed="rId2"/>
          <a:stretch/>
        </p:blipFill>
        <p:spPr>
          <a:xfrm>
            <a:off x="777875" y="2924175"/>
            <a:ext cx="7588250" cy="322961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73175"/>
            <a:ext cx="6289040" cy="521970"/>
          </a:xfrm>
          <a:prstGeom prst="rect">
            <a:avLst/>
          </a:prstGeom>
          <a:noFill/>
          <a:ln>
            <a:noFill/>
          </a:ln>
        </p:spPr>
        <p:txBody>
          <a:bodyPr wrap="square">
            <a:spAutoFit/>
          </a:bodyPr>
          <a:lstStyle/>
          <a:p>
            <a:pPr lvl="0">
              <a:spcBef>
                <a:spcPct val="50000"/>
              </a:spcBef>
            </a:pPr>
            <a:r>
              <a:rPr lang="zh-CN" sz="2800">
                <a:latin typeface="Tahoma"/>
                <a:ea typeface="宋体"/>
              </a:rPr>
              <a:t>企业研究开发活动情况表（续）</a:t>
            </a:r>
            <a:endParaRPr lang="zh-CN" sz="2800">
              <a:latin typeface="Tahoma"/>
              <a:ea typeface="宋体"/>
            </a:endParaRPr>
          </a:p>
        </p:txBody>
      </p:sp>
      <p:sp>
        <p:nvSpPr>
          <p:cNvPr id="3" name="文本框 2"/>
          <p:cNvSpPr txBox="1"/>
          <p:nvPr/>
        </p:nvSpPr>
        <p:spPr>
          <a:xfrm>
            <a:off x="897255" y="1896110"/>
            <a:ext cx="7566660" cy="1198880"/>
          </a:xfrm>
          <a:prstGeom prst="rect">
            <a:avLst/>
          </a:prstGeom>
          <a:noFill/>
        </p:spPr>
        <p:txBody>
          <a:bodyPr wrap="square">
            <a:spAutoFit/>
          </a:bodyPr>
          <a:lstStyle/>
          <a:p>
            <a:r>
              <a:rPr lang="en-US" sz="2400">
                <a:solidFill>
                  <a:srgbClr val="FF0000"/>
                </a:solidFill>
              </a:rPr>
              <a:t>*</a:t>
            </a:r>
            <a:r>
              <a:rPr lang="zh-CN" sz="2400">
                <a:solidFill>
                  <a:srgbClr val="FF0000"/>
                </a:solidFill>
              </a:rPr>
              <a:t>同样新增了附件上传功能</a:t>
            </a:r>
            <a:r>
              <a:rPr lang="en-US" sz="2400">
                <a:solidFill>
                  <a:srgbClr val="FF0000"/>
                </a:solidFill>
              </a:rPr>
              <a:t>,</a:t>
            </a:r>
            <a:r>
              <a:rPr lang="zh-CN" sz="2400">
                <a:solidFill>
                  <a:srgbClr val="FF0000"/>
                </a:solidFill>
              </a:rPr>
              <a:t>点添加后，</a:t>
            </a:r>
            <a:r>
              <a:rPr lang="zh-CN" sz="2400">
                <a:solidFill>
                  <a:srgbClr val="FF0000"/>
                </a:solidFill>
              </a:rPr>
              <a:t>在页面的最下方可以</a:t>
            </a:r>
            <a:r>
              <a:rPr lang="en-US" sz="2400">
                <a:solidFill>
                  <a:srgbClr val="FF0000"/>
                </a:solidFill>
              </a:rPr>
              <a:t>上传</a:t>
            </a:r>
            <a:r>
              <a:rPr lang="zh-CN" sz="2400">
                <a:solidFill>
                  <a:srgbClr val="FF0000"/>
                </a:solidFill>
              </a:rPr>
              <a:t>研发活动证明</a:t>
            </a:r>
            <a:r>
              <a:rPr lang="en-US" sz="2400">
                <a:solidFill>
                  <a:srgbClr val="FF0000"/>
                </a:solidFill>
              </a:rPr>
              <a:t>材料</a:t>
            </a:r>
            <a:r>
              <a:rPr lang="zh-CN" sz="2400">
                <a:solidFill>
                  <a:srgbClr val="FF0000"/>
                </a:solidFill>
              </a:rPr>
              <a:t>。非加密</a:t>
            </a:r>
            <a:r>
              <a:rPr lang="en-US" sz="2400">
                <a:solidFill>
                  <a:srgbClr val="FF0000"/>
                </a:solidFill>
              </a:rPr>
              <a:t>PDF</a:t>
            </a:r>
            <a:r>
              <a:rPr lang="zh-CN" sz="2400">
                <a:solidFill>
                  <a:srgbClr val="FF0000"/>
                </a:solidFill>
              </a:rPr>
              <a:t>格式，大小不超过</a:t>
            </a:r>
            <a:r>
              <a:rPr lang="en-US" sz="2400">
                <a:solidFill>
                  <a:srgbClr val="FF0000"/>
                </a:solidFill>
              </a:rPr>
              <a:t>2M</a:t>
            </a:r>
            <a:r>
              <a:rPr lang="zh-CN" sz="2400">
                <a:solidFill>
                  <a:srgbClr val="FF0000"/>
                </a:solidFill>
              </a:rPr>
              <a:t>。</a:t>
            </a:r>
            <a:endParaRPr lang="zh-CN" sz="2400">
              <a:solidFill>
                <a:srgbClr val="FF0000"/>
              </a:solidFill>
            </a:endParaRPr>
          </a:p>
        </p:txBody>
      </p:sp>
      <p:pic>
        <p:nvPicPr>
          <p:cNvPr id="2" name="图片 1"/>
          <p:cNvPicPr/>
          <p:nvPr/>
        </p:nvPicPr>
        <p:blipFill>
          <a:blip r:embed="rId2"/>
          <a:stretch/>
        </p:blipFill>
        <p:spPr>
          <a:xfrm>
            <a:off x="304800" y="3222625"/>
            <a:ext cx="8768715" cy="280416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605"/>
            <a:ext cx="7435850" cy="521970"/>
          </a:xfrm>
          <a:prstGeom prst="rect">
            <a:avLst/>
          </a:prstGeom>
          <a:noFill/>
          <a:ln>
            <a:noFill/>
          </a:ln>
        </p:spPr>
        <p:txBody>
          <a:bodyPr wrap="square">
            <a:spAutoFit/>
          </a:bodyPr>
          <a:lstStyle/>
          <a:p>
            <a:pPr lvl="0">
              <a:spcBef>
                <a:spcPct val="50000"/>
              </a:spcBef>
            </a:pPr>
            <a:r>
              <a:rPr lang="en-US" sz="2800">
                <a:latin typeface="Tahoma"/>
                <a:ea typeface="宋体"/>
              </a:rPr>
              <a:t>7</a:t>
            </a:r>
            <a:r>
              <a:rPr lang="zh-CN" sz="2800">
                <a:latin typeface="Tahoma"/>
                <a:ea typeface="宋体"/>
              </a:rPr>
              <a:t>、企业年度研究开发费用结构明细表</a:t>
            </a:r>
            <a:endParaRPr lang="zh-CN" sz="2800">
              <a:latin typeface="Tahoma"/>
              <a:ea typeface="宋体"/>
            </a:endParaRPr>
          </a:p>
        </p:txBody>
      </p:sp>
      <p:sp>
        <p:nvSpPr>
          <p:cNvPr id="3" name="文本框 2"/>
          <p:cNvSpPr txBox="1"/>
          <p:nvPr/>
        </p:nvSpPr>
        <p:spPr>
          <a:xfrm>
            <a:off x="897255" y="1896110"/>
            <a:ext cx="7566660" cy="1189990"/>
          </a:xfrm>
          <a:prstGeom prst="rect">
            <a:avLst/>
          </a:prstGeom>
          <a:noFill/>
        </p:spPr>
        <p:txBody>
          <a:bodyPr wrap="square">
            <a:spAutoFit/>
          </a:bodyPr>
          <a:lstStyle/>
          <a:p>
            <a:r>
              <a:rPr lang="en-US" sz="2400"/>
              <a:t>      </a:t>
            </a:r>
            <a:r>
              <a:rPr lang="zh-CN" sz="2400"/>
              <a:t>根据项目持续的时间、按照年度对研发项目的费用使用进行详细汇总，包括研发费用、人员费用、设计费用和设备费用等</a:t>
            </a:r>
            <a:endParaRPr lang="zh-CN" sz="2400"/>
          </a:p>
        </p:txBody>
      </p:sp>
      <p:pic>
        <p:nvPicPr>
          <p:cNvPr id="2" name="图片 1"/>
          <p:cNvPicPr/>
          <p:nvPr/>
        </p:nvPicPr>
        <p:blipFill>
          <a:blip r:embed="rId2"/>
          <a:stretch/>
        </p:blipFill>
        <p:spPr>
          <a:xfrm>
            <a:off x="897255" y="3086100"/>
            <a:ext cx="7908290" cy="338455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605"/>
            <a:ext cx="6913245" cy="521970"/>
          </a:xfrm>
          <a:prstGeom prst="rect">
            <a:avLst/>
          </a:prstGeom>
          <a:noFill/>
          <a:ln>
            <a:noFill/>
          </a:ln>
        </p:spPr>
        <p:txBody>
          <a:bodyPr wrap="square">
            <a:spAutoFit/>
          </a:bodyPr>
          <a:lstStyle/>
          <a:p>
            <a:pPr lvl="0">
              <a:spcBef>
                <a:spcPct val="50000"/>
              </a:spcBef>
            </a:pPr>
            <a:r>
              <a:rPr lang="en-US" sz="2800">
                <a:latin typeface="Tahoma"/>
                <a:ea typeface="宋体"/>
              </a:rPr>
              <a:t>8</a:t>
            </a:r>
            <a:r>
              <a:rPr lang="zh-CN" sz="2800">
                <a:latin typeface="Tahoma"/>
                <a:ea typeface="宋体"/>
              </a:rPr>
              <a:t>、上年度高新技术产品（服务）情况表</a:t>
            </a:r>
            <a:endParaRPr lang="zh-CN" sz="2800">
              <a:latin typeface="Tahoma"/>
              <a:ea typeface="宋体"/>
            </a:endParaRPr>
          </a:p>
        </p:txBody>
      </p:sp>
      <p:sp>
        <p:nvSpPr>
          <p:cNvPr id="3" name="文本框 2"/>
          <p:cNvSpPr txBox="1"/>
          <p:nvPr/>
        </p:nvSpPr>
        <p:spPr>
          <a:xfrm>
            <a:off x="897255" y="1896110"/>
            <a:ext cx="7566660" cy="1555750"/>
          </a:xfrm>
          <a:prstGeom prst="rect">
            <a:avLst/>
          </a:prstGeom>
          <a:noFill/>
        </p:spPr>
        <p:txBody>
          <a:bodyPr wrap="square">
            <a:spAutoFit/>
          </a:bodyPr>
          <a:lstStyle/>
          <a:p>
            <a:r>
              <a:rPr lang="en-US" sz="2400"/>
              <a:t>      </a:t>
            </a:r>
            <a:r>
              <a:rPr lang="zh-CN" sz="2400"/>
              <a:t>主要是对公司高新技术产品（服务）的介绍，包括使用的专利、销售收入、涉及的相关的技术、与同类产品的竞争情况，以及专利技术对该产品（服务）发挥的支持作用</a:t>
            </a:r>
            <a:endParaRPr lang="zh-CN" sz="2400"/>
          </a:p>
        </p:txBody>
      </p:sp>
      <p:pic>
        <p:nvPicPr>
          <p:cNvPr id="2" name="图片 1"/>
          <p:cNvPicPr/>
          <p:nvPr/>
        </p:nvPicPr>
        <p:blipFill>
          <a:blip r:embed="rId2"/>
          <a:stretch/>
        </p:blipFill>
        <p:spPr>
          <a:xfrm>
            <a:off x="581025" y="3451860"/>
            <a:ext cx="7982585" cy="335661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605"/>
            <a:ext cx="6913245" cy="521970"/>
          </a:xfrm>
          <a:prstGeom prst="rect">
            <a:avLst/>
          </a:prstGeom>
          <a:noFill/>
          <a:ln>
            <a:noFill/>
          </a:ln>
        </p:spPr>
        <p:txBody>
          <a:bodyPr wrap="square">
            <a:spAutoFit/>
          </a:bodyPr>
          <a:lstStyle/>
          <a:p>
            <a:pPr lvl="0">
              <a:spcBef>
                <a:spcPct val="50000"/>
              </a:spcBef>
            </a:pPr>
            <a:r>
              <a:rPr lang="zh-CN" sz="2800">
                <a:latin typeface="Tahoma"/>
                <a:ea typeface="宋体"/>
              </a:rPr>
              <a:t>上年度高新技术产品（服务）情况表（续）</a:t>
            </a:r>
            <a:endParaRPr lang="zh-CN" sz="2800">
              <a:latin typeface="Tahoma"/>
              <a:ea typeface="宋体"/>
            </a:endParaRPr>
          </a:p>
        </p:txBody>
      </p:sp>
      <p:sp>
        <p:nvSpPr>
          <p:cNvPr id="3" name="文本框 2"/>
          <p:cNvSpPr txBox="1"/>
          <p:nvPr/>
        </p:nvSpPr>
        <p:spPr>
          <a:xfrm>
            <a:off x="897255" y="1896110"/>
            <a:ext cx="7566660" cy="1198880"/>
          </a:xfrm>
          <a:prstGeom prst="rect">
            <a:avLst/>
          </a:prstGeom>
          <a:noFill/>
        </p:spPr>
        <p:txBody>
          <a:bodyPr wrap="square">
            <a:spAutoFit/>
          </a:bodyPr>
          <a:lstStyle/>
          <a:p>
            <a:r>
              <a:rPr lang="en-US" sz="2400"/>
              <a:t> </a:t>
            </a:r>
            <a:r>
              <a:rPr lang="en-US" sz="2400">
                <a:solidFill>
                  <a:srgbClr val="FF0000"/>
                </a:solidFill>
              </a:rPr>
              <a:t>*</a:t>
            </a:r>
            <a:r>
              <a:rPr lang="zh-CN" sz="2400">
                <a:solidFill>
                  <a:srgbClr val="FF0000"/>
                </a:solidFill>
              </a:rPr>
              <a:t>同样新增了附件上传功能</a:t>
            </a:r>
            <a:r>
              <a:rPr lang="en-US" sz="2400">
                <a:solidFill>
                  <a:srgbClr val="FF0000"/>
                </a:solidFill>
              </a:rPr>
              <a:t>,</a:t>
            </a:r>
            <a:r>
              <a:rPr lang="zh-CN" sz="2400">
                <a:solidFill>
                  <a:srgbClr val="FF0000"/>
                </a:solidFill>
              </a:rPr>
              <a:t>点添加后，</a:t>
            </a:r>
            <a:r>
              <a:rPr lang="zh-CN" sz="2400">
                <a:solidFill>
                  <a:srgbClr val="FF0000"/>
                </a:solidFill>
              </a:rPr>
              <a:t>在页面的最下方可以</a:t>
            </a:r>
            <a:r>
              <a:rPr lang="en-US" sz="2400">
                <a:solidFill>
                  <a:srgbClr val="FF0000"/>
                </a:solidFill>
              </a:rPr>
              <a:t>上传</a:t>
            </a:r>
            <a:r>
              <a:rPr lang="zh-CN" sz="2400">
                <a:solidFill>
                  <a:srgbClr val="FF0000"/>
                </a:solidFill>
              </a:rPr>
              <a:t>相关</a:t>
            </a:r>
            <a:r>
              <a:rPr lang="zh-CN" sz="2400">
                <a:solidFill>
                  <a:srgbClr val="FF0000"/>
                </a:solidFill>
              </a:rPr>
              <a:t>证明</a:t>
            </a:r>
            <a:r>
              <a:rPr lang="en-US" sz="2400">
                <a:solidFill>
                  <a:srgbClr val="FF0000"/>
                </a:solidFill>
              </a:rPr>
              <a:t>材料</a:t>
            </a:r>
            <a:r>
              <a:rPr lang="zh-CN" sz="2400">
                <a:solidFill>
                  <a:srgbClr val="FF0000"/>
                </a:solidFill>
              </a:rPr>
              <a:t>。非加密</a:t>
            </a:r>
            <a:r>
              <a:rPr lang="en-US" sz="2400">
                <a:solidFill>
                  <a:srgbClr val="FF0000"/>
                </a:solidFill>
              </a:rPr>
              <a:t>PDF</a:t>
            </a:r>
            <a:r>
              <a:rPr lang="zh-CN" sz="2400">
                <a:solidFill>
                  <a:srgbClr val="FF0000"/>
                </a:solidFill>
              </a:rPr>
              <a:t>格式，大小不超过</a:t>
            </a:r>
            <a:r>
              <a:rPr lang="en-US" sz="2400">
                <a:solidFill>
                  <a:srgbClr val="FF0000"/>
                </a:solidFill>
              </a:rPr>
              <a:t>2M</a:t>
            </a:r>
            <a:endParaRPr lang="zh-CN" sz="2400"/>
          </a:p>
        </p:txBody>
      </p:sp>
      <p:pic>
        <p:nvPicPr>
          <p:cNvPr id="4" name="图片 3"/>
          <p:cNvPicPr/>
          <p:nvPr/>
        </p:nvPicPr>
        <p:blipFill>
          <a:blip r:embed="rId2"/>
          <a:stretch/>
        </p:blipFill>
        <p:spPr>
          <a:xfrm>
            <a:off x="104775" y="3251835"/>
            <a:ext cx="8934450" cy="30099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288"/>
            <a:ext cx="4897438" cy="521970"/>
          </a:xfrm>
          <a:prstGeom prst="rect">
            <a:avLst/>
          </a:prstGeom>
          <a:noFill/>
          <a:ln>
            <a:noFill/>
          </a:ln>
        </p:spPr>
        <p:txBody>
          <a:bodyPr>
            <a:spAutoFit/>
          </a:bodyPr>
          <a:lstStyle/>
          <a:p>
            <a:pPr lvl="0">
              <a:spcBef>
                <a:spcPct val="50000"/>
              </a:spcBef>
            </a:pPr>
            <a:r>
              <a:rPr lang="en-US" sz="2800">
                <a:latin typeface="Tahoma"/>
                <a:ea typeface="宋体"/>
              </a:rPr>
              <a:t>9</a:t>
            </a:r>
            <a:r>
              <a:rPr lang="zh-CN" sz="2800">
                <a:latin typeface="Tahoma"/>
                <a:ea typeface="宋体"/>
              </a:rPr>
              <a:t>、企业创新能力表</a:t>
            </a:r>
            <a:endParaRPr lang="zh-CN" sz="2800">
              <a:latin typeface="Tahoma"/>
              <a:ea typeface="宋体"/>
            </a:endParaRPr>
          </a:p>
        </p:txBody>
      </p:sp>
      <p:sp>
        <p:nvSpPr>
          <p:cNvPr id="3" name="文本框 2"/>
          <p:cNvSpPr txBox="1"/>
          <p:nvPr/>
        </p:nvSpPr>
        <p:spPr>
          <a:xfrm>
            <a:off x="897255" y="1896110"/>
            <a:ext cx="7566660" cy="1198880"/>
          </a:xfrm>
          <a:prstGeom prst="rect">
            <a:avLst/>
          </a:prstGeom>
          <a:noFill/>
        </p:spPr>
        <p:txBody>
          <a:bodyPr wrap="square">
            <a:spAutoFit/>
          </a:bodyPr>
          <a:lstStyle/>
          <a:p>
            <a:r>
              <a:rPr lang="en-US" sz="2400"/>
              <a:t>      </a:t>
            </a:r>
            <a:r>
              <a:rPr lang="zh-CN" sz="2400"/>
              <a:t>主要说明知识产权对公司的竞争力的作用，企业里科技成果的转化情况、技术创新与技术管理情况和科技人员的情况。</a:t>
            </a:r>
            <a:r>
              <a:rPr lang="zh-CN" sz="2400">
                <a:solidFill>
                  <a:srgbClr val="FF0000"/>
                </a:solidFill>
              </a:rPr>
              <a:t>改成标签切换填报内容。</a:t>
            </a:r>
            <a:endParaRPr lang="zh-CN" sz="2400">
              <a:solidFill>
                <a:srgbClr val="FF0000"/>
              </a:solidFill>
            </a:endParaRPr>
          </a:p>
        </p:txBody>
      </p:sp>
      <p:pic>
        <p:nvPicPr>
          <p:cNvPr id="4" name="图片 3"/>
          <p:cNvPicPr/>
          <p:nvPr/>
        </p:nvPicPr>
        <p:blipFill>
          <a:blip r:embed="rId2"/>
          <a:stretch/>
        </p:blipFill>
        <p:spPr>
          <a:xfrm>
            <a:off x="581025" y="3172460"/>
            <a:ext cx="8199120" cy="2991485"/>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288"/>
            <a:ext cx="4897438" cy="521970"/>
          </a:xfrm>
          <a:prstGeom prst="rect">
            <a:avLst/>
          </a:prstGeom>
          <a:noFill/>
          <a:ln>
            <a:noFill/>
          </a:ln>
        </p:spPr>
        <p:txBody>
          <a:bodyPr>
            <a:spAutoFit/>
          </a:bodyPr>
          <a:lstStyle/>
          <a:p>
            <a:pPr lvl="0">
              <a:spcBef>
                <a:spcPct val="50000"/>
              </a:spcBef>
            </a:pPr>
            <a:r>
              <a:rPr lang="zh-CN" sz="2800">
                <a:latin typeface="Tahoma"/>
                <a:ea typeface="宋体"/>
              </a:rPr>
              <a:t>企业创新能力表（续）</a:t>
            </a:r>
            <a:endParaRPr lang="zh-CN" sz="2800">
              <a:latin typeface="Tahoma"/>
              <a:ea typeface="宋体"/>
            </a:endParaRPr>
          </a:p>
        </p:txBody>
      </p:sp>
      <p:sp>
        <p:nvSpPr>
          <p:cNvPr id="3" name="文本框 2"/>
          <p:cNvSpPr txBox="1"/>
          <p:nvPr/>
        </p:nvSpPr>
        <p:spPr>
          <a:xfrm>
            <a:off x="897255" y="1896110"/>
            <a:ext cx="7566660" cy="829945"/>
          </a:xfrm>
          <a:prstGeom prst="rect">
            <a:avLst/>
          </a:prstGeom>
          <a:noFill/>
        </p:spPr>
        <p:txBody>
          <a:bodyPr wrap="square">
            <a:spAutoFit/>
          </a:bodyPr>
          <a:lstStyle/>
          <a:p>
            <a:r>
              <a:rPr lang="zh-CN" sz="2400">
                <a:solidFill>
                  <a:srgbClr val="FF0000"/>
                </a:solidFill>
              </a:rPr>
              <a:t>科技成果转化情况：点添加进行填报。上传附件证明材料，非加密</a:t>
            </a:r>
            <a:r>
              <a:rPr lang="en-US" sz="2400">
                <a:solidFill>
                  <a:srgbClr val="FF0000"/>
                </a:solidFill>
              </a:rPr>
              <a:t>PDF</a:t>
            </a:r>
            <a:r>
              <a:rPr lang="zh-CN" sz="2400">
                <a:solidFill>
                  <a:srgbClr val="FF0000"/>
                </a:solidFill>
              </a:rPr>
              <a:t>文件，大小不超过</a:t>
            </a:r>
            <a:r>
              <a:rPr lang="en-US" sz="2400">
                <a:solidFill>
                  <a:srgbClr val="FF0000"/>
                </a:solidFill>
              </a:rPr>
              <a:t>2M</a:t>
            </a:r>
            <a:r>
              <a:rPr lang="zh-CN" sz="2400">
                <a:solidFill>
                  <a:srgbClr val="FF0000"/>
                </a:solidFill>
              </a:rPr>
              <a:t>。</a:t>
            </a:r>
            <a:endParaRPr lang="zh-CN" sz="2400">
              <a:solidFill>
                <a:srgbClr val="FF0000"/>
              </a:solidFill>
            </a:endParaRPr>
          </a:p>
        </p:txBody>
      </p:sp>
      <p:pic>
        <p:nvPicPr>
          <p:cNvPr id="4" name="图片 3"/>
          <p:cNvPicPr/>
          <p:nvPr/>
        </p:nvPicPr>
        <p:blipFill>
          <a:blip r:embed="rId2"/>
          <a:stretch/>
        </p:blipFill>
        <p:spPr>
          <a:xfrm>
            <a:off x="777875" y="2726055"/>
            <a:ext cx="7279640" cy="1632585"/>
          </a:xfrm>
          <a:prstGeom prst="rect">
            <a:avLst/>
          </a:prstGeom>
        </p:spPr>
      </p:pic>
      <p:pic>
        <p:nvPicPr>
          <p:cNvPr id="5" name="图片 4"/>
          <p:cNvPicPr/>
          <p:nvPr/>
        </p:nvPicPr>
        <p:blipFill>
          <a:blip r:embed="rId3"/>
          <a:stretch/>
        </p:blipFill>
        <p:spPr>
          <a:xfrm>
            <a:off x="777875" y="4427855"/>
            <a:ext cx="7279640" cy="181864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288"/>
            <a:ext cx="4897438" cy="521970"/>
          </a:xfrm>
          <a:prstGeom prst="rect">
            <a:avLst/>
          </a:prstGeom>
          <a:noFill/>
          <a:ln>
            <a:noFill/>
          </a:ln>
        </p:spPr>
        <p:txBody>
          <a:bodyPr>
            <a:spAutoFit/>
          </a:bodyPr>
          <a:lstStyle/>
          <a:p>
            <a:pPr lvl="0">
              <a:spcBef>
                <a:spcPct val="50000"/>
              </a:spcBef>
            </a:pPr>
            <a:r>
              <a:rPr lang="zh-CN" sz="2800">
                <a:latin typeface="Tahoma"/>
                <a:ea typeface="宋体"/>
              </a:rPr>
              <a:t>企业创新能力表（续）</a:t>
            </a:r>
            <a:endParaRPr lang="zh-CN" sz="2800">
              <a:latin typeface="Tahoma"/>
              <a:ea typeface="宋体"/>
            </a:endParaRPr>
          </a:p>
        </p:txBody>
      </p:sp>
      <p:sp>
        <p:nvSpPr>
          <p:cNvPr id="3" name="文本框 2"/>
          <p:cNvSpPr txBox="1"/>
          <p:nvPr/>
        </p:nvSpPr>
        <p:spPr>
          <a:xfrm>
            <a:off x="897255" y="1896110"/>
            <a:ext cx="7566660" cy="1198880"/>
          </a:xfrm>
          <a:prstGeom prst="rect">
            <a:avLst/>
          </a:prstGeom>
          <a:noFill/>
        </p:spPr>
        <p:txBody>
          <a:bodyPr wrap="square">
            <a:spAutoFit/>
          </a:bodyPr>
          <a:lstStyle/>
          <a:p>
            <a:r>
              <a:rPr lang="zh-CN" sz="2400">
                <a:solidFill>
                  <a:srgbClr val="FF0000"/>
                </a:solidFill>
              </a:rPr>
              <a:t>研究开发与创新组织管理情况：针对</a:t>
            </a:r>
            <a:r>
              <a:rPr lang="en-US" sz="2400">
                <a:solidFill>
                  <a:srgbClr val="FF0000"/>
                </a:solidFill>
              </a:rPr>
              <a:t>4</a:t>
            </a:r>
            <a:r>
              <a:rPr lang="zh-CN" sz="2400">
                <a:solidFill>
                  <a:srgbClr val="FF0000"/>
                </a:solidFill>
              </a:rPr>
              <a:t>个分项内容分别上传</a:t>
            </a:r>
            <a:r>
              <a:rPr lang="zh-CN" sz="2400">
                <a:solidFill>
                  <a:srgbClr val="FF0000"/>
                </a:solidFill>
              </a:rPr>
              <a:t>附件证明材料，非加密</a:t>
            </a:r>
            <a:r>
              <a:rPr lang="en-US" sz="2400">
                <a:solidFill>
                  <a:srgbClr val="FF0000"/>
                </a:solidFill>
              </a:rPr>
              <a:t>PDF</a:t>
            </a:r>
            <a:r>
              <a:rPr lang="zh-CN" sz="2400">
                <a:solidFill>
                  <a:srgbClr val="FF0000"/>
                </a:solidFill>
              </a:rPr>
              <a:t>文件，单个文件大小不超过</a:t>
            </a:r>
            <a:r>
              <a:rPr lang="en-US" sz="2400">
                <a:solidFill>
                  <a:srgbClr val="FF0000"/>
                </a:solidFill>
              </a:rPr>
              <a:t>2M</a:t>
            </a:r>
            <a:r>
              <a:rPr lang="zh-CN" sz="2400">
                <a:solidFill>
                  <a:srgbClr val="FF0000"/>
                </a:solidFill>
              </a:rPr>
              <a:t>。</a:t>
            </a:r>
            <a:endParaRPr lang="zh-CN" sz="2400">
              <a:solidFill>
                <a:srgbClr val="FF0000"/>
              </a:solidFill>
            </a:endParaRPr>
          </a:p>
        </p:txBody>
      </p:sp>
      <p:pic>
        <p:nvPicPr>
          <p:cNvPr id="2" name="图片 1"/>
          <p:cNvPicPr/>
          <p:nvPr/>
        </p:nvPicPr>
        <p:blipFill>
          <a:blip r:embed="rId2"/>
          <a:stretch/>
        </p:blipFill>
        <p:spPr>
          <a:xfrm>
            <a:off x="2331085" y="2769870"/>
            <a:ext cx="6264275" cy="3861435"/>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701040" y="1252220"/>
            <a:ext cx="8560435" cy="521970"/>
          </a:xfrm>
          <a:prstGeom prst="rect">
            <a:avLst/>
          </a:prstGeom>
          <a:noFill/>
          <a:ln>
            <a:noFill/>
          </a:ln>
        </p:spPr>
        <p:txBody>
          <a:bodyPr wrap="square">
            <a:spAutoFit/>
          </a:bodyPr>
          <a:lstStyle/>
          <a:p>
            <a:pPr lvl="0">
              <a:spcBef>
                <a:spcPct val="50000"/>
              </a:spcBef>
            </a:pPr>
            <a:r>
              <a:rPr lang="en-US" sz="2800">
                <a:solidFill>
                  <a:srgbClr val="FF0000"/>
                </a:solidFill>
                <a:latin typeface="Tahoma"/>
                <a:ea typeface="宋体"/>
              </a:rPr>
              <a:t>10</a:t>
            </a:r>
            <a:r>
              <a:rPr lang="zh-CN" sz="2800">
                <a:solidFill>
                  <a:srgbClr val="FF0000"/>
                </a:solidFill>
                <a:latin typeface="Tahoma"/>
                <a:ea typeface="宋体"/>
              </a:rPr>
              <a:t>、新增企业参与国家标准或行业标准制定情况明细</a:t>
            </a:r>
            <a:endParaRPr lang="zh-CN" sz="2800">
              <a:solidFill>
                <a:srgbClr val="FF0000"/>
              </a:solidFill>
              <a:latin typeface="Tahoma"/>
              <a:ea typeface="宋体"/>
            </a:endParaRPr>
          </a:p>
        </p:txBody>
      </p:sp>
      <p:sp>
        <p:nvSpPr>
          <p:cNvPr id="3" name="文本框 2"/>
          <p:cNvSpPr txBox="1"/>
          <p:nvPr/>
        </p:nvSpPr>
        <p:spPr>
          <a:xfrm>
            <a:off x="788670" y="1774190"/>
            <a:ext cx="7566660" cy="829945"/>
          </a:xfrm>
          <a:prstGeom prst="rect">
            <a:avLst/>
          </a:prstGeom>
          <a:noFill/>
        </p:spPr>
        <p:txBody>
          <a:bodyPr wrap="square">
            <a:spAutoFit/>
          </a:bodyPr>
          <a:lstStyle/>
          <a:p>
            <a:r>
              <a:rPr lang="en-US" sz="2400"/>
              <a:t> </a:t>
            </a:r>
            <a:r>
              <a:rPr lang="zh-CN" sz="2400">
                <a:solidFill>
                  <a:srgbClr val="FF0000"/>
                </a:solidFill>
              </a:rPr>
              <a:t>点添加进行填报。同样可以上传附件证明材料，非加密</a:t>
            </a:r>
            <a:r>
              <a:rPr lang="en-US" sz="2400">
                <a:solidFill>
                  <a:srgbClr val="FF0000"/>
                </a:solidFill>
              </a:rPr>
              <a:t>PDF</a:t>
            </a:r>
            <a:r>
              <a:rPr lang="zh-CN" sz="2400">
                <a:solidFill>
                  <a:srgbClr val="FF0000"/>
                </a:solidFill>
              </a:rPr>
              <a:t>文件，大小不超过</a:t>
            </a:r>
            <a:r>
              <a:rPr lang="en-US" sz="2400">
                <a:solidFill>
                  <a:srgbClr val="FF0000"/>
                </a:solidFill>
              </a:rPr>
              <a:t>2M</a:t>
            </a:r>
            <a:r>
              <a:rPr lang="zh-CN" sz="2400">
                <a:solidFill>
                  <a:srgbClr val="FF0000"/>
                </a:solidFill>
              </a:rPr>
              <a:t>。</a:t>
            </a:r>
            <a:endParaRPr lang="zh-CN" sz="2400">
              <a:solidFill>
                <a:srgbClr val="FF0000"/>
              </a:solidFill>
            </a:endParaRPr>
          </a:p>
        </p:txBody>
      </p:sp>
      <p:pic>
        <p:nvPicPr>
          <p:cNvPr id="5" name="图片 4"/>
          <p:cNvPicPr/>
          <p:nvPr/>
        </p:nvPicPr>
        <p:blipFill>
          <a:blip r:embed="rId2"/>
          <a:stretch/>
        </p:blipFill>
        <p:spPr>
          <a:xfrm>
            <a:off x="701040" y="2762885"/>
            <a:ext cx="7802245" cy="1535430"/>
          </a:xfrm>
          <a:prstGeom prst="rect">
            <a:avLst/>
          </a:prstGeom>
        </p:spPr>
      </p:pic>
      <p:pic>
        <p:nvPicPr>
          <p:cNvPr id="6" name="图片 5"/>
          <p:cNvPicPr/>
          <p:nvPr/>
        </p:nvPicPr>
        <p:blipFill>
          <a:blip r:embed="rId3"/>
          <a:stretch/>
        </p:blipFill>
        <p:spPr>
          <a:xfrm>
            <a:off x="670560" y="4456430"/>
            <a:ext cx="7802245" cy="19558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963295" y="800100"/>
            <a:ext cx="7991475" cy="953135"/>
          </a:xfrm>
          <a:prstGeom prst="rect">
            <a:avLst/>
          </a:prstGeom>
          <a:noFill/>
          <a:ln>
            <a:noFill/>
          </a:ln>
        </p:spPr>
        <p:txBody>
          <a:bodyPr wrap="square">
            <a:spAutoFit/>
          </a:bodyPr>
          <a:lstStyle/>
          <a:p>
            <a:pPr lvl="0">
              <a:spcBef>
                <a:spcPct val="50000"/>
              </a:spcBef>
            </a:pPr>
            <a:r>
              <a:rPr lang="en-US" sz="2800">
                <a:solidFill>
                  <a:srgbClr val="FF0000"/>
                </a:solidFill>
                <a:latin typeface="Tahoma"/>
                <a:ea typeface="宋体"/>
              </a:rPr>
              <a:t>11</a:t>
            </a:r>
            <a:r>
              <a:rPr lang="zh-CN" sz="2800">
                <a:solidFill>
                  <a:srgbClr val="FF0000"/>
                </a:solidFill>
                <a:latin typeface="Tahoma"/>
                <a:ea typeface="宋体"/>
              </a:rPr>
              <a:t>、上传附件（重大改变， 从原来打包上传改为分指定内容上传。）</a:t>
            </a:r>
            <a:endParaRPr lang="zh-CN" sz="2800">
              <a:solidFill>
                <a:srgbClr val="FF0000"/>
              </a:solidFill>
              <a:latin typeface="Tahoma"/>
              <a:ea typeface="宋体"/>
            </a:endParaRPr>
          </a:p>
        </p:txBody>
      </p:sp>
      <p:sp>
        <p:nvSpPr>
          <p:cNvPr id="3" name="文本框 2"/>
          <p:cNvSpPr txBox="1"/>
          <p:nvPr/>
        </p:nvSpPr>
        <p:spPr>
          <a:xfrm>
            <a:off x="897255" y="1896110"/>
            <a:ext cx="7566660" cy="3784600"/>
          </a:xfrm>
          <a:prstGeom prst="rect">
            <a:avLst/>
          </a:prstGeom>
          <a:noFill/>
        </p:spPr>
        <p:txBody>
          <a:bodyPr wrap="square">
            <a:spAutoFit/>
          </a:bodyPr>
          <a:lstStyle/>
          <a:p>
            <a:r>
              <a:rPr lang="zh-CN" sz="2400">
                <a:solidFill>
                  <a:schemeClr val="tx2">
                    <a:lumMod val="75000"/>
                  </a:schemeClr>
                </a:solidFill>
              </a:rPr>
              <a:t>附件内容：</a:t>
            </a:r>
            <a:endParaRPr lang="zh-CN" sz="2400">
              <a:solidFill>
                <a:srgbClr val="FF0000"/>
              </a:solidFill>
            </a:endParaRPr>
          </a:p>
          <a:p>
            <a:r>
              <a:rPr lang="zh-CN" sz="2400">
                <a:solidFill>
                  <a:srgbClr val="FF0000"/>
                </a:solidFill>
              </a:rPr>
              <a:t>1.营业执照</a:t>
            </a:r>
            <a:r>
              <a:rPr lang="zh-CN" sz="2400">
                <a:solidFill>
                  <a:schemeClr val="tx2">
                    <a:lumMod val="75000"/>
                  </a:schemeClr>
                </a:solidFill>
              </a:rPr>
              <a:t>（加盖公章）</a:t>
            </a:r>
            <a:endParaRPr lang="zh-CN" sz="2400">
              <a:solidFill>
                <a:srgbClr val="FF0000"/>
              </a:solidFill>
            </a:endParaRPr>
          </a:p>
          <a:p>
            <a:r>
              <a:rPr lang="zh-CN" sz="2400">
                <a:solidFill>
                  <a:srgbClr val="FF0000"/>
                </a:solidFill>
              </a:rPr>
              <a:t>2.申请书封皮</a:t>
            </a:r>
            <a:r>
              <a:rPr lang="zh-CN" sz="2400">
                <a:solidFill>
                  <a:schemeClr val="tx2">
                    <a:lumMod val="75000"/>
                  </a:schemeClr>
                </a:solidFill>
              </a:rPr>
              <a:t>（加盖公章）</a:t>
            </a:r>
            <a:endParaRPr lang="zh-CN" sz="2400">
              <a:solidFill>
                <a:srgbClr val="FF0000"/>
              </a:solidFill>
            </a:endParaRPr>
          </a:p>
          <a:p>
            <a:r>
              <a:rPr lang="en-US" sz="2400">
                <a:solidFill>
                  <a:srgbClr val="FF0000"/>
                </a:solidFill>
              </a:rPr>
              <a:t>3.近三年财务审计报告</a:t>
            </a:r>
            <a:r>
              <a:rPr lang="zh-CN" sz="2400">
                <a:solidFill>
                  <a:schemeClr val="tx2">
                    <a:lumMod val="75000"/>
                  </a:schemeClr>
                </a:solidFill>
              </a:rPr>
              <a:t>（具有资质的中介机构鉴证的企业近三个会计年度，不超过</a:t>
            </a:r>
            <a:r>
              <a:rPr lang="en-US" sz="2400">
                <a:solidFill>
                  <a:schemeClr val="tx2">
                    <a:lumMod val="75000"/>
                  </a:schemeClr>
                </a:solidFill>
              </a:rPr>
              <a:t>4M</a:t>
            </a:r>
            <a:r>
              <a:rPr lang="zh-CN" sz="2400">
                <a:solidFill>
                  <a:schemeClr val="tx2">
                    <a:lumMod val="75000"/>
                  </a:schemeClr>
                </a:solidFill>
              </a:rPr>
              <a:t>）</a:t>
            </a:r>
            <a:endParaRPr lang="zh-CN" sz="2400">
              <a:solidFill>
                <a:srgbClr val="FF0000"/>
              </a:solidFill>
            </a:endParaRPr>
          </a:p>
          <a:p>
            <a:r>
              <a:rPr lang="zh-CN" sz="2400">
                <a:solidFill>
                  <a:srgbClr val="FF0000"/>
                </a:solidFill>
              </a:rPr>
              <a:t>4.近一年高新产品（服务）收入专项审计报告</a:t>
            </a:r>
            <a:r>
              <a:rPr lang="zh-CN" sz="2400">
                <a:solidFill>
                  <a:schemeClr val="tx2">
                    <a:lumMod val="75000"/>
                  </a:schemeClr>
                </a:solidFill>
              </a:rPr>
              <a:t>（具有资质并符合《工作指引》相关条件的中介机构出具的企业近一个会计年度高新技术产品（服务）收入专项审计或鉴证报告。大小不超过</a:t>
            </a:r>
            <a:r>
              <a:rPr lang="en-US" sz="2400">
                <a:solidFill>
                  <a:schemeClr val="tx2">
                    <a:lumMod val="75000"/>
                  </a:schemeClr>
                </a:solidFill>
              </a:rPr>
              <a:t>2M</a:t>
            </a:r>
            <a:r>
              <a:rPr lang="zh-CN" sz="2400">
                <a:solidFill>
                  <a:schemeClr val="tx2">
                    <a:lumMod val="75000"/>
                  </a:schemeClr>
                </a:solidFill>
              </a:rPr>
              <a:t>）</a:t>
            </a:r>
            <a:endParaRPr lang="zh-CN" sz="2400">
              <a:solidFill>
                <a:schemeClr val="tx2">
                  <a:lumMod val="75000"/>
                </a:schemeClr>
              </a:solidFill>
            </a:endParaRPr>
          </a:p>
          <a:p>
            <a:r>
              <a:rPr lang="zh-CN" sz="2400">
                <a:solidFill>
                  <a:srgbClr val="FF0000"/>
                </a:solidFill>
              </a:rPr>
              <a:t>5.近三年企业所得税纳税申报表</a:t>
            </a:r>
            <a:r>
              <a:rPr lang="zh-CN" sz="2400">
                <a:solidFill>
                  <a:schemeClr val="tx2">
                    <a:lumMod val="75000"/>
                  </a:schemeClr>
                </a:solidFill>
              </a:rPr>
              <a:t>（大小不超过</a:t>
            </a:r>
            <a:r>
              <a:rPr lang="en-US" sz="2400">
                <a:solidFill>
                  <a:schemeClr val="tx2">
                    <a:lumMod val="75000"/>
                  </a:schemeClr>
                </a:solidFill>
              </a:rPr>
              <a:t>2M</a:t>
            </a:r>
            <a:r>
              <a:rPr lang="zh-CN" sz="2400">
                <a:solidFill>
                  <a:schemeClr val="tx2">
                    <a:lumMod val="75000"/>
                  </a:schemeClr>
                </a:solidFill>
              </a:rPr>
              <a:t>）</a:t>
            </a:r>
            <a:endParaRPr lang="zh-CN" sz="2400">
              <a:solidFill>
                <a:schemeClr val="tx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3200" b="1">
                <a:solidFill>
                  <a:schemeClr val="tx1"/>
                </a:solidFill>
              </a:rPr>
              <a:t>平台介绍（续）</a:t>
            </a:r>
            <a:endParaRPr lang="zh-CN" sz="3200" b="1">
              <a:solidFill>
                <a:schemeClr val="tx1"/>
              </a:solidFill>
            </a:endParaRPr>
          </a:p>
        </p:txBody>
      </p:sp>
      <p:sp>
        <p:nvSpPr>
          <p:cNvPr id="3" name="内容占位符 2"/>
          <p:cNvSpPr/>
          <p:nvPr>
            <p:ph idx="1"/>
          </p:nvPr>
        </p:nvSpPr>
        <p:spPr/>
        <p:txBody>
          <a:bodyPr/>
          <a:lstStyle/>
          <a:p>
            <a:r>
              <a:rPr lang="zh-CN" sz="2400">
                <a:solidFill>
                  <a:schemeClr val="tx2"/>
                </a:solidFill>
              </a:rPr>
              <a:t>用户角色</a:t>
            </a:r>
            <a:endParaRPr lang="zh-CN" sz="2400">
              <a:solidFill>
                <a:schemeClr val="tx2"/>
              </a:solidFill>
            </a:endParaRPr>
          </a:p>
        </p:txBody>
      </p:sp>
      <p:pic>
        <p:nvPicPr>
          <p:cNvPr id="6" name="图片 5"/>
          <p:cNvPicPr/>
          <p:nvPr/>
        </p:nvPicPr>
        <p:blipFill>
          <a:blip r:embed="rId2"/>
          <a:stretch/>
        </p:blipFill>
        <p:spPr>
          <a:xfrm>
            <a:off x="748030" y="2520950"/>
            <a:ext cx="7950200" cy="385572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288"/>
            <a:ext cx="4897438" cy="521970"/>
          </a:xfrm>
          <a:prstGeom prst="rect">
            <a:avLst/>
          </a:prstGeom>
          <a:noFill/>
          <a:ln>
            <a:noFill/>
          </a:ln>
        </p:spPr>
        <p:txBody>
          <a:bodyPr>
            <a:spAutoFit/>
          </a:bodyPr>
          <a:lstStyle/>
          <a:p>
            <a:pPr lvl="0">
              <a:spcBef>
                <a:spcPct val="50000"/>
              </a:spcBef>
            </a:pPr>
            <a:r>
              <a:rPr lang="zh-CN" sz="2800">
                <a:solidFill>
                  <a:srgbClr val="FF0000"/>
                </a:solidFill>
                <a:latin typeface="Tahoma"/>
                <a:ea typeface="宋体"/>
              </a:rPr>
              <a:t>上传附件（续）</a:t>
            </a:r>
            <a:endParaRPr lang="zh-CN" sz="2800">
              <a:solidFill>
                <a:srgbClr val="FF0000"/>
              </a:solidFill>
              <a:latin typeface="Tahoma"/>
              <a:ea typeface="宋体"/>
            </a:endParaRPr>
          </a:p>
        </p:txBody>
      </p:sp>
      <p:sp>
        <p:nvSpPr>
          <p:cNvPr id="3" name="文本框 2"/>
          <p:cNvSpPr txBox="1"/>
          <p:nvPr/>
        </p:nvSpPr>
        <p:spPr>
          <a:xfrm>
            <a:off x="897255" y="1896110"/>
            <a:ext cx="7566660" cy="3784600"/>
          </a:xfrm>
          <a:prstGeom prst="rect">
            <a:avLst/>
          </a:prstGeom>
          <a:noFill/>
        </p:spPr>
        <p:txBody>
          <a:bodyPr wrap="square">
            <a:spAutoFit/>
          </a:bodyPr>
          <a:lstStyle/>
          <a:p>
            <a:r>
              <a:rPr lang="zh-CN" sz="2400">
                <a:solidFill>
                  <a:schemeClr val="tx2">
                    <a:lumMod val="75000"/>
                  </a:schemeClr>
                </a:solidFill>
              </a:rPr>
              <a:t>附件内容（续）：</a:t>
            </a:r>
            <a:endParaRPr lang="zh-CN" sz="2400">
              <a:solidFill>
                <a:srgbClr val="FF0000"/>
              </a:solidFill>
            </a:endParaRPr>
          </a:p>
          <a:p>
            <a:r>
              <a:rPr lang="zh-CN" sz="2400">
                <a:solidFill>
                  <a:srgbClr val="FF0000"/>
                </a:solidFill>
              </a:rPr>
              <a:t>6.近三年研发费用专项审计报告</a:t>
            </a:r>
            <a:r>
              <a:rPr lang="zh-CN" sz="2400">
                <a:solidFill>
                  <a:schemeClr val="tx2">
                    <a:lumMod val="75000"/>
                  </a:schemeClr>
                </a:solidFill>
              </a:rPr>
              <a:t>（具有资质并符合《工作指引》相关条件的中介机构出具的企业近三个会计年度（实际年限不足三年的按实际经营年限）研究开发费用专项审计或鉴证报告(并附研究开发活动说明材料)，大小不超过</a:t>
            </a:r>
            <a:r>
              <a:rPr lang="en-US" sz="2400">
                <a:solidFill>
                  <a:schemeClr val="tx2">
                    <a:lumMod val="75000"/>
                  </a:schemeClr>
                </a:solidFill>
              </a:rPr>
              <a:t>2M</a:t>
            </a:r>
            <a:r>
              <a:rPr lang="zh-CN" sz="2400">
                <a:solidFill>
                  <a:schemeClr val="tx2">
                    <a:lumMod val="75000"/>
                  </a:schemeClr>
                </a:solidFill>
              </a:rPr>
              <a:t>）</a:t>
            </a:r>
            <a:endParaRPr lang="zh-CN" sz="2400">
              <a:solidFill>
                <a:srgbClr val="FF0000"/>
              </a:solidFill>
            </a:endParaRPr>
          </a:p>
          <a:p>
            <a:r>
              <a:rPr lang="zh-CN" sz="2400">
                <a:solidFill>
                  <a:srgbClr val="FF0000"/>
                </a:solidFill>
              </a:rPr>
              <a:t>7.认定机构要求上传的其他附件</a:t>
            </a:r>
            <a:r>
              <a:rPr lang="zh-CN" sz="2400">
                <a:solidFill>
                  <a:schemeClr val="tx2">
                    <a:lumMod val="75000"/>
                  </a:schemeClr>
                </a:solidFill>
              </a:rPr>
              <a:t>（包括</a:t>
            </a:r>
            <a:r>
              <a:rPr lang="en-US" sz="2400">
                <a:solidFill>
                  <a:schemeClr val="tx2">
                    <a:lumMod val="75000"/>
                  </a:schemeClr>
                </a:solidFill>
              </a:rPr>
              <a:t>3</a:t>
            </a:r>
            <a:r>
              <a:rPr lang="zh-CN" sz="2400">
                <a:solidFill>
                  <a:schemeClr val="tx2">
                    <a:lumMod val="75000"/>
                  </a:schemeClr>
                </a:solidFill>
              </a:rPr>
              <a:t>、</a:t>
            </a:r>
            <a:r>
              <a:rPr lang="en-US" sz="2400">
                <a:solidFill>
                  <a:schemeClr val="tx2">
                    <a:lumMod val="75000"/>
                  </a:schemeClr>
                </a:solidFill>
              </a:rPr>
              <a:t>4</a:t>
            </a:r>
            <a:r>
              <a:rPr lang="zh-CN" sz="2400">
                <a:solidFill>
                  <a:schemeClr val="tx2">
                    <a:lumMod val="75000"/>
                  </a:schemeClr>
                </a:solidFill>
              </a:rPr>
              <a:t>、</a:t>
            </a:r>
            <a:r>
              <a:rPr lang="en-US" sz="2400">
                <a:solidFill>
                  <a:schemeClr val="tx2">
                    <a:lumMod val="75000"/>
                  </a:schemeClr>
                </a:solidFill>
              </a:rPr>
              <a:t>5</a:t>
            </a:r>
            <a:r>
              <a:rPr lang="zh-CN" sz="2400">
                <a:solidFill>
                  <a:schemeClr val="tx2">
                    <a:lumMod val="75000"/>
                  </a:schemeClr>
                </a:solidFill>
              </a:rPr>
              <a:t>、</a:t>
            </a:r>
            <a:r>
              <a:rPr lang="en-US" sz="2400">
                <a:solidFill>
                  <a:schemeClr val="tx2">
                    <a:lumMod val="75000"/>
                  </a:schemeClr>
                </a:solidFill>
              </a:rPr>
              <a:t>6</a:t>
            </a:r>
            <a:r>
              <a:rPr lang="zh-CN" sz="2400">
                <a:solidFill>
                  <a:schemeClr val="tx2">
                    <a:lumMod val="75000"/>
                  </a:schemeClr>
                </a:solidFill>
              </a:rPr>
              <a:t>在内的内容，如果自治区认定机构有特殊要求，要按照要求上传其他附件材料，大小不超过</a:t>
            </a:r>
            <a:r>
              <a:rPr lang="en-US" sz="2400">
                <a:solidFill>
                  <a:schemeClr val="tx2">
                    <a:lumMod val="75000"/>
                  </a:schemeClr>
                </a:solidFill>
              </a:rPr>
              <a:t>2M</a:t>
            </a:r>
            <a:r>
              <a:rPr lang="zh-CN" sz="2400">
                <a:solidFill>
                  <a:schemeClr val="tx2">
                    <a:lumMod val="75000"/>
                  </a:schemeClr>
                </a:solidFill>
              </a:rPr>
              <a:t>）</a:t>
            </a:r>
            <a:endParaRPr lang="zh-CN" sz="2400">
              <a:solidFill>
                <a:srgbClr val="FF0000"/>
              </a:solidFill>
            </a:endParaRPr>
          </a:p>
          <a:p>
            <a:endParaRPr lang="zh-CN" sz="2400">
              <a:solidFill>
                <a:schemeClr val="tx2">
                  <a:lumMod val="75000"/>
                </a:schemeClr>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28700" y="1284288"/>
            <a:ext cx="4897438" cy="521970"/>
          </a:xfrm>
          <a:prstGeom prst="rect">
            <a:avLst/>
          </a:prstGeom>
          <a:noFill/>
          <a:ln>
            <a:noFill/>
          </a:ln>
        </p:spPr>
        <p:txBody>
          <a:bodyPr>
            <a:spAutoFit/>
          </a:bodyPr>
          <a:lstStyle/>
          <a:p>
            <a:pPr lvl="0">
              <a:spcBef>
                <a:spcPct val="50000"/>
              </a:spcBef>
            </a:pPr>
            <a:r>
              <a:rPr lang="zh-CN" sz="2800">
                <a:solidFill>
                  <a:srgbClr val="FF0000"/>
                </a:solidFill>
                <a:latin typeface="Tahoma"/>
                <a:ea typeface="宋体"/>
              </a:rPr>
              <a:t>上传附件（续）</a:t>
            </a:r>
            <a:endParaRPr lang="zh-CN" sz="2800">
              <a:solidFill>
                <a:srgbClr val="FF0000"/>
              </a:solidFill>
              <a:latin typeface="Tahoma"/>
              <a:ea typeface="宋体"/>
            </a:endParaRPr>
          </a:p>
        </p:txBody>
      </p:sp>
      <p:pic>
        <p:nvPicPr>
          <p:cNvPr id="2" name="图片 1"/>
          <p:cNvPicPr/>
          <p:nvPr/>
        </p:nvPicPr>
        <p:blipFill>
          <a:blip r:embed="rId2"/>
          <a:stretch/>
        </p:blipFill>
        <p:spPr>
          <a:xfrm>
            <a:off x="709295" y="1972945"/>
            <a:ext cx="7960995" cy="451612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5"/>
          <p:cNvSpPr txBox="1"/>
          <p:nvPr/>
        </p:nvSpPr>
        <p:spPr>
          <a:xfrm>
            <a:off x="1017905" y="1337628"/>
            <a:ext cx="4897438" cy="460375"/>
          </a:xfrm>
          <a:prstGeom prst="rect">
            <a:avLst/>
          </a:prstGeom>
          <a:noFill/>
          <a:ln>
            <a:noFill/>
          </a:ln>
        </p:spPr>
        <p:txBody>
          <a:bodyPr>
            <a:spAutoFit/>
          </a:bodyPr>
          <a:lstStyle/>
          <a:p>
            <a:pPr lvl="0">
              <a:spcBef>
                <a:spcPct val="50000"/>
              </a:spcBef>
            </a:pPr>
            <a:r>
              <a:rPr lang="en-US" sz="2400">
                <a:latin typeface="Tahoma"/>
                <a:ea typeface="宋体"/>
              </a:rPr>
              <a:t>12</a:t>
            </a:r>
            <a:r>
              <a:rPr lang="zh-CN" sz="2400">
                <a:latin typeface="Tahoma"/>
                <a:ea typeface="宋体"/>
              </a:rPr>
              <a:t>、</a:t>
            </a:r>
            <a:r>
              <a:rPr lang="zh-CN" sz="2400">
                <a:latin typeface="Tahoma"/>
                <a:ea typeface="宋体"/>
              </a:rPr>
              <a:t>附件清单</a:t>
            </a:r>
            <a:endParaRPr lang="zh-CN" sz="2400">
              <a:latin typeface="Tahoma"/>
              <a:ea typeface="宋体"/>
            </a:endParaRPr>
          </a:p>
        </p:txBody>
      </p:sp>
      <p:pic>
        <p:nvPicPr>
          <p:cNvPr id="2" name="图片 1"/>
          <p:cNvPicPr/>
          <p:nvPr/>
        </p:nvPicPr>
        <p:blipFill>
          <a:blip r:embed="rId2"/>
          <a:stretch/>
        </p:blipFill>
        <p:spPr>
          <a:xfrm>
            <a:off x="1336040" y="2070735"/>
            <a:ext cx="5976620" cy="423164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07110" y="1227455"/>
            <a:ext cx="6191250" cy="521970"/>
          </a:xfrm>
          <a:prstGeom prst="rect">
            <a:avLst/>
          </a:prstGeom>
          <a:noFill/>
        </p:spPr>
        <p:txBody>
          <a:bodyPr wrap="square">
            <a:spAutoFit/>
          </a:bodyPr>
          <a:lstStyle/>
          <a:p>
            <a:r>
              <a:rPr lang="en-US" sz="2800"/>
              <a:t>13</a:t>
            </a:r>
            <a:r>
              <a:rPr lang="zh-CN" sz="2800"/>
              <a:t>、</a:t>
            </a:r>
            <a:r>
              <a:rPr lang="zh-CN" sz="2800"/>
              <a:t>高企认定申报材料的保存与修改</a:t>
            </a:r>
            <a:endParaRPr lang="zh-CN" sz="2800"/>
          </a:p>
        </p:txBody>
      </p:sp>
      <p:sp>
        <p:nvSpPr>
          <p:cNvPr id="6" name="文本框 5"/>
          <p:cNvSpPr txBox="1"/>
          <p:nvPr/>
        </p:nvSpPr>
        <p:spPr>
          <a:xfrm>
            <a:off x="853440" y="1972310"/>
            <a:ext cx="7437120" cy="2306955"/>
          </a:xfrm>
          <a:prstGeom prst="rect">
            <a:avLst/>
          </a:prstGeom>
          <a:noFill/>
        </p:spPr>
        <p:txBody>
          <a:bodyPr wrap="square">
            <a:spAutoFit/>
          </a:bodyPr>
          <a:lstStyle/>
          <a:p>
            <a:r>
              <a:rPr lang="zh-CN" sz="2400" b="0">
                <a:solidFill>
                  <a:srgbClr val="FF0000"/>
                </a:solidFill>
              </a:rPr>
              <a:t>（</a:t>
            </a:r>
            <a:r>
              <a:rPr lang="en-US" sz="2400" b="0">
                <a:solidFill>
                  <a:srgbClr val="FF0000"/>
                </a:solidFill>
              </a:rPr>
              <a:t>1</a:t>
            </a:r>
            <a:r>
              <a:rPr lang="zh-CN" sz="2400" b="0">
                <a:solidFill>
                  <a:srgbClr val="FF0000"/>
                </a:solidFill>
              </a:rPr>
              <a:t>）可以在录入部分信息后（录入一个完整的表），选择保存按钮，进行保存</a:t>
            </a:r>
            <a:endParaRPr lang="zh-CN" sz="2400" b="0">
              <a:solidFill>
                <a:srgbClr val="FF0000"/>
              </a:solidFill>
            </a:endParaRPr>
          </a:p>
          <a:p>
            <a:r>
              <a:rPr lang="zh-CN" sz="2400" b="0">
                <a:solidFill>
                  <a:srgbClr val="FF0000"/>
                </a:solidFill>
              </a:rPr>
              <a:t>（</a:t>
            </a:r>
            <a:r>
              <a:rPr lang="en-US" sz="2400" b="0">
                <a:solidFill>
                  <a:srgbClr val="FF0000"/>
                </a:solidFill>
              </a:rPr>
              <a:t>2</a:t>
            </a:r>
            <a:r>
              <a:rPr lang="zh-CN" sz="2400" b="0">
                <a:solidFill>
                  <a:srgbClr val="FF0000"/>
                </a:solidFill>
              </a:rPr>
              <a:t>）</a:t>
            </a:r>
            <a:r>
              <a:rPr lang="zh-CN" sz="2400" b="0">
                <a:solidFill>
                  <a:srgbClr val="FF0000"/>
                </a:solidFill>
              </a:rPr>
              <a:t>未提交的材料，用户可以进行修改、删除等操作，提交后不能进行修改，需要修改可以联系认定管理部门将材料退回进行修改</a:t>
            </a:r>
            <a:endParaRPr lang="zh-CN" sz="2400" b="0">
              <a:solidFill>
                <a:srgbClr val="FF0000"/>
              </a:solidFill>
            </a:endParaRPr>
          </a:p>
          <a:p>
            <a:r>
              <a:rPr lang="zh-CN" sz="2400" b="0">
                <a:solidFill>
                  <a:srgbClr val="FF0000"/>
                </a:solidFill>
              </a:rPr>
              <a:t>（</a:t>
            </a:r>
            <a:r>
              <a:rPr lang="en-US" sz="2400" b="0">
                <a:solidFill>
                  <a:srgbClr val="FF0000"/>
                </a:solidFill>
              </a:rPr>
              <a:t>3</a:t>
            </a:r>
            <a:r>
              <a:rPr lang="zh-CN" sz="2400" b="0">
                <a:solidFill>
                  <a:srgbClr val="FF0000"/>
                </a:solidFill>
              </a:rPr>
              <a:t>）</a:t>
            </a:r>
            <a:r>
              <a:rPr lang="zh-CN" sz="2400" b="0">
                <a:solidFill>
                  <a:srgbClr val="FF0000"/>
                </a:solidFill>
              </a:rPr>
              <a:t>材料状态栏可以查询材料的进展情况</a:t>
            </a:r>
            <a:endParaRPr lang="zh-CN" sz="2400" b="0">
              <a:solidFill>
                <a:srgbClr val="FF0000"/>
              </a:solidFill>
            </a:endParaRPr>
          </a:p>
        </p:txBody>
      </p:sp>
      <p:pic>
        <p:nvPicPr>
          <p:cNvPr id="8" name="图片 7"/>
          <p:cNvPicPr/>
          <p:nvPr/>
        </p:nvPicPr>
        <p:blipFill>
          <a:blip r:embed="rId2"/>
          <a:stretch/>
        </p:blipFill>
        <p:spPr>
          <a:xfrm>
            <a:off x="449580" y="4259580"/>
            <a:ext cx="8458200" cy="1343660"/>
          </a:xfrm>
          <a:prstGeom prst="rect">
            <a:avLst/>
          </a:prstGeom>
        </p:spPr>
      </p:pic>
      <p:sp>
        <p:nvSpPr>
          <p:cNvPr id="9" name="圆角矩形 8"/>
          <p:cNvSpPr/>
          <p:nvPr/>
        </p:nvSpPr>
        <p:spPr>
          <a:xfrm>
            <a:off x="7198360" y="5118735"/>
            <a:ext cx="1296035" cy="360045"/>
          </a:xfrm>
          <a:prstGeom prst="roundRect">
            <a:avLst/>
          </a:prstGeom>
          <a:noFill/>
          <a:ln w="4127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
        <p:nvSpPr>
          <p:cNvPr id="11" name="椭圆 10"/>
          <p:cNvSpPr/>
          <p:nvPr/>
        </p:nvSpPr>
        <p:spPr>
          <a:xfrm>
            <a:off x="5652135" y="5085080"/>
            <a:ext cx="1080135" cy="431800"/>
          </a:xfrm>
          <a:prstGeom prst="ellipse">
            <a:avLst/>
          </a:prstGeom>
          <a:noFill/>
          <a:ln w="50800"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07110" y="1227455"/>
            <a:ext cx="6191250" cy="521970"/>
          </a:xfrm>
          <a:prstGeom prst="rect">
            <a:avLst/>
          </a:prstGeom>
          <a:noFill/>
        </p:spPr>
        <p:txBody>
          <a:bodyPr wrap="square">
            <a:spAutoFit/>
          </a:bodyPr>
          <a:lstStyle/>
          <a:p>
            <a:r>
              <a:rPr lang="en-US" sz="2800"/>
              <a:t>14</a:t>
            </a:r>
            <a:r>
              <a:rPr lang="zh-CN" sz="2800"/>
              <a:t>、高企认定申报材料的校验</a:t>
            </a:r>
            <a:endParaRPr lang="zh-CN" sz="2800"/>
          </a:p>
        </p:txBody>
      </p:sp>
      <p:sp>
        <p:nvSpPr>
          <p:cNvPr id="3" name="文本框 2"/>
          <p:cNvSpPr txBox="1"/>
          <p:nvPr/>
        </p:nvSpPr>
        <p:spPr>
          <a:xfrm>
            <a:off x="826770" y="1940560"/>
            <a:ext cx="7489825" cy="4154170"/>
          </a:xfrm>
          <a:prstGeom prst="rect">
            <a:avLst/>
          </a:prstGeom>
          <a:noFill/>
        </p:spPr>
        <p:txBody>
          <a:bodyPr wrap="square">
            <a:spAutoFit/>
          </a:bodyPr>
          <a:lstStyle/>
          <a:p>
            <a:r>
              <a:rPr lang="en-US" sz="2400"/>
              <a:t>    </a:t>
            </a:r>
            <a:r>
              <a:rPr lang="zh-CN" sz="2400">
                <a:solidFill>
                  <a:srgbClr val="FF0000"/>
                </a:solidFill>
              </a:rPr>
              <a:t>（</a:t>
            </a:r>
            <a:r>
              <a:rPr lang="en-US" sz="2400">
                <a:solidFill>
                  <a:srgbClr val="FF0000"/>
                </a:solidFill>
              </a:rPr>
              <a:t>1</a:t>
            </a:r>
            <a:r>
              <a:rPr lang="zh-CN" sz="2400">
                <a:solidFill>
                  <a:srgbClr val="FF0000"/>
                </a:solidFill>
              </a:rPr>
              <a:t>）填报过程中的校验</a:t>
            </a:r>
            <a:endParaRPr lang="zh-CN" sz="2400">
              <a:solidFill>
                <a:srgbClr val="FF0000"/>
              </a:solidFill>
            </a:endParaRPr>
          </a:p>
          <a:p>
            <a:r>
              <a:rPr lang="zh-CN" sz="2400">
                <a:solidFill>
                  <a:srgbClr val="FF0000"/>
                </a:solidFill>
              </a:rPr>
              <a:t>      企业在录入材料时，每一个表在保存的时候，系统都会自动进行以下校验：</a:t>
            </a:r>
            <a:endParaRPr lang="zh-CN" sz="2400">
              <a:solidFill>
                <a:srgbClr val="FF0000"/>
              </a:solidFill>
            </a:endParaRPr>
          </a:p>
          <a:p>
            <a:r>
              <a:rPr lang="zh-CN" sz="2400">
                <a:solidFill>
                  <a:srgbClr val="FF0000"/>
                </a:solidFill>
              </a:rPr>
              <a:t>     </a:t>
            </a:r>
            <a:r>
              <a:rPr lang="en-US" sz="2400">
                <a:solidFill>
                  <a:srgbClr val="FF0000"/>
                </a:solidFill>
              </a:rPr>
              <a:t>A</a:t>
            </a:r>
            <a:r>
              <a:rPr lang="zh-CN" sz="2400">
                <a:solidFill>
                  <a:srgbClr val="FF0000"/>
                </a:solidFill>
              </a:rPr>
              <a:t>信息完整性校验，避免出现漏项问题</a:t>
            </a:r>
            <a:endParaRPr lang="zh-CN" sz="2400">
              <a:solidFill>
                <a:srgbClr val="FF0000"/>
              </a:solidFill>
            </a:endParaRPr>
          </a:p>
          <a:p>
            <a:r>
              <a:rPr lang="zh-CN" sz="2400">
                <a:solidFill>
                  <a:srgbClr val="FF0000"/>
                </a:solidFill>
              </a:rPr>
              <a:t>     </a:t>
            </a:r>
            <a:r>
              <a:rPr lang="en-US" sz="2400">
                <a:solidFill>
                  <a:srgbClr val="FF0000"/>
                </a:solidFill>
              </a:rPr>
              <a:t>B</a:t>
            </a:r>
            <a:r>
              <a:rPr lang="zh-CN" sz="2400">
                <a:solidFill>
                  <a:srgbClr val="FF0000"/>
                </a:solidFill>
              </a:rPr>
              <a:t>信息合理性校验，例如填数字的地方填成汉字等</a:t>
            </a:r>
            <a:endParaRPr lang="zh-CN" sz="2400">
              <a:solidFill>
                <a:srgbClr val="FF0000"/>
              </a:solidFill>
            </a:endParaRPr>
          </a:p>
          <a:p>
            <a:r>
              <a:rPr lang="en-US" sz="2400">
                <a:solidFill>
                  <a:srgbClr val="FF0000"/>
                </a:solidFill>
              </a:rPr>
              <a:t>   </a:t>
            </a:r>
            <a:r>
              <a:rPr lang="zh-CN" sz="2400">
                <a:solidFill>
                  <a:srgbClr val="FF0000"/>
                </a:solidFill>
              </a:rPr>
              <a:t>（</a:t>
            </a:r>
            <a:r>
              <a:rPr lang="en-US" sz="2400">
                <a:solidFill>
                  <a:srgbClr val="FF0000"/>
                </a:solidFill>
              </a:rPr>
              <a:t>2</a:t>
            </a:r>
            <a:r>
              <a:rPr lang="zh-CN" sz="2400">
                <a:solidFill>
                  <a:srgbClr val="FF0000"/>
                </a:solidFill>
              </a:rPr>
              <a:t>）填报完毕后提交时的校验</a:t>
            </a:r>
            <a:endParaRPr lang="zh-CN" sz="2400">
              <a:solidFill>
                <a:srgbClr val="FF0000"/>
              </a:solidFill>
            </a:endParaRPr>
          </a:p>
          <a:p>
            <a:r>
              <a:rPr lang="zh-CN" sz="2400">
                <a:solidFill>
                  <a:srgbClr val="FF0000"/>
                </a:solidFill>
              </a:rPr>
              <a:t>     </a:t>
            </a:r>
            <a:r>
              <a:rPr lang="en-US" sz="2400">
                <a:solidFill>
                  <a:srgbClr val="FF0000"/>
                </a:solidFill>
              </a:rPr>
              <a:t>A</a:t>
            </a:r>
            <a:r>
              <a:rPr lang="zh-CN" sz="2400">
                <a:solidFill>
                  <a:srgbClr val="FF0000"/>
                </a:solidFill>
              </a:rPr>
              <a:t>填报批次的校验，看是否在申报批次内</a:t>
            </a:r>
            <a:endParaRPr lang="zh-CN" sz="2400">
              <a:solidFill>
                <a:srgbClr val="FF0000"/>
              </a:solidFill>
            </a:endParaRPr>
          </a:p>
          <a:p>
            <a:r>
              <a:rPr lang="zh-CN" sz="2400">
                <a:solidFill>
                  <a:srgbClr val="FF0000"/>
                </a:solidFill>
              </a:rPr>
              <a:t>     </a:t>
            </a:r>
            <a:r>
              <a:rPr lang="en-US" sz="2400">
                <a:solidFill>
                  <a:srgbClr val="FF0000"/>
                </a:solidFill>
              </a:rPr>
              <a:t>B</a:t>
            </a:r>
            <a:r>
              <a:rPr lang="zh-CN" sz="2400">
                <a:solidFill>
                  <a:srgbClr val="FF0000"/>
                </a:solidFill>
              </a:rPr>
              <a:t>认定机构变更</a:t>
            </a:r>
            <a:endParaRPr lang="zh-CN" sz="2400">
              <a:solidFill>
                <a:srgbClr val="FF0000"/>
              </a:solidFill>
            </a:endParaRPr>
          </a:p>
          <a:p>
            <a:r>
              <a:rPr lang="zh-CN" sz="2400">
                <a:solidFill>
                  <a:srgbClr val="FF0000"/>
                </a:solidFill>
              </a:rPr>
              <a:t>     </a:t>
            </a:r>
            <a:r>
              <a:rPr lang="en-US" sz="2400">
                <a:solidFill>
                  <a:srgbClr val="FF0000"/>
                </a:solidFill>
              </a:rPr>
              <a:t>C</a:t>
            </a:r>
            <a:r>
              <a:rPr lang="zh-CN" sz="2400">
                <a:solidFill>
                  <a:srgbClr val="FF0000"/>
                </a:solidFill>
              </a:rPr>
              <a:t>核心信息变更，如果正在进行核心信息变更，则不能提交</a:t>
            </a:r>
            <a:endParaRPr lang="zh-CN" sz="2400">
              <a:solidFill>
                <a:srgbClr val="FF0000"/>
              </a:solidFill>
            </a:endParaRPr>
          </a:p>
          <a:p>
            <a:r>
              <a:rPr lang="zh-CN" sz="2400">
                <a:solidFill>
                  <a:srgbClr val="FF0000"/>
                </a:solidFill>
              </a:rPr>
              <a:t>     </a:t>
            </a:r>
            <a:r>
              <a:rPr lang="en-US" sz="2400">
                <a:solidFill>
                  <a:srgbClr val="FF0000"/>
                </a:solidFill>
              </a:rPr>
              <a:t>D</a:t>
            </a:r>
            <a:r>
              <a:rPr lang="zh-CN" sz="2400">
                <a:solidFill>
                  <a:srgbClr val="FF0000"/>
                </a:solidFill>
              </a:rPr>
              <a:t>黑名单</a:t>
            </a:r>
            <a:endParaRPr lang="zh-CN" sz="2400">
              <a:solidFill>
                <a:srgbClr val="FF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07110" y="1227455"/>
            <a:ext cx="6191250" cy="521970"/>
          </a:xfrm>
          <a:prstGeom prst="rect">
            <a:avLst/>
          </a:prstGeom>
          <a:noFill/>
        </p:spPr>
        <p:txBody>
          <a:bodyPr wrap="square">
            <a:spAutoFit/>
          </a:bodyPr>
          <a:lstStyle/>
          <a:p>
            <a:r>
              <a:rPr lang="en-US" sz="2800"/>
              <a:t>15</a:t>
            </a:r>
            <a:r>
              <a:rPr lang="zh-CN" sz="2800"/>
              <a:t>、高企认定申报材料的提交</a:t>
            </a:r>
            <a:endParaRPr lang="zh-CN" sz="2800"/>
          </a:p>
        </p:txBody>
      </p:sp>
      <p:sp>
        <p:nvSpPr>
          <p:cNvPr id="3" name="文本框 2"/>
          <p:cNvSpPr txBox="1"/>
          <p:nvPr/>
        </p:nvSpPr>
        <p:spPr>
          <a:xfrm>
            <a:off x="826770" y="1940560"/>
            <a:ext cx="7489825" cy="2653030"/>
          </a:xfrm>
          <a:prstGeom prst="rect">
            <a:avLst/>
          </a:prstGeom>
          <a:noFill/>
        </p:spPr>
        <p:txBody>
          <a:bodyPr wrap="square">
            <a:spAutoFit/>
          </a:bodyPr>
          <a:lstStyle/>
          <a:p>
            <a:r>
              <a:rPr lang="en-US" sz="2400"/>
              <a:t>     </a:t>
            </a:r>
            <a:r>
              <a:rPr lang="zh-CN" sz="2400">
                <a:solidFill>
                  <a:srgbClr val="FF0000"/>
                </a:solidFill>
              </a:rPr>
              <a:t>（</a:t>
            </a:r>
            <a:r>
              <a:rPr lang="en-US" sz="2400">
                <a:solidFill>
                  <a:srgbClr val="FF0000"/>
                </a:solidFill>
              </a:rPr>
              <a:t>1</a:t>
            </a:r>
            <a:r>
              <a:rPr lang="zh-CN" sz="2400">
                <a:solidFill>
                  <a:srgbClr val="FF0000"/>
                </a:solidFill>
              </a:rPr>
              <a:t>）企业应选在对应的认定机构进行提交，这里选</a:t>
            </a:r>
            <a:r>
              <a:rPr lang="en-US" sz="2400">
                <a:solidFill>
                  <a:srgbClr val="FF0000"/>
                </a:solidFill>
              </a:rPr>
              <a:t>“</a:t>
            </a:r>
            <a:r>
              <a:rPr lang="zh-CN" sz="2400">
                <a:solidFill>
                  <a:srgbClr val="FF0000"/>
                </a:solidFill>
              </a:rPr>
              <a:t>内蒙古自治区认定机构办公室</a:t>
            </a:r>
            <a:r>
              <a:rPr lang="en-US" sz="2400">
                <a:solidFill>
                  <a:srgbClr val="FF0000"/>
                </a:solidFill>
              </a:rPr>
              <a:t>”</a:t>
            </a:r>
            <a:endParaRPr lang="en-US" sz="2400">
              <a:solidFill>
                <a:srgbClr val="FF0000"/>
              </a:solidFill>
            </a:endParaRPr>
          </a:p>
          <a:p>
            <a:r>
              <a:rPr lang="zh-CN" sz="2400">
                <a:solidFill>
                  <a:srgbClr val="FF0000"/>
                </a:solidFill>
              </a:rPr>
              <a:t>     （</a:t>
            </a:r>
            <a:r>
              <a:rPr lang="en-US" sz="2400">
                <a:solidFill>
                  <a:srgbClr val="FF0000"/>
                </a:solidFill>
              </a:rPr>
              <a:t>2</a:t>
            </a:r>
            <a:r>
              <a:rPr lang="zh-CN" sz="2400">
                <a:solidFill>
                  <a:srgbClr val="FF0000"/>
                </a:solidFill>
              </a:rPr>
              <a:t>）提交前必须进行打印才能提交。</a:t>
            </a:r>
            <a:endParaRPr lang="zh-CN" sz="2400">
              <a:solidFill>
                <a:srgbClr val="FF0000"/>
              </a:solidFill>
            </a:endParaRPr>
          </a:p>
          <a:p>
            <a:r>
              <a:rPr lang="zh-CN" sz="2400">
                <a:solidFill>
                  <a:srgbClr val="FF0000"/>
                </a:solidFill>
              </a:rPr>
              <a:t>     （</a:t>
            </a:r>
            <a:r>
              <a:rPr lang="en-US" sz="2400">
                <a:solidFill>
                  <a:srgbClr val="FF0000"/>
                </a:solidFill>
              </a:rPr>
              <a:t>3</a:t>
            </a:r>
            <a:r>
              <a:rPr lang="zh-CN" sz="2400">
                <a:solidFill>
                  <a:srgbClr val="FF0000"/>
                </a:solidFill>
              </a:rPr>
              <a:t>）如果已经打印过，但又修改了某些信息（</a:t>
            </a:r>
            <a:r>
              <a:rPr lang="zh-CN" sz="2400">
                <a:solidFill>
                  <a:srgbClr val="FF0000"/>
                </a:solidFill>
              </a:rPr>
              <a:t>包括核心信息变更</a:t>
            </a:r>
            <a:r>
              <a:rPr lang="zh-CN" sz="2400">
                <a:solidFill>
                  <a:srgbClr val="FF0000"/>
                </a:solidFill>
              </a:rPr>
              <a:t>），需要重新保存打印</a:t>
            </a:r>
            <a:endParaRPr lang="zh-CN" sz="2400">
              <a:solidFill>
                <a:srgbClr val="FF0000"/>
              </a:solidFill>
            </a:endParaRPr>
          </a:p>
          <a:p>
            <a:r>
              <a:rPr lang="en-US" sz="2400">
                <a:solidFill>
                  <a:srgbClr val="FF0000"/>
                </a:solidFill>
              </a:rPr>
              <a:t>    </a:t>
            </a:r>
            <a:r>
              <a:rPr lang="zh-CN" sz="2400">
                <a:solidFill>
                  <a:srgbClr val="FF0000"/>
                </a:solidFill>
              </a:rPr>
              <a:t> （</a:t>
            </a:r>
            <a:r>
              <a:rPr lang="en-US" sz="2400">
                <a:solidFill>
                  <a:srgbClr val="FF0000"/>
                </a:solidFill>
              </a:rPr>
              <a:t>4</a:t>
            </a:r>
            <a:r>
              <a:rPr lang="zh-CN" sz="2400">
                <a:solidFill>
                  <a:srgbClr val="FF0000"/>
                </a:solidFill>
              </a:rPr>
              <a:t>）企业在提交材料后就不能再对材料进行修改，如需修改请联系管理部门进行材料退回</a:t>
            </a:r>
            <a:endParaRPr lang="zh-CN" sz="2400">
              <a:solidFill>
                <a:srgbClr val="FF0000"/>
              </a:solidFill>
            </a:endParaRPr>
          </a:p>
        </p:txBody>
      </p:sp>
      <p:pic>
        <p:nvPicPr>
          <p:cNvPr id="5" name="图片 4"/>
          <p:cNvPicPr/>
          <p:nvPr/>
        </p:nvPicPr>
        <p:blipFill>
          <a:blip r:embed="rId2"/>
          <a:stretch/>
        </p:blipFill>
        <p:spPr>
          <a:xfrm>
            <a:off x="1814195" y="4593590"/>
            <a:ext cx="5514340" cy="17145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p:nvPr>
            <p:ph idx="1"/>
          </p:nvPr>
        </p:nvSpPr>
        <p:spPr>
          <a:xfrm>
            <a:off x="362585" y="1883410"/>
            <a:ext cx="8419465" cy="3528695"/>
          </a:xfrm>
        </p:spPr>
        <p:txBody>
          <a:bodyPr vert="horz" wrap="square" lIns="91440" tIns="45720" rIns="91440" bIns="45720" anchor="t"/>
          <a:lstStyle/>
          <a:p>
            <a:pPr>
              <a:buNone/>
            </a:pPr>
            <a:r>
              <a:rPr lang="en-US" sz="2400"/>
              <a:t>        </a:t>
            </a:r>
            <a:r>
              <a:rPr lang="zh-CN" sz="2400">
                <a:solidFill>
                  <a:srgbClr val="FF0000"/>
                </a:solidFill>
              </a:rPr>
              <a:t>（</a:t>
            </a:r>
            <a:r>
              <a:rPr lang="en-US" sz="2400">
                <a:solidFill>
                  <a:srgbClr val="FF0000"/>
                </a:solidFill>
              </a:rPr>
              <a:t>1</a:t>
            </a:r>
            <a:r>
              <a:rPr lang="zh-CN" sz="2400">
                <a:solidFill>
                  <a:srgbClr val="FF0000"/>
                </a:solidFill>
              </a:rPr>
              <a:t>）申请书</a:t>
            </a:r>
            <a:r>
              <a:rPr lang="en-US" sz="2400">
                <a:solidFill>
                  <a:srgbClr val="FF0000"/>
                </a:solidFill>
              </a:rPr>
              <a:t>PDF</a:t>
            </a:r>
            <a:r>
              <a:rPr lang="zh-CN" sz="2400">
                <a:solidFill>
                  <a:srgbClr val="FF0000"/>
                </a:solidFill>
              </a:rPr>
              <a:t>文件生成</a:t>
            </a:r>
            <a:endParaRPr lang="zh-CN" sz="2400">
              <a:solidFill>
                <a:srgbClr val="FF0000"/>
              </a:solidFill>
            </a:endParaRPr>
          </a:p>
          <a:p>
            <a:pPr>
              <a:buNone/>
            </a:pPr>
            <a:r>
              <a:rPr lang="zh-CN" sz="2400">
                <a:solidFill>
                  <a:srgbClr val="FF0000"/>
                </a:solidFill>
              </a:rPr>
              <a:t>         材料填写完成点打印时，系统会自动生成</a:t>
            </a:r>
            <a:r>
              <a:rPr lang="en-US" sz="2400">
                <a:solidFill>
                  <a:srgbClr val="FF0000"/>
                </a:solidFill>
              </a:rPr>
              <a:t>PDF</a:t>
            </a:r>
            <a:r>
              <a:rPr lang="zh-CN" sz="2400">
                <a:solidFill>
                  <a:srgbClr val="FF0000"/>
                </a:solidFill>
              </a:rPr>
              <a:t>格式的《高新技术企业认定申请书》，企业可以下载打印。</a:t>
            </a:r>
            <a:endParaRPr lang="zh-CN" sz="2400">
              <a:solidFill>
                <a:srgbClr val="FF0000"/>
              </a:solidFill>
            </a:endParaRPr>
          </a:p>
          <a:p>
            <a:pPr>
              <a:buNone/>
            </a:pPr>
            <a:r>
              <a:rPr lang="zh-CN" sz="2400">
                <a:solidFill>
                  <a:srgbClr val="FF0000"/>
                </a:solidFill>
              </a:rPr>
              <a:t>         （</a:t>
            </a:r>
            <a:r>
              <a:rPr lang="en-US" sz="2400">
                <a:solidFill>
                  <a:srgbClr val="FF0000"/>
                </a:solidFill>
              </a:rPr>
              <a:t>2</a:t>
            </a:r>
            <a:r>
              <a:rPr lang="zh-CN" sz="2400">
                <a:solidFill>
                  <a:srgbClr val="FF0000"/>
                </a:solidFill>
              </a:rPr>
              <a:t>）一维码生成</a:t>
            </a:r>
            <a:endParaRPr lang="zh-CN" sz="2400">
              <a:solidFill>
                <a:srgbClr val="FF0000"/>
              </a:solidFill>
            </a:endParaRPr>
          </a:p>
          <a:p>
            <a:pPr>
              <a:buNone/>
            </a:pPr>
            <a:r>
              <a:rPr lang="zh-CN" sz="2400">
                <a:solidFill>
                  <a:srgbClr val="FF0000"/>
                </a:solidFill>
              </a:rPr>
              <a:t>         企业在材料提交后，系统会自动生成包含</a:t>
            </a:r>
            <a:r>
              <a:rPr lang="en-US" sz="2400">
                <a:solidFill>
                  <a:srgbClr val="FF0000"/>
                </a:solidFill>
              </a:rPr>
              <a:t>“</a:t>
            </a:r>
            <a:r>
              <a:rPr lang="zh-CN" sz="2400">
                <a:solidFill>
                  <a:srgbClr val="FF0000"/>
                </a:solidFill>
              </a:rPr>
              <a:t>系统受理号</a:t>
            </a:r>
            <a:r>
              <a:rPr lang="en-US" sz="2400">
                <a:solidFill>
                  <a:srgbClr val="FF0000"/>
                </a:solidFill>
              </a:rPr>
              <a:t>”</a:t>
            </a:r>
            <a:r>
              <a:rPr lang="zh-CN" sz="2400">
                <a:solidFill>
                  <a:srgbClr val="FF0000"/>
                </a:solidFill>
              </a:rPr>
              <a:t>的一维条码，并将条码和受理号加入到《高新技术企业认定申请书》的固定位置中。    </a:t>
            </a:r>
            <a:r>
              <a:rPr lang="zh-CN" sz="2400">
                <a:solidFill>
                  <a:schemeClr val="tx2"/>
                </a:solidFill>
              </a:rPr>
              <a:t>     </a:t>
            </a:r>
            <a:endParaRPr lang="zh-CN" sz="2400">
              <a:solidFill>
                <a:schemeClr val="tx2"/>
              </a:solidFill>
            </a:endParaRPr>
          </a:p>
          <a:p>
            <a:pPr>
              <a:buNone/>
            </a:pPr>
            <a:endParaRPr lang="zh-CN" sz="2400">
              <a:solidFill>
                <a:schemeClr val="tx2"/>
              </a:solidFill>
            </a:endParaRPr>
          </a:p>
          <a:p>
            <a:pPr>
              <a:buNone/>
            </a:pPr>
            <a:r>
              <a:rPr lang="zh-CN" sz="2400">
                <a:solidFill>
                  <a:schemeClr val="tx2"/>
                </a:solidFill>
              </a:rPr>
              <a:t>          </a:t>
            </a:r>
            <a:endParaRPr lang="zh-CN" sz="2400">
              <a:solidFill>
                <a:schemeClr val="tx2"/>
              </a:solidFill>
            </a:endParaRPr>
          </a:p>
        </p:txBody>
      </p:sp>
      <p:sp>
        <p:nvSpPr>
          <p:cNvPr id="4" name="文本框 3"/>
          <p:cNvSpPr txBox="1"/>
          <p:nvPr/>
        </p:nvSpPr>
        <p:spPr>
          <a:xfrm>
            <a:off x="1007110" y="1227455"/>
            <a:ext cx="6191250" cy="521970"/>
          </a:xfrm>
          <a:prstGeom prst="rect">
            <a:avLst/>
          </a:prstGeom>
          <a:noFill/>
        </p:spPr>
        <p:txBody>
          <a:bodyPr wrap="square">
            <a:spAutoFit/>
          </a:bodyPr>
          <a:lstStyle/>
          <a:p>
            <a:r>
              <a:rPr lang="en-US" sz="2800"/>
              <a:t>16</a:t>
            </a:r>
            <a:r>
              <a:rPr lang="zh-CN" sz="2800"/>
              <a:t>、高企认定申请书下载</a:t>
            </a:r>
            <a:endParaRPr lang="zh-CN" sz="28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07110" y="1227455"/>
            <a:ext cx="6191250" cy="521970"/>
          </a:xfrm>
          <a:prstGeom prst="rect">
            <a:avLst/>
          </a:prstGeom>
          <a:noFill/>
        </p:spPr>
        <p:txBody>
          <a:bodyPr wrap="square">
            <a:spAutoFit/>
          </a:bodyPr>
          <a:lstStyle/>
          <a:p>
            <a:r>
              <a:rPr lang="en-US" sz="2800"/>
              <a:t>17</a:t>
            </a:r>
            <a:r>
              <a:rPr lang="zh-CN" sz="2800"/>
              <a:t>、高企认定申请书样式</a:t>
            </a:r>
            <a:endParaRPr lang="zh-CN" sz="2800"/>
          </a:p>
        </p:txBody>
      </p:sp>
      <p:pic>
        <p:nvPicPr>
          <p:cNvPr id="3" name="图片 2"/>
          <p:cNvPicPr/>
          <p:nvPr/>
        </p:nvPicPr>
        <p:blipFill>
          <a:blip r:embed="rId2"/>
          <a:stretch/>
        </p:blipFill>
        <p:spPr>
          <a:xfrm>
            <a:off x="2887345" y="1940560"/>
            <a:ext cx="3698875" cy="4600575"/>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07110" y="1227455"/>
            <a:ext cx="6191250" cy="521970"/>
          </a:xfrm>
          <a:prstGeom prst="rect">
            <a:avLst/>
          </a:prstGeom>
          <a:noFill/>
        </p:spPr>
        <p:txBody>
          <a:bodyPr wrap="square">
            <a:spAutoFit/>
          </a:bodyPr>
          <a:lstStyle/>
          <a:p>
            <a:r>
              <a:rPr lang="en-US" sz="2800"/>
              <a:t>18</a:t>
            </a:r>
            <a:r>
              <a:rPr lang="zh-CN" sz="2800"/>
              <a:t>、高企认定申请材料的审核</a:t>
            </a:r>
            <a:endParaRPr lang="zh-CN" sz="2800"/>
          </a:p>
        </p:txBody>
      </p:sp>
      <p:sp>
        <p:nvSpPr>
          <p:cNvPr id="47106" name="Rectangle 2"/>
          <p:cNvSpPr/>
          <p:nvPr>
            <p:ph idx="1"/>
          </p:nvPr>
        </p:nvSpPr>
        <p:spPr>
          <a:xfrm>
            <a:off x="362585" y="1841500"/>
            <a:ext cx="8514715" cy="4504055"/>
          </a:xfrm>
        </p:spPr>
        <p:txBody>
          <a:bodyPr vert="horz" wrap="square" lIns="91440" tIns="45720" rIns="91440" bIns="45720" anchor="t"/>
          <a:lstStyle/>
          <a:p>
            <a:pPr>
              <a:buNone/>
            </a:pPr>
            <a:r>
              <a:rPr lang="en-US" sz="2400"/>
              <a:t>        </a:t>
            </a:r>
            <a:r>
              <a:rPr lang="en-US" sz="2400">
                <a:solidFill>
                  <a:srgbClr val="FF0000"/>
                </a:solidFill>
              </a:rPr>
              <a:t> </a:t>
            </a:r>
            <a:r>
              <a:rPr lang="zh-CN" sz="2400" b="1">
                <a:solidFill>
                  <a:srgbClr val="FF0000"/>
                </a:solidFill>
              </a:rPr>
              <a:t>申报不通过</a:t>
            </a:r>
            <a:r>
              <a:rPr lang="zh-CN" sz="2400">
                <a:solidFill>
                  <a:srgbClr val="FF0000"/>
                </a:solidFill>
              </a:rPr>
              <a:t>：认定机构认为企业没有达到标准，而选择</a:t>
            </a:r>
            <a:r>
              <a:rPr lang="en-US" sz="2400">
                <a:solidFill>
                  <a:srgbClr val="FF0000"/>
                </a:solidFill>
              </a:rPr>
              <a:t>“</a:t>
            </a:r>
            <a:r>
              <a:rPr lang="zh-CN" sz="2400">
                <a:solidFill>
                  <a:srgbClr val="FF0000"/>
                </a:solidFill>
              </a:rPr>
              <a:t>不通过</a:t>
            </a:r>
            <a:r>
              <a:rPr lang="en-US" sz="2400">
                <a:solidFill>
                  <a:srgbClr val="FF0000"/>
                </a:solidFill>
              </a:rPr>
              <a:t>”</a:t>
            </a:r>
            <a:r>
              <a:rPr lang="zh-CN" sz="2400">
                <a:solidFill>
                  <a:srgbClr val="FF0000"/>
                </a:solidFill>
              </a:rPr>
              <a:t>，企业本年度不可以再次申报高企。</a:t>
            </a:r>
            <a:endParaRPr lang="zh-CN" sz="2400">
              <a:solidFill>
                <a:srgbClr val="FF0000"/>
              </a:solidFill>
            </a:endParaRPr>
          </a:p>
          <a:p>
            <a:pPr>
              <a:buNone/>
            </a:pPr>
            <a:r>
              <a:rPr lang="zh-CN" sz="2400">
                <a:solidFill>
                  <a:srgbClr val="FF0000"/>
                </a:solidFill>
              </a:rPr>
              <a:t>      （</a:t>
            </a:r>
            <a:r>
              <a:rPr lang="en-US" sz="2400">
                <a:solidFill>
                  <a:srgbClr val="FF0000"/>
                </a:solidFill>
              </a:rPr>
              <a:t>1</a:t>
            </a:r>
            <a:r>
              <a:rPr lang="zh-CN" sz="2400">
                <a:solidFill>
                  <a:srgbClr val="FF0000"/>
                </a:solidFill>
              </a:rPr>
              <a:t>）企业可以在系统中查看反馈回的未被受理的原因</a:t>
            </a:r>
            <a:endParaRPr lang="zh-CN" sz="2400">
              <a:solidFill>
                <a:srgbClr val="FF0000"/>
              </a:solidFill>
            </a:endParaRPr>
          </a:p>
          <a:p>
            <a:pPr>
              <a:buNone/>
            </a:pPr>
            <a:r>
              <a:rPr lang="zh-CN" sz="2400">
                <a:solidFill>
                  <a:srgbClr val="FF0000"/>
                </a:solidFill>
              </a:rPr>
              <a:t>      （</a:t>
            </a:r>
            <a:r>
              <a:rPr lang="en-US" sz="2400">
                <a:solidFill>
                  <a:srgbClr val="FF0000"/>
                </a:solidFill>
              </a:rPr>
              <a:t>2</a:t>
            </a:r>
            <a:r>
              <a:rPr lang="zh-CN" sz="2400">
                <a:solidFill>
                  <a:srgbClr val="FF0000"/>
                </a:solidFill>
              </a:rPr>
              <a:t>）企业不可以再下载包含已提交申报信息的《高新技术企业认定申请书》</a:t>
            </a:r>
            <a:r>
              <a:rPr lang="en-US" sz="2400">
                <a:solidFill>
                  <a:srgbClr val="FF0000"/>
                </a:solidFill>
              </a:rPr>
              <a:t>PDF</a:t>
            </a:r>
            <a:r>
              <a:rPr lang="zh-CN" sz="2400">
                <a:solidFill>
                  <a:srgbClr val="FF0000"/>
                </a:solidFill>
              </a:rPr>
              <a:t>文件</a:t>
            </a:r>
            <a:endParaRPr lang="zh-CN" sz="2400">
              <a:solidFill>
                <a:srgbClr val="FF0000"/>
              </a:solidFill>
            </a:endParaRPr>
          </a:p>
          <a:p>
            <a:pPr>
              <a:buNone/>
            </a:pPr>
            <a:r>
              <a:rPr lang="zh-CN" sz="2400">
                <a:solidFill>
                  <a:srgbClr val="FF0000"/>
                </a:solidFill>
              </a:rPr>
              <a:t>      （</a:t>
            </a:r>
            <a:r>
              <a:rPr lang="en-US" sz="2400">
                <a:solidFill>
                  <a:srgbClr val="FF0000"/>
                </a:solidFill>
              </a:rPr>
              <a:t>3</a:t>
            </a:r>
            <a:r>
              <a:rPr lang="zh-CN" sz="2400">
                <a:solidFill>
                  <a:srgbClr val="FF0000"/>
                </a:solidFill>
              </a:rPr>
              <a:t>）企业点击新建申报材料时，系统不允许用户填写</a:t>
            </a:r>
            <a:endParaRPr lang="zh-CN" sz="2400">
              <a:solidFill>
                <a:srgbClr val="FF0000"/>
              </a:solidFill>
            </a:endParaRPr>
          </a:p>
          <a:p>
            <a:pPr>
              <a:buNone/>
            </a:pPr>
            <a:r>
              <a:rPr lang="zh-CN" sz="2400">
                <a:solidFill>
                  <a:srgbClr val="FF0000"/>
                </a:solidFill>
              </a:rPr>
              <a:t>         </a:t>
            </a:r>
            <a:r>
              <a:rPr lang="zh-CN" sz="2400" b="1">
                <a:solidFill>
                  <a:srgbClr val="FF0000"/>
                </a:solidFill>
              </a:rPr>
              <a:t>申报通过</a:t>
            </a:r>
            <a:r>
              <a:rPr lang="zh-CN" sz="2400">
                <a:solidFill>
                  <a:srgbClr val="FF0000"/>
                </a:solidFill>
              </a:rPr>
              <a:t>：企业可以查询高企证书及证书的有效期</a:t>
            </a:r>
            <a:endParaRPr lang="zh-CN" sz="2400">
              <a:solidFill>
                <a:srgbClr val="FF0000"/>
              </a:solidFill>
            </a:endParaRPr>
          </a:p>
          <a:p>
            <a:pPr>
              <a:buNone/>
            </a:pPr>
            <a:r>
              <a:rPr lang="en-US" sz="2400">
                <a:solidFill>
                  <a:srgbClr val="FF0000"/>
                </a:solidFill>
              </a:rPr>
              <a:t>         </a:t>
            </a:r>
            <a:r>
              <a:rPr lang="zh-CN" sz="2400" b="1">
                <a:solidFill>
                  <a:srgbClr val="FF0000"/>
                </a:solidFill>
              </a:rPr>
              <a:t>申报被退回</a:t>
            </a:r>
            <a:r>
              <a:rPr lang="zh-CN" sz="2400">
                <a:solidFill>
                  <a:srgbClr val="FF0000"/>
                </a:solidFill>
              </a:rPr>
              <a:t>：可能材料有些地方不合格，需要退回后修改，修改好后可重新提交。</a:t>
            </a:r>
            <a:endParaRPr lang="zh-CN" sz="2400">
              <a:solidFill>
                <a:srgbClr val="FF0000"/>
              </a:solidFill>
            </a:endParaRPr>
          </a:p>
          <a:p>
            <a:pPr>
              <a:buNone/>
            </a:pPr>
            <a:endParaRPr lang="zh-CN" sz="2400">
              <a:solidFill>
                <a:schemeClr val="tx2"/>
              </a:solidFill>
            </a:endParaRPr>
          </a:p>
          <a:p>
            <a:pPr>
              <a:buNone/>
            </a:pPr>
            <a:r>
              <a:rPr lang="zh-CN" sz="2400">
                <a:solidFill>
                  <a:schemeClr val="tx2"/>
                </a:solidFill>
              </a:rPr>
              <a:t>          </a:t>
            </a:r>
            <a:endParaRPr lang="zh-CN" sz="2400">
              <a:solidFill>
                <a:schemeClr val="tx2"/>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p:nvPr>
            <p:ph idx="1"/>
          </p:nvPr>
        </p:nvSpPr>
        <p:spPr>
          <a:xfrm>
            <a:off x="946785" y="1916430"/>
            <a:ext cx="7678420" cy="1800225"/>
          </a:xfrm>
        </p:spPr>
        <p:txBody>
          <a:bodyPr vert="horz" wrap="square" lIns="91440" tIns="45720" rIns="91440" bIns="45720" anchor="t"/>
          <a:lstStyle/>
          <a:p>
            <a:pPr>
              <a:buNone/>
            </a:pPr>
            <a:r>
              <a:rPr lang="en-US" sz="2400">
                <a:solidFill>
                  <a:schemeClr val="tx2"/>
                </a:solidFill>
              </a:rPr>
              <a:t>1</a:t>
            </a:r>
            <a:r>
              <a:rPr lang="zh-CN" sz="2400">
                <a:solidFill>
                  <a:schemeClr val="tx2"/>
                </a:solidFill>
              </a:rPr>
              <a:t>、每个表格均要填写；</a:t>
            </a:r>
            <a:endParaRPr lang="zh-CN" sz="2400">
              <a:solidFill>
                <a:schemeClr val="tx2"/>
              </a:solidFill>
            </a:endParaRPr>
          </a:p>
          <a:p>
            <a:pPr>
              <a:buNone/>
            </a:pPr>
            <a:r>
              <a:rPr lang="en-US" sz="2400">
                <a:solidFill>
                  <a:schemeClr val="tx2"/>
                </a:solidFill>
              </a:rPr>
              <a:t>2</a:t>
            </a:r>
            <a:r>
              <a:rPr lang="zh-CN" sz="2400">
                <a:solidFill>
                  <a:schemeClr val="tx2"/>
                </a:solidFill>
              </a:rPr>
              <a:t>、每个表格要填写完成后才能保存；</a:t>
            </a:r>
            <a:endParaRPr lang="zh-CN" sz="2400">
              <a:solidFill>
                <a:schemeClr val="tx2"/>
              </a:solidFill>
            </a:endParaRPr>
          </a:p>
          <a:p>
            <a:pPr>
              <a:buNone/>
            </a:pPr>
            <a:r>
              <a:rPr lang="en-US" sz="2400">
                <a:solidFill>
                  <a:schemeClr val="tx2"/>
                </a:solidFill>
              </a:rPr>
              <a:t>3</a:t>
            </a:r>
            <a:r>
              <a:rPr lang="zh-CN" sz="2400">
                <a:solidFill>
                  <a:schemeClr val="tx2"/>
                </a:solidFill>
              </a:rPr>
              <a:t>、表格内的文字如果使用粘贴的方式建议一定要采用粘贴成</a:t>
            </a:r>
            <a:r>
              <a:rPr lang="zh-CN" sz="2400">
                <a:solidFill>
                  <a:schemeClr val="hlink"/>
                </a:solidFill>
              </a:rPr>
              <a:t>无格式文件</a:t>
            </a:r>
            <a:r>
              <a:rPr lang="zh-CN" sz="2400">
                <a:solidFill>
                  <a:schemeClr val="tx2"/>
                </a:solidFill>
              </a:rPr>
              <a:t>。空行一定要删除。</a:t>
            </a:r>
            <a:endParaRPr lang="zh-CN" sz="2400">
              <a:solidFill>
                <a:schemeClr val="tx2"/>
              </a:solidFill>
            </a:endParaRPr>
          </a:p>
        </p:txBody>
      </p:sp>
      <p:sp>
        <p:nvSpPr>
          <p:cNvPr id="49156" name="Rectangle 5"/>
          <p:cNvSpPr/>
          <p:nvPr/>
        </p:nvSpPr>
        <p:spPr>
          <a:xfrm>
            <a:off x="1187450" y="1125538"/>
            <a:ext cx="2663825" cy="521970"/>
          </a:xfrm>
          <a:prstGeom prst="rect">
            <a:avLst/>
          </a:prstGeom>
          <a:noFill/>
          <a:ln>
            <a:noFill/>
          </a:ln>
        </p:spPr>
        <p:txBody>
          <a:bodyPr>
            <a:spAutoFit/>
          </a:bodyPr>
          <a:lstStyle/>
          <a:p>
            <a:pPr lvl="0">
              <a:spcBef>
                <a:spcPct val="20000"/>
              </a:spcBef>
              <a:buClr>
                <a:schemeClr val="folHlink"/>
              </a:buClr>
              <a:buFont typeface="Wingdings" charset="2"/>
              <a:buNone/>
            </a:pPr>
            <a:r>
              <a:rPr lang="zh-CN" sz="2800" b="0">
                <a:solidFill>
                  <a:schemeClr val="hlink"/>
                </a:solidFill>
                <a:latin typeface="Tahoma"/>
                <a:ea typeface="宋体"/>
              </a:rPr>
              <a:t>注意事项</a:t>
            </a:r>
            <a:endParaRPr lang="zh-CN" sz="2800" b="0">
              <a:solidFill>
                <a:schemeClr val="hlink"/>
              </a:solidFill>
              <a:latin typeface="Tahoma"/>
              <a:ea typeface="宋体"/>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lstStyle/>
          <a:p>
            <a:r>
              <a:rPr lang="zh-CN" sz="3200" b="1">
                <a:solidFill>
                  <a:schemeClr val="tx1"/>
                </a:solidFill>
              </a:rPr>
              <a:t>平台介绍（续</a:t>
            </a:r>
            <a:r>
              <a:rPr lang="en-US" sz="3200" b="1">
                <a:solidFill>
                  <a:schemeClr val="tx1"/>
                </a:solidFill>
              </a:rPr>
              <a:t>2</a:t>
            </a:r>
            <a:r>
              <a:rPr lang="zh-CN" sz="3200" b="1">
                <a:solidFill>
                  <a:schemeClr val="tx1"/>
                </a:solidFill>
              </a:rPr>
              <a:t>）</a:t>
            </a:r>
            <a:endParaRPr lang="zh-CN" sz="3200" b="1">
              <a:solidFill>
                <a:schemeClr val="tx1"/>
              </a:solidFill>
            </a:endParaRPr>
          </a:p>
        </p:txBody>
      </p:sp>
      <p:sp>
        <p:nvSpPr>
          <p:cNvPr id="3" name="内容占位符 2"/>
          <p:cNvSpPr/>
          <p:nvPr>
            <p:ph idx="1"/>
          </p:nvPr>
        </p:nvSpPr>
        <p:spPr/>
        <p:txBody>
          <a:bodyPr/>
          <a:lstStyle/>
          <a:p>
            <a:r>
              <a:rPr lang="zh-CN" sz="2400">
                <a:solidFill>
                  <a:schemeClr val="tx2"/>
                </a:solidFill>
              </a:rPr>
              <a:t>操作流程</a:t>
            </a:r>
            <a:endParaRPr lang="zh-CN" sz="2400">
              <a:solidFill>
                <a:schemeClr val="tx2"/>
              </a:solidFill>
            </a:endParaRPr>
          </a:p>
        </p:txBody>
      </p:sp>
      <p:pic>
        <p:nvPicPr>
          <p:cNvPr id="6" name="图片 5"/>
          <p:cNvPicPr/>
          <p:nvPr/>
        </p:nvPicPr>
        <p:blipFill>
          <a:blip r:embed="rId2"/>
          <a:stretch/>
        </p:blipFill>
        <p:spPr>
          <a:xfrm>
            <a:off x="748030" y="2520950"/>
            <a:ext cx="7950200" cy="3855720"/>
          </a:xfrm>
          <a:prstGeom prst="rect">
            <a:avLst/>
          </a:prstGeom>
        </p:spPr>
      </p:pic>
      <p:pic>
        <p:nvPicPr>
          <p:cNvPr id="4" name="图片 3"/>
          <p:cNvPicPr/>
          <p:nvPr/>
        </p:nvPicPr>
        <p:blipFill>
          <a:blip r:embed="rId3"/>
          <a:stretch/>
        </p:blipFill>
        <p:spPr>
          <a:xfrm>
            <a:off x="222250" y="2442210"/>
            <a:ext cx="8733155" cy="4275455"/>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5"/>
          <p:cNvSpPr/>
          <p:nvPr>
            <p:ph idx="1"/>
          </p:nvPr>
        </p:nvSpPr>
        <p:spPr>
          <a:xfrm>
            <a:off x="539750" y="2017713"/>
            <a:ext cx="8415338" cy="1411287"/>
          </a:xfrm>
        </p:spPr>
        <p:txBody>
          <a:bodyPr vert="horz" wrap="square" lIns="91440" tIns="45720" rIns="91440" bIns="45720" anchor="t"/>
          <a:lstStyle/>
          <a:p>
            <a:pPr>
              <a:buNone/>
            </a:pPr>
            <a:r>
              <a:rPr lang="en-US" sz="2400">
                <a:solidFill>
                  <a:schemeClr val="tx2"/>
                </a:solidFill>
              </a:rPr>
              <a:t>4</a:t>
            </a:r>
            <a:r>
              <a:rPr lang="zh-CN" sz="2400">
                <a:solidFill>
                  <a:schemeClr val="tx2"/>
                </a:solidFill>
              </a:rPr>
              <a:t>、在点</a:t>
            </a:r>
            <a:r>
              <a:rPr lang="zh-CN" sz="2400">
                <a:solidFill>
                  <a:schemeClr val="tx2"/>
                </a:solidFill>
                <a:latin typeface="Arial"/>
              </a:rPr>
              <a:t>“</a:t>
            </a:r>
            <a:r>
              <a:rPr lang="zh-CN" sz="2400">
                <a:solidFill>
                  <a:schemeClr val="tx2"/>
                </a:solidFill>
              </a:rPr>
              <a:t>保存</a:t>
            </a:r>
            <a:r>
              <a:rPr lang="zh-CN" sz="2400">
                <a:solidFill>
                  <a:schemeClr val="tx2"/>
                </a:solidFill>
                <a:latin typeface="Arial"/>
              </a:rPr>
              <a:t>”</a:t>
            </a:r>
            <a:r>
              <a:rPr lang="zh-CN" sz="2400">
                <a:solidFill>
                  <a:schemeClr val="tx2"/>
                </a:solidFill>
              </a:rPr>
              <a:t>后没有弹出</a:t>
            </a:r>
            <a:r>
              <a:rPr lang="zh-CN" sz="2400">
                <a:solidFill>
                  <a:schemeClr val="tx2"/>
                </a:solidFill>
                <a:latin typeface="Arial"/>
              </a:rPr>
              <a:t>“</a:t>
            </a:r>
            <a:r>
              <a:rPr lang="zh-CN" sz="2400">
                <a:solidFill>
                  <a:schemeClr val="tx2"/>
                </a:solidFill>
              </a:rPr>
              <a:t>保存成功</a:t>
            </a:r>
            <a:r>
              <a:rPr lang="zh-CN" sz="2400">
                <a:solidFill>
                  <a:schemeClr val="tx2"/>
                </a:solidFill>
                <a:latin typeface="Arial"/>
              </a:rPr>
              <a:t>”</a:t>
            </a:r>
            <a:r>
              <a:rPr lang="zh-CN" sz="2400">
                <a:solidFill>
                  <a:schemeClr val="tx2"/>
                </a:solidFill>
              </a:rPr>
              <a:t>提示，则说明填写内容不全，如图，红色的地方为需要补充填写的。</a:t>
            </a:r>
            <a:endParaRPr lang="zh-CN" sz="2400">
              <a:solidFill>
                <a:schemeClr val="tx2"/>
              </a:solidFill>
            </a:endParaRPr>
          </a:p>
        </p:txBody>
      </p:sp>
      <p:sp>
        <p:nvSpPr>
          <p:cNvPr id="50179" name="Rectangle 6"/>
          <p:cNvSpPr/>
          <p:nvPr>
            <p:ph type="title"/>
          </p:nvPr>
        </p:nvSpPr>
        <p:spPr/>
        <p:txBody>
          <a:bodyPr vert="horz" wrap="square" lIns="91440" tIns="45720" rIns="91440" bIns="45720" anchor="b"/>
          <a:lstStyle/>
          <a:p>
            <a:r>
              <a:rPr lang="zh-CN" sz="2800">
                <a:solidFill>
                  <a:schemeClr val="hlink"/>
                </a:solidFill>
              </a:rPr>
              <a:t>注意事项</a:t>
            </a:r>
            <a:r>
              <a:rPr lang="en-US" sz="2800">
                <a:solidFill>
                  <a:schemeClr val="hlink"/>
                </a:solidFill>
              </a:rPr>
              <a:t>(</a:t>
            </a:r>
            <a:r>
              <a:rPr lang="zh-CN" sz="2800">
                <a:solidFill>
                  <a:schemeClr val="hlink"/>
                </a:solidFill>
              </a:rPr>
              <a:t>续</a:t>
            </a:r>
            <a:r>
              <a:rPr lang="en-US" sz="2800">
                <a:solidFill>
                  <a:schemeClr val="hlink"/>
                </a:solidFill>
              </a:rPr>
              <a:t>)</a:t>
            </a:r>
            <a:endParaRPr lang="en-US" sz="2800">
              <a:solidFill>
                <a:schemeClr val="hlink"/>
              </a:solidFill>
            </a:endParaRPr>
          </a:p>
        </p:txBody>
      </p:sp>
      <p:pic>
        <p:nvPicPr>
          <p:cNvPr id="2" name="图片 1"/>
          <p:cNvPicPr/>
          <p:nvPr/>
        </p:nvPicPr>
        <p:blipFill>
          <a:blip r:embed="rId2"/>
          <a:stretch/>
        </p:blipFill>
        <p:spPr>
          <a:xfrm>
            <a:off x="1544955" y="3009265"/>
            <a:ext cx="5778500" cy="314452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ph idx="1"/>
          </p:nvPr>
        </p:nvSpPr>
        <p:spPr>
          <a:xfrm>
            <a:off x="250825" y="1341438"/>
            <a:ext cx="8229600" cy="3959225"/>
          </a:xfrm>
        </p:spPr>
        <p:txBody>
          <a:bodyPr vert="horz" wrap="square" lIns="91440" tIns="45720" rIns="91440" bIns="45720" anchor="t"/>
          <a:lstStyle/>
          <a:p>
            <a:endParaRPr lang="en-US" sz="3600" b="1">
              <a:solidFill>
                <a:schemeClr val="tx2"/>
              </a:solidFill>
            </a:endParaRPr>
          </a:p>
          <a:p>
            <a:pPr>
              <a:buNone/>
            </a:pPr>
            <a:r>
              <a:rPr lang="en-US" sz="2800">
                <a:solidFill>
                  <a:schemeClr val="tx2"/>
                </a:solidFill>
              </a:rPr>
              <a:t>       </a:t>
            </a:r>
            <a:r>
              <a:rPr lang="en-US" sz="2400">
                <a:solidFill>
                  <a:schemeClr val="tx2"/>
                </a:solidFill>
              </a:rPr>
              <a:t> </a:t>
            </a:r>
            <a:r>
              <a:rPr lang="en-US" sz="2400">
                <a:solidFill>
                  <a:srgbClr val="FF0000"/>
                </a:solidFill>
              </a:rPr>
              <a:t> 1</a:t>
            </a:r>
            <a:r>
              <a:rPr lang="zh-CN" sz="2400">
                <a:solidFill>
                  <a:srgbClr val="FF0000"/>
                </a:solidFill>
              </a:rPr>
              <a:t>、只有高新技术企业才能填年报</a:t>
            </a:r>
            <a:endParaRPr lang="zh-CN" sz="2400">
              <a:solidFill>
                <a:srgbClr val="FF0000"/>
              </a:solidFill>
            </a:endParaRPr>
          </a:p>
          <a:p>
            <a:pPr>
              <a:buNone/>
            </a:pPr>
            <a:r>
              <a:rPr lang="zh-CN" sz="2400">
                <a:solidFill>
                  <a:srgbClr val="FF0000"/>
                </a:solidFill>
              </a:rPr>
              <a:t>          </a:t>
            </a:r>
            <a:r>
              <a:rPr lang="en-US" sz="2400">
                <a:solidFill>
                  <a:srgbClr val="FF0000"/>
                </a:solidFill>
              </a:rPr>
              <a:t>2</a:t>
            </a:r>
            <a:r>
              <a:rPr lang="zh-CN" sz="2400">
                <a:solidFill>
                  <a:srgbClr val="FF0000"/>
                </a:solidFill>
              </a:rPr>
              <a:t>、年报在每年的</a:t>
            </a:r>
            <a:r>
              <a:rPr lang="en-US" sz="2400">
                <a:solidFill>
                  <a:srgbClr val="FF0000"/>
                </a:solidFill>
              </a:rPr>
              <a:t>5</a:t>
            </a:r>
            <a:r>
              <a:rPr lang="zh-CN" sz="2400">
                <a:solidFill>
                  <a:srgbClr val="FF0000"/>
                </a:solidFill>
              </a:rPr>
              <a:t>月</a:t>
            </a:r>
            <a:r>
              <a:rPr lang="en-US" sz="2400">
                <a:solidFill>
                  <a:srgbClr val="FF0000"/>
                </a:solidFill>
              </a:rPr>
              <a:t>31</a:t>
            </a:r>
            <a:r>
              <a:rPr lang="zh-CN" sz="2400">
                <a:solidFill>
                  <a:srgbClr val="FF0000"/>
                </a:solidFill>
              </a:rPr>
              <a:t>日前报送完毕并通过审核</a:t>
            </a:r>
            <a:endParaRPr lang="zh-CN" sz="2400">
              <a:solidFill>
                <a:srgbClr val="FF0000"/>
              </a:solidFill>
            </a:endParaRPr>
          </a:p>
          <a:p>
            <a:pPr>
              <a:buNone/>
            </a:pPr>
            <a:r>
              <a:rPr lang="en-US" sz="2400">
                <a:solidFill>
                  <a:srgbClr val="FF0000"/>
                </a:solidFill>
              </a:rPr>
              <a:t>       </a:t>
            </a:r>
            <a:r>
              <a:rPr lang="en-US" sz="2400" b="1">
                <a:solidFill>
                  <a:srgbClr val="FF0000"/>
                </a:solidFill>
              </a:rPr>
              <a:t>  3</a:t>
            </a:r>
            <a:r>
              <a:rPr lang="zh-CN" sz="2400" b="1">
                <a:solidFill>
                  <a:srgbClr val="FF0000"/>
                </a:solidFill>
              </a:rPr>
              <a:t>、在高企有效期内，累计两年未按时进行年报的企业，由认定机构取消其高新技术企业资格</a:t>
            </a:r>
            <a:endParaRPr lang="zh-CN" sz="2400" b="1">
              <a:solidFill>
                <a:srgbClr val="FF0000"/>
              </a:solidFill>
            </a:endParaRPr>
          </a:p>
          <a:p>
            <a:pPr>
              <a:buNone/>
            </a:pPr>
            <a:r>
              <a:rPr lang="zh-CN" sz="2400">
                <a:solidFill>
                  <a:srgbClr val="FF0000"/>
                </a:solidFill>
              </a:rPr>
              <a:t>          </a:t>
            </a:r>
            <a:r>
              <a:rPr lang="en-US" sz="2400">
                <a:solidFill>
                  <a:srgbClr val="FF0000"/>
                </a:solidFill>
              </a:rPr>
              <a:t>4</a:t>
            </a:r>
            <a:r>
              <a:rPr lang="zh-CN" sz="2400">
                <a:solidFill>
                  <a:srgbClr val="FF0000"/>
                </a:solidFill>
              </a:rPr>
              <a:t>、年报提交后由自治区科技厅进行审核，审核未通过则返回修改。通过后企业不能修改，只能查看。</a:t>
            </a:r>
            <a:endParaRPr lang="zh-CN" sz="2400">
              <a:solidFill>
                <a:srgbClr val="FF0000"/>
              </a:solidFill>
            </a:endParaRPr>
          </a:p>
          <a:p>
            <a:pPr>
              <a:buNone/>
            </a:pPr>
            <a:r>
              <a:rPr lang="en-US" sz="2400">
                <a:solidFill>
                  <a:srgbClr val="FF0000"/>
                </a:solidFill>
              </a:rPr>
              <a:t>          5</a:t>
            </a:r>
            <a:r>
              <a:rPr lang="zh-CN" sz="2400">
                <a:solidFill>
                  <a:srgbClr val="FF0000"/>
                </a:solidFill>
              </a:rPr>
              <a:t>、企业年报一年一次</a:t>
            </a:r>
            <a:endParaRPr lang="zh-CN" sz="2400">
              <a:solidFill>
                <a:srgbClr val="FF0000"/>
              </a:solidFill>
            </a:endParaRPr>
          </a:p>
        </p:txBody>
      </p:sp>
      <p:sp>
        <p:nvSpPr>
          <p:cNvPr id="30723" name="Text Box 3"/>
          <p:cNvSpPr txBox="1"/>
          <p:nvPr/>
        </p:nvSpPr>
        <p:spPr>
          <a:xfrm>
            <a:off x="1187450" y="1052830"/>
            <a:ext cx="5520690" cy="645160"/>
          </a:xfrm>
          <a:prstGeom prst="rect">
            <a:avLst/>
          </a:prstGeom>
          <a:noFill/>
          <a:ln>
            <a:noFill/>
          </a:ln>
        </p:spPr>
        <p:txBody>
          <a:bodyPr wrap="square">
            <a:spAutoFit/>
          </a:bodyPr>
          <a:lstStyle/>
          <a:p>
            <a:pPr lvl="0">
              <a:spcBef>
                <a:spcPct val="50000"/>
              </a:spcBef>
            </a:pPr>
            <a:r>
              <a:rPr lang="zh-CN">
                <a:latin typeface="Tahoma"/>
                <a:ea typeface="宋体"/>
              </a:rPr>
              <a:t>四、高新技术企业年报</a:t>
            </a:r>
            <a:endParaRPr lang="zh-CN">
              <a:latin typeface="Tahoma"/>
              <a:ea typeface="宋体"/>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ph idx="1"/>
          </p:nvPr>
        </p:nvSpPr>
        <p:spPr>
          <a:xfrm>
            <a:off x="345440" y="1052830"/>
            <a:ext cx="8134985" cy="3665220"/>
          </a:xfrm>
        </p:spPr>
        <p:txBody>
          <a:bodyPr vert="horz" wrap="square" lIns="91440" tIns="45720" rIns="91440" bIns="45720" anchor="t"/>
          <a:lstStyle/>
          <a:p>
            <a:endParaRPr lang="en-US" sz="3600" b="1">
              <a:solidFill>
                <a:schemeClr val="tx2"/>
              </a:solidFill>
            </a:endParaRPr>
          </a:p>
          <a:p>
            <a:pPr>
              <a:buNone/>
            </a:pPr>
            <a:r>
              <a:rPr lang="en-US" sz="2800">
                <a:solidFill>
                  <a:schemeClr val="tx2"/>
                </a:solidFill>
              </a:rPr>
              <a:t>      </a:t>
            </a:r>
            <a:r>
              <a:rPr lang="en-US" sz="2800">
                <a:solidFill>
                  <a:srgbClr val="FF0000"/>
                </a:solidFill>
              </a:rPr>
              <a:t> </a:t>
            </a:r>
            <a:r>
              <a:rPr lang="en-US" sz="1800">
                <a:solidFill>
                  <a:srgbClr val="FF0000"/>
                </a:solidFill>
              </a:rPr>
              <a:t>1</a:t>
            </a:r>
            <a:r>
              <a:rPr lang="zh-CN" sz="1800">
                <a:solidFill>
                  <a:srgbClr val="FF0000"/>
                </a:solidFill>
              </a:rPr>
              <a:t>、有漏填项，或数据不符合规范，年报保存不了。要求电话号码是11位，财务数据最多两位小数，其他数据要求是整数。负数、为</a:t>
            </a:r>
            <a:r>
              <a:rPr lang="en-US" sz="1800">
                <a:solidFill>
                  <a:srgbClr val="FF0000"/>
                </a:solidFill>
              </a:rPr>
              <a:t>0</a:t>
            </a:r>
            <a:r>
              <a:rPr lang="zh-CN" sz="1800">
                <a:solidFill>
                  <a:srgbClr val="FF0000"/>
                </a:solidFill>
              </a:rPr>
              <a:t>的数据也要填上，可以填</a:t>
            </a:r>
            <a:r>
              <a:rPr lang="en-US" sz="1800">
                <a:solidFill>
                  <a:srgbClr val="FF0000"/>
                </a:solidFill>
              </a:rPr>
              <a:t>0</a:t>
            </a:r>
            <a:r>
              <a:rPr lang="zh-CN" sz="1800">
                <a:solidFill>
                  <a:srgbClr val="FF0000"/>
                </a:solidFill>
              </a:rPr>
              <a:t>。</a:t>
            </a:r>
            <a:endParaRPr lang="zh-CN" sz="1800">
              <a:solidFill>
                <a:srgbClr val="FF0000"/>
              </a:solidFill>
            </a:endParaRPr>
          </a:p>
          <a:p>
            <a:pPr>
              <a:buNone/>
            </a:pPr>
            <a:r>
              <a:rPr lang="zh-CN" sz="1800">
                <a:solidFill>
                  <a:srgbClr val="FF0000"/>
                </a:solidFill>
              </a:rPr>
              <a:t>          </a:t>
            </a:r>
            <a:r>
              <a:rPr lang="en-US" sz="1800">
                <a:solidFill>
                  <a:srgbClr val="FF0000"/>
                </a:solidFill>
              </a:rPr>
              <a:t>2</a:t>
            </a:r>
            <a:r>
              <a:rPr lang="zh-CN" sz="1800">
                <a:solidFill>
                  <a:srgbClr val="FF0000"/>
                </a:solidFill>
              </a:rPr>
              <a:t>、可以用</a:t>
            </a:r>
            <a:r>
              <a:rPr lang="en-US" sz="1800">
                <a:solidFill>
                  <a:srgbClr val="FF0000"/>
                </a:solidFill>
              </a:rPr>
              <a:t>360</a:t>
            </a:r>
            <a:r>
              <a:rPr lang="zh-CN" sz="1800">
                <a:solidFill>
                  <a:srgbClr val="FF0000"/>
                </a:solidFill>
              </a:rPr>
              <a:t>浏览器或谷歌浏览器。</a:t>
            </a:r>
            <a:endParaRPr lang="zh-CN" sz="1800">
              <a:solidFill>
                <a:srgbClr val="FF0000"/>
              </a:solidFill>
            </a:endParaRPr>
          </a:p>
          <a:p>
            <a:pPr>
              <a:buNone/>
            </a:pPr>
            <a:r>
              <a:rPr lang="zh-CN" sz="1800">
                <a:solidFill>
                  <a:srgbClr val="FF0000"/>
                </a:solidFill>
              </a:rPr>
              <a:t>         </a:t>
            </a:r>
            <a:r>
              <a:rPr lang="zh-CN" sz="1800" b="1">
                <a:solidFill>
                  <a:srgbClr val="FF0000"/>
                </a:solidFill>
              </a:rPr>
              <a:t> </a:t>
            </a:r>
            <a:r>
              <a:rPr lang="en-US" sz="1800" b="1">
                <a:solidFill>
                  <a:srgbClr val="FF0000"/>
                </a:solidFill>
              </a:rPr>
              <a:t>3</a:t>
            </a:r>
            <a:r>
              <a:rPr lang="zh-CN" sz="1800" b="1">
                <a:solidFill>
                  <a:srgbClr val="FF0000"/>
                </a:solidFill>
              </a:rPr>
              <a:t>、财务数据单位为万元。</a:t>
            </a:r>
            <a:endParaRPr lang="zh-CN" sz="1800" b="1">
              <a:solidFill>
                <a:srgbClr val="FF0000"/>
              </a:solidFill>
            </a:endParaRPr>
          </a:p>
          <a:p>
            <a:pPr>
              <a:buNone/>
            </a:pPr>
            <a:r>
              <a:rPr lang="en-US" sz="1800" b="1">
                <a:solidFill>
                  <a:srgbClr val="FF0000"/>
                </a:solidFill>
              </a:rPr>
              <a:t>          4</a:t>
            </a:r>
            <a:r>
              <a:rPr lang="zh-CN" sz="1800" b="1">
                <a:solidFill>
                  <a:srgbClr val="FF0000"/>
                </a:solidFill>
              </a:rPr>
              <a:t>、基础研究的成果是论文或者专著，一般企业没有开展基础研究的，这项一般为0</a:t>
            </a:r>
            <a:endParaRPr lang="zh-CN" sz="1800" b="1">
              <a:solidFill>
                <a:srgbClr val="FF0000"/>
              </a:solidFill>
            </a:endParaRPr>
          </a:p>
          <a:p>
            <a:pPr>
              <a:buNone/>
            </a:pPr>
            <a:r>
              <a:rPr lang="zh-CN" sz="1800" b="1">
                <a:solidFill>
                  <a:srgbClr val="FF0000"/>
                </a:solidFill>
              </a:rPr>
              <a:t>          </a:t>
            </a:r>
            <a:r>
              <a:rPr lang="en-US" sz="1800" b="1">
                <a:solidFill>
                  <a:srgbClr val="FF0000"/>
                </a:solidFill>
              </a:rPr>
              <a:t>5</a:t>
            </a:r>
            <a:r>
              <a:rPr lang="zh-CN" sz="1800" b="1">
                <a:solidFill>
                  <a:srgbClr val="FF0000"/>
                </a:solidFill>
              </a:rPr>
              <a:t>、如果研发费不为</a:t>
            </a:r>
            <a:r>
              <a:rPr lang="en-US" sz="1800" b="1">
                <a:solidFill>
                  <a:srgbClr val="FF0000"/>
                </a:solidFill>
              </a:rPr>
              <a:t>0</a:t>
            </a:r>
            <a:r>
              <a:rPr lang="zh-CN" sz="1800" b="1">
                <a:solidFill>
                  <a:srgbClr val="FF0000"/>
                </a:solidFill>
              </a:rPr>
              <a:t>，那么中国境内研发费一般也不为</a:t>
            </a:r>
            <a:r>
              <a:rPr lang="en-US" sz="1800" b="1">
                <a:solidFill>
                  <a:srgbClr val="FF0000"/>
                </a:solidFill>
              </a:rPr>
              <a:t>0</a:t>
            </a:r>
            <a:r>
              <a:rPr lang="zh-CN" sz="1800" b="1">
                <a:solidFill>
                  <a:srgbClr val="FF0000"/>
                </a:solidFill>
              </a:rPr>
              <a:t>，在一般情况下应与研发费相同。</a:t>
            </a:r>
            <a:endParaRPr lang="zh-CN" sz="1800">
              <a:solidFill>
                <a:srgbClr val="FF0000"/>
              </a:solidFill>
            </a:endParaRPr>
          </a:p>
          <a:p>
            <a:pPr>
              <a:buNone/>
            </a:pPr>
            <a:r>
              <a:rPr lang="zh-CN" sz="1800">
                <a:solidFill>
                  <a:schemeClr val="tx2"/>
                </a:solidFill>
              </a:rPr>
              <a:t>         </a:t>
            </a:r>
            <a:endParaRPr lang="zh-CN" sz="1800">
              <a:solidFill>
                <a:schemeClr val="tx2"/>
              </a:solidFill>
            </a:endParaRPr>
          </a:p>
        </p:txBody>
      </p:sp>
      <p:sp>
        <p:nvSpPr>
          <p:cNvPr id="30723" name="Text Box 3"/>
          <p:cNvSpPr txBox="1"/>
          <p:nvPr/>
        </p:nvSpPr>
        <p:spPr>
          <a:xfrm>
            <a:off x="1153795" y="1165860"/>
            <a:ext cx="6242685" cy="521970"/>
          </a:xfrm>
          <a:prstGeom prst="rect">
            <a:avLst/>
          </a:prstGeom>
          <a:noFill/>
          <a:ln>
            <a:noFill/>
          </a:ln>
        </p:spPr>
        <p:txBody>
          <a:bodyPr wrap="square">
            <a:spAutoFit/>
          </a:bodyPr>
          <a:lstStyle/>
          <a:p>
            <a:pPr lvl="0">
              <a:spcBef>
                <a:spcPct val="50000"/>
              </a:spcBef>
            </a:pPr>
            <a:r>
              <a:rPr lang="zh-CN" sz="2800">
                <a:solidFill>
                  <a:srgbClr val="FF0000"/>
                </a:solidFill>
                <a:latin typeface="Tahoma"/>
                <a:ea typeface="宋体"/>
              </a:rPr>
              <a:t>注意事项</a:t>
            </a:r>
            <a:endParaRPr lang="zh-CN" sz="2800">
              <a:solidFill>
                <a:srgbClr val="FF0000"/>
              </a:solidFill>
              <a:latin typeface="Tahoma"/>
              <a:ea typeface="宋体"/>
            </a:endParaRPr>
          </a:p>
        </p:txBody>
      </p:sp>
      <p:pic>
        <p:nvPicPr>
          <p:cNvPr id="2" name="图片 1"/>
          <p:cNvPicPr/>
          <p:nvPr/>
        </p:nvPicPr>
        <p:blipFill>
          <a:blip r:embed="rId2"/>
          <a:stretch/>
        </p:blipFill>
        <p:spPr>
          <a:xfrm>
            <a:off x="764540" y="4866005"/>
            <a:ext cx="7615555" cy="1770380"/>
          </a:xfrm>
          <a:prstGeom prst="rect">
            <a:avLst/>
          </a:prstGeom>
        </p:spPr>
      </p:pic>
      <p:sp>
        <p:nvSpPr>
          <p:cNvPr id="3" name="圆角矩形 2"/>
          <p:cNvSpPr/>
          <p:nvPr/>
        </p:nvSpPr>
        <p:spPr>
          <a:xfrm>
            <a:off x="7496175" y="5607050"/>
            <a:ext cx="720090" cy="288290"/>
          </a:xfrm>
          <a:prstGeom prst="roundRect">
            <a:avLst/>
          </a:prstGeom>
          <a:noFill/>
          <a:ln w="47625" cap="flat" cmpd="sng">
            <a:solidFill>
              <a:srgbClr val="FF0000"/>
            </a:solidFill>
            <a:prstDash val="solid"/>
            <a:round/>
            <a:headEnd type="none" w="med" len="med"/>
            <a:tailEnd type="none" w="med" len="med"/>
          </a:ln>
        </p:spPr>
        <p:txBody>
          <a:bodyPr vert="horz" wrap="square" lIns="91440" tIns="45720" rIns="91440" bIns="45720" numCol="1" anchor="b" anchorCtr="0"/>
          <a:lstStyle/>
          <a:p>
            <a:pPr marL="0" indent="0" algn="l" defTabSz="914400">
              <a:lnSpc>
                <a:spcPct val="100000"/>
              </a:lnSpc>
              <a:spcBef>
                <a:spcPct val="0"/>
              </a:spcBef>
              <a:spcAft>
                <a:spcPct val="0"/>
              </a:spcAft>
              <a:buNone/>
            </a:pPr>
            <a:endParaRPr lang="zh-CN" sz="3600" b="1" i="0" u="none" strike="noStrike" baseline="0">
              <a:solidFill>
                <a:schemeClr val="tx2"/>
              </a:solidFill>
              <a:latin typeface="Tahoma"/>
              <a:ea typeface="宋体"/>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p:nvPr>
            <p:ph idx="1"/>
          </p:nvPr>
        </p:nvSpPr>
        <p:spPr>
          <a:xfrm>
            <a:off x="468630" y="1844675"/>
            <a:ext cx="8229600" cy="3910965"/>
          </a:xfrm>
        </p:spPr>
        <p:txBody>
          <a:bodyPr vert="horz" wrap="square" lIns="91440" tIns="45720" rIns="91440" bIns="45720" anchor="t"/>
          <a:lstStyle/>
          <a:p>
            <a:pPr>
              <a:buNone/>
            </a:pPr>
            <a:r>
              <a:rPr lang="en-US">
                <a:solidFill>
                  <a:schemeClr val="tx2"/>
                </a:solidFill>
              </a:rPr>
              <a:t>     </a:t>
            </a:r>
            <a:r>
              <a:rPr lang="en-US">
                <a:solidFill>
                  <a:srgbClr val="FF0000"/>
                </a:solidFill>
              </a:rPr>
              <a:t>   </a:t>
            </a:r>
            <a:r>
              <a:rPr lang="zh-CN" sz="2400">
                <a:solidFill>
                  <a:srgbClr val="FF0000"/>
                </a:solidFill>
              </a:rPr>
              <a:t>查询高企证书是提供给已经获得高企认定证书的企业查询本企业高企证书信息的功能模块。</a:t>
            </a:r>
            <a:endParaRPr lang="zh-CN" sz="2400">
              <a:solidFill>
                <a:srgbClr val="FF0000"/>
              </a:solidFill>
            </a:endParaRPr>
          </a:p>
          <a:p>
            <a:pPr>
              <a:buNone/>
            </a:pPr>
            <a:r>
              <a:rPr lang="zh-CN" sz="2400">
                <a:solidFill>
                  <a:srgbClr val="FF0000"/>
                </a:solidFill>
              </a:rPr>
              <a:t>          </a:t>
            </a:r>
            <a:r>
              <a:rPr lang="en-US" sz="2400">
                <a:solidFill>
                  <a:srgbClr val="FF0000"/>
                </a:solidFill>
              </a:rPr>
              <a:t>1</a:t>
            </a:r>
            <a:r>
              <a:rPr lang="zh-CN" sz="2400">
                <a:solidFill>
                  <a:srgbClr val="FF0000"/>
                </a:solidFill>
              </a:rPr>
              <a:t>、未激活的用户或激活后不是高企的用户，这里只显示表头，不能进行查询；</a:t>
            </a:r>
            <a:endParaRPr lang="zh-CN" sz="2400">
              <a:solidFill>
                <a:srgbClr val="FF0000"/>
              </a:solidFill>
            </a:endParaRPr>
          </a:p>
          <a:p>
            <a:pPr>
              <a:buNone/>
            </a:pPr>
            <a:r>
              <a:rPr lang="zh-CN" sz="2400">
                <a:solidFill>
                  <a:srgbClr val="FF0000"/>
                </a:solidFill>
              </a:rPr>
              <a:t>          </a:t>
            </a:r>
            <a:r>
              <a:rPr lang="en-US" sz="2400">
                <a:solidFill>
                  <a:srgbClr val="FF0000"/>
                </a:solidFill>
              </a:rPr>
              <a:t>2</a:t>
            </a:r>
            <a:r>
              <a:rPr lang="zh-CN" sz="2400">
                <a:solidFill>
                  <a:srgbClr val="FF0000"/>
                </a:solidFill>
              </a:rPr>
              <a:t>、激活并且是高企的用户可以查到企业证书的详情，且有效期为</a:t>
            </a:r>
            <a:r>
              <a:rPr lang="en-US" sz="2400">
                <a:solidFill>
                  <a:srgbClr val="FF0000"/>
                </a:solidFill>
              </a:rPr>
              <a:t>“</a:t>
            </a:r>
            <a:r>
              <a:rPr lang="zh-CN" sz="2400">
                <a:solidFill>
                  <a:srgbClr val="FF0000"/>
                </a:solidFill>
              </a:rPr>
              <a:t>有效</a:t>
            </a:r>
            <a:r>
              <a:rPr lang="en-US" sz="2400">
                <a:solidFill>
                  <a:srgbClr val="FF0000"/>
                </a:solidFill>
              </a:rPr>
              <a:t>”</a:t>
            </a:r>
            <a:r>
              <a:rPr lang="zh-CN" sz="2400">
                <a:solidFill>
                  <a:srgbClr val="FF0000"/>
                </a:solidFill>
              </a:rPr>
              <a:t>；</a:t>
            </a:r>
            <a:endParaRPr lang="zh-CN" sz="2400">
              <a:solidFill>
                <a:srgbClr val="FF0000"/>
              </a:solidFill>
            </a:endParaRPr>
          </a:p>
          <a:p>
            <a:pPr>
              <a:buNone/>
            </a:pPr>
            <a:r>
              <a:rPr lang="en-US" sz="2400">
                <a:solidFill>
                  <a:srgbClr val="FF0000"/>
                </a:solidFill>
              </a:rPr>
              <a:t>         3</a:t>
            </a:r>
            <a:r>
              <a:rPr lang="zh-CN" sz="2400">
                <a:solidFill>
                  <a:srgbClr val="FF0000"/>
                </a:solidFill>
              </a:rPr>
              <a:t>、激活且曾经为高企的用户，可</a:t>
            </a:r>
            <a:r>
              <a:rPr lang="zh-CN" sz="2400">
                <a:solidFill>
                  <a:srgbClr val="FF0000"/>
                </a:solidFill>
              </a:rPr>
              <a:t>查到企业证书的详情，且有效期为</a:t>
            </a:r>
            <a:r>
              <a:rPr lang="en-US" sz="2400">
                <a:solidFill>
                  <a:srgbClr val="FF0000"/>
                </a:solidFill>
              </a:rPr>
              <a:t>“</a:t>
            </a:r>
            <a:r>
              <a:rPr lang="zh-CN" sz="2400">
                <a:solidFill>
                  <a:srgbClr val="FF0000"/>
                </a:solidFill>
              </a:rPr>
              <a:t>失效</a:t>
            </a:r>
            <a:r>
              <a:rPr lang="en-US" sz="2400">
                <a:solidFill>
                  <a:srgbClr val="FF0000"/>
                </a:solidFill>
              </a:rPr>
              <a:t>”</a:t>
            </a:r>
            <a:r>
              <a:rPr lang="zh-CN" sz="2400">
                <a:solidFill>
                  <a:srgbClr val="FF0000"/>
                </a:solidFill>
              </a:rPr>
              <a:t>。</a:t>
            </a:r>
            <a:endParaRPr lang="zh-CN" sz="2400">
              <a:solidFill>
                <a:srgbClr val="FF0000"/>
              </a:solidFill>
            </a:endParaRPr>
          </a:p>
          <a:p>
            <a:pPr>
              <a:buNone/>
            </a:pPr>
            <a:endParaRPr lang="zh-CN" sz="2400">
              <a:solidFill>
                <a:srgbClr val="FF0000"/>
              </a:solidFill>
            </a:endParaRPr>
          </a:p>
        </p:txBody>
      </p:sp>
      <p:sp>
        <p:nvSpPr>
          <p:cNvPr id="58373" name="Text Box 5"/>
          <p:cNvSpPr txBox="1"/>
          <p:nvPr/>
        </p:nvSpPr>
        <p:spPr>
          <a:xfrm>
            <a:off x="971550" y="1052513"/>
            <a:ext cx="4103688" cy="645160"/>
          </a:xfrm>
          <a:prstGeom prst="rect">
            <a:avLst/>
          </a:prstGeom>
          <a:noFill/>
          <a:ln>
            <a:noFill/>
          </a:ln>
        </p:spPr>
        <p:txBody>
          <a:bodyPr>
            <a:spAutoFit/>
          </a:bodyPr>
          <a:lstStyle/>
          <a:p>
            <a:pPr lvl="0">
              <a:spcBef>
                <a:spcPct val="50000"/>
              </a:spcBef>
            </a:pPr>
            <a:r>
              <a:rPr lang="zh-CN">
                <a:latin typeface="Tahoma"/>
                <a:ea typeface="宋体"/>
              </a:rPr>
              <a:t>五、查询高企证书</a:t>
            </a:r>
            <a:endParaRPr lang="zh-CN">
              <a:latin typeface="Tahoma"/>
              <a:ea typeface="宋体"/>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p:nvPr>
            <p:ph idx="1"/>
          </p:nvPr>
        </p:nvSpPr>
        <p:spPr>
          <a:xfrm>
            <a:off x="468630" y="1844675"/>
            <a:ext cx="8229600" cy="3910965"/>
          </a:xfrm>
        </p:spPr>
        <p:txBody>
          <a:bodyPr vert="horz" wrap="square" lIns="91440" tIns="45720" rIns="91440" bIns="45720" anchor="t"/>
          <a:lstStyle/>
          <a:p>
            <a:pPr>
              <a:buNone/>
            </a:pPr>
            <a:r>
              <a:rPr lang="en-US" sz="2400">
                <a:solidFill>
                  <a:schemeClr val="tx2"/>
                </a:solidFill>
              </a:rPr>
              <a:t>        </a:t>
            </a:r>
            <a:r>
              <a:rPr lang="zh-CN" sz="2400">
                <a:solidFill>
                  <a:srgbClr val="FF0000"/>
                </a:solidFill>
              </a:rPr>
              <a:t>用户可用此功能查询</a:t>
            </a:r>
            <a:r>
              <a:rPr lang="en-US" sz="2400">
                <a:solidFill>
                  <a:srgbClr val="FF0000"/>
                </a:solidFill>
              </a:rPr>
              <a:t>“</a:t>
            </a:r>
            <a:r>
              <a:rPr lang="zh-CN" sz="2400">
                <a:solidFill>
                  <a:srgbClr val="FF0000"/>
                </a:solidFill>
              </a:rPr>
              <a:t>企业信息注册</a:t>
            </a:r>
            <a:r>
              <a:rPr lang="en-US" sz="2400">
                <a:solidFill>
                  <a:srgbClr val="FF0000"/>
                </a:solidFill>
              </a:rPr>
              <a:t>”</a:t>
            </a:r>
            <a:r>
              <a:rPr lang="zh-CN" sz="2400">
                <a:solidFill>
                  <a:srgbClr val="FF0000"/>
                </a:solidFill>
              </a:rPr>
              <a:t>、</a:t>
            </a:r>
            <a:r>
              <a:rPr lang="en-US" sz="2400">
                <a:solidFill>
                  <a:srgbClr val="FF0000"/>
                </a:solidFill>
              </a:rPr>
              <a:t>“</a:t>
            </a:r>
            <a:r>
              <a:rPr lang="zh-CN" sz="2400">
                <a:solidFill>
                  <a:srgbClr val="FF0000"/>
                </a:solidFill>
              </a:rPr>
              <a:t>企业核心信息修改</a:t>
            </a:r>
            <a:r>
              <a:rPr lang="en-US" sz="2400">
                <a:solidFill>
                  <a:srgbClr val="FF0000"/>
                </a:solidFill>
              </a:rPr>
              <a:t>”</a:t>
            </a:r>
            <a:r>
              <a:rPr lang="zh-CN" sz="2400">
                <a:solidFill>
                  <a:srgbClr val="FF0000"/>
                </a:solidFill>
              </a:rPr>
              <a:t>、</a:t>
            </a:r>
            <a:r>
              <a:rPr lang="en-US" sz="2400">
                <a:solidFill>
                  <a:srgbClr val="FF0000"/>
                </a:solidFill>
              </a:rPr>
              <a:t>“</a:t>
            </a:r>
            <a:r>
              <a:rPr lang="zh-CN" sz="2400">
                <a:solidFill>
                  <a:srgbClr val="FF0000"/>
                </a:solidFill>
              </a:rPr>
              <a:t>企业更名</a:t>
            </a:r>
            <a:r>
              <a:rPr lang="en-US" sz="2400">
                <a:solidFill>
                  <a:srgbClr val="FF0000"/>
                </a:solidFill>
              </a:rPr>
              <a:t>”</a:t>
            </a:r>
            <a:r>
              <a:rPr lang="zh-CN" sz="2400">
                <a:solidFill>
                  <a:srgbClr val="FF0000"/>
                </a:solidFill>
              </a:rPr>
              <a:t>、</a:t>
            </a:r>
            <a:r>
              <a:rPr lang="en-US" sz="2400">
                <a:solidFill>
                  <a:srgbClr val="FF0000"/>
                </a:solidFill>
              </a:rPr>
              <a:t>“</a:t>
            </a:r>
            <a:r>
              <a:rPr lang="zh-CN" sz="2400">
                <a:solidFill>
                  <a:srgbClr val="FF0000"/>
                </a:solidFill>
              </a:rPr>
              <a:t>高新技术企业认定</a:t>
            </a:r>
            <a:r>
              <a:rPr lang="en-US" sz="2400">
                <a:solidFill>
                  <a:srgbClr val="FF0000"/>
                </a:solidFill>
              </a:rPr>
              <a:t>”</a:t>
            </a:r>
            <a:r>
              <a:rPr lang="zh-CN" sz="2400">
                <a:solidFill>
                  <a:srgbClr val="FF0000"/>
                </a:solidFill>
              </a:rPr>
              <a:t>、</a:t>
            </a:r>
            <a:r>
              <a:rPr lang="en-US" sz="2400">
                <a:solidFill>
                  <a:srgbClr val="FF0000"/>
                </a:solidFill>
              </a:rPr>
              <a:t>“</a:t>
            </a:r>
            <a:r>
              <a:rPr lang="zh-CN" sz="2400">
                <a:solidFill>
                  <a:srgbClr val="FF0000"/>
                </a:solidFill>
              </a:rPr>
              <a:t>企业年报</a:t>
            </a:r>
            <a:r>
              <a:rPr lang="en-US" sz="2400">
                <a:solidFill>
                  <a:srgbClr val="FF0000"/>
                </a:solidFill>
              </a:rPr>
              <a:t>”</a:t>
            </a:r>
            <a:r>
              <a:rPr lang="zh-CN" sz="2400">
                <a:solidFill>
                  <a:srgbClr val="FF0000"/>
                </a:solidFill>
              </a:rPr>
              <a:t>、</a:t>
            </a:r>
            <a:r>
              <a:rPr lang="en-US" sz="2400">
                <a:solidFill>
                  <a:srgbClr val="FF0000"/>
                </a:solidFill>
              </a:rPr>
              <a:t>“</a:t>
            </a:r>
            <a:r>
              <a:rPr lang="zh-CN" sz="2400">
                <a:solidFill>
                  <a:srgbClr val="FF0000"/>
                </a:solidFill>
              </a:rPr>
              <a:t>变更认定机构</a:t>
            </a:r>
            <a:r>
              <a:rPr lang="en-US" sz="2400">
                <a:solidFill>
                  <a:srgbClr val="FF0000"/>
                </a:solidFill>
              </a:rPr>
              <a:t>”</a:t>
            </a:r>
            <a:r>
              <a:rPr lang="zh-CN" sz="2400">
                <a:solidFill>
                  <a:srgbClr val="FF0000"/>
                </a:solidFill>
              </a:rPr>
              <a:t>和</a:t>
            </a:r>
            <a:r>
              <a:rPr lang="en-US" sz="2400">
                <a:solidFill>
                  <a:srgbClr val="FF0000"/>
                </a:solidFill>
              </a:rPr>
              <a:t>“</a:t>
            </a:r>
            <a:r>
              <a:rPr lang="zh-CN" sz="2400">
                <a:solidFill>
                  <a:srgbClr val="FF0000"/>
                </a:solidFill>
              </a:rPr>
              <a:t>异地搬迁</a:t>
            </a:r>
            <a:r>
              <a:rPr lang="en-US" sz="2400">
                <a:solidFill>
                  <a:srgbClr val="FF0000"/>
                </a:solidFill>
              </a:rPr>
              <a:t>”7</a:t>
            </a:r>
            <a:r>
              <a:rPr lang="zh-CN" sz="2400">
                <a:solidFill>
                  <a:srgbClr val="FF0000"/>
                </a:solidFill>
              </a:rPr>
              <a:t>种需要审批的操作进度。</a:t>
            </a:r>
            <a:endParaRPr lang="zh-CN" sz="2400">
              <a:solidFill>
                <a:srgbClr val="FF0000"/>
              </a:solidFill>
            </a:endParaRPr>
          </a:p>
        </p:txBody>
      </p:sp>
      <p:sp>
        <p:nvSpPr>
          <p:cNvPr id="58373" name="Text Box 5"/>
          <p:cNvSpPr txBox="1"/>
          <p:nvPr/>
        </p:nvSpPr>
        <p:spPr>
          <a:xfrm>
            <a:off x="971550" y="1052513"/>
            <a:ext cx="4103688" cy="645160"/>
          </a:xfrm>
          <a:prstGeom prst="rect">
            <a:avLst/>
          </a:prstGeom>
          <a:noFill/>
          <a:ln>
            <a:noFill/>
          </a:ln>
        </p:spPr>
        <p:txBody>
          <a:bodyPr>
            <a:spAutoFit/>
          </a:bodyPr>
          <a:lstStyle/>
          <a:p>
            <a:pPr lvl="0">
              <a:spcBef>
                <a:spcPct val="50000"/>
              </a:spcBef>
            </a:pPr>
            <a:r>
              <a:rPr lang="zh-CN">
                <a:latin typeface="Tahoma"/>
                <a:ea typeface="宋体"/>
              </a:rPr>
              <a:t>六、查询审批进度</a:t>
            </a:r>
            <a:endParaRPr lang="zh-CN">
              <a:latin typeface="Tahoma"/>
              <a:ea typeface="宋体"/>
            </a:endParaRPr>
          </a:p>
        </p:txBody>
      </p:sp>
      <p:pic>
        <p:nvPicPr>
          <p:cNvPr id="3" name="图片 2"/>
          <p:cNvPicPr/>
          <p:nvPr/>
        </p:nvPicPr>
        <p:blipFill>
          <a:blip r:embed="rId2"/>
          <a:stretch/>
        </p:blipFill>
        <p:spPr>
          <a:xfrm>
            <a:off x="1079500" y="3119120"/>
            <a:ext cx="7219315" cy="2018665"/>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p:nvPr>
            <p:ph type="title"/>
          </p:nvPr>
        </p:nvSpPr>
        <p:spPr/>
        <p:txBody>
          <a:bodyPr vert="horz" wrap="square" lIns="91440" tIns="45720" rIns="91440" bIns="45720" anchor="b"/>
          <a:lstStyle/>
          <a:p>
            <a:r>
              <a:rPr lang="zh-CN" sz="3600" b="1"/>
              <a:t>七、问题建议</a:t>
            </a:r>
            <a:endParaRPr lang="zh-CN" sz="3600" b="1"/>
          </a:p>
        </p:txBody>
      </p:sp>
      <p:sp>
        <p:nvSpPr>
          <p:cNvPr id="31747" name="Rectangle 3"/>
          <p:cNvSpPr/>
          <p:nvPr>
            <p:ph idx="1"/>
          </p:nvPr>
        </p:nvSpPr>
        <p:spPr/>
        <p:txBody>
          <a:bodyPr vert="horz" wrap="square" lIns="91440" tIns="45720" rIns="91440" bIns="45720" anchor="t"/>
          <a:lstStyle/>
          <a:p>
            <a:pPr>
              <a:buNone/>
            </a:pPr>
            <a:r>
              <a:rPr lang="en-US">
                <a:solidFill>
                  <a:schemeClr val="tx2"/>
                </a:solidFill>
              </a:rPr>
              <a:t>       </a:t>
            </a:r>
            <a:endParaRPr lang="zh-CN" sz="2400">
              <a:solidFill>
                <a:schemeClr val="tx2"/>
              </a:solidFill>
            </a:endParaRPr>
          </a:p>
          <a:p>
            <a:endParaRPr lang="en-US" sz="2400"/>
          </a:p>
        </p:txBody>
      </p:sp>
      <p:sp>
        <p:nvSpPr>
          <p:cNvPr id="3" name="文本框 2"/>
          <p:cNvSpPr txBox="1"/>
          <p:nvPr/>
        </p:nvSpPr>
        <p:spPr>
          <a:xfrm>
            <a:off x="652780" y="1938020"/>
            <a:ext cx="7838440" cy="1189990"/>
          </a:xfrm>
          <a:prstGeom prst="rect">
            <a:avLst/>
          </a:prstGeom>
          <a:noFill/>
        </p:spPr>
        <p:txBody>
          <a:bodyPr wrap="square">
            <a:spAutoFit/>
          </a:bodyPr>
          <a:lstStyle/>
          <a:p>
            <a:r>
              <a:rPr lang="en-US" sz="2400"/>
              <a:t>     </a:t>
            </a:r>
            <a:r>
              <a:rPr lang="zh-CN" sz="2400"/>
              <a:t>为更好的建设高企工作网，用户可以点击</a:t>
            </a:r>
            <a:r>
              <a:rPr lang="en-US" sz="2400"/>
              <a:t>“</a:t>
            </a:r>
            <a:r>
              <a:rPr lang="zh-CN" sz="2400"/>
              <a:t>新增</a:t>
            </a:r>
            <a:r>
              <a:rPr lang="en-US" sz="2400"/>
              <a:t>”</a:t>
            </a:r>
            <a:r>
              <a:rPr lang="zh-CN" sz="2400"/>
              <a:t>按钮，填写问题及建议。填写完毕后的信息保存提交，即可发送给所在的认定机构处。</a:t>
            </a:r>
            <a:endParaRPr lang="zh-CN" sz="2400"/>
          </a:p>
        </p:txBody>
      </p:sp>
      <p:pic>
        <p:nvPicPr>
          <p:cNvPr id="6" name="图片 5"/>
          <p:cNvPicPr/>
          <p:nvPr/>
        </p:nvPicPr>
        <p:blipFill>
          <a:blip r:embed="rId2"/>
          <a:stretch/>
        </p:blipFill>
        <p:spPr>
          <a:xfrm>
            <a:off x="1260475" y="3128010"/>
            <a:ext cx="6623685" cy="333121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3"/>
          <p:cNvSpPr/>
          <p:nvPr>
            <p:ph idx="1"/>
          </p:nvPr>
        </p:nvSpPr>
        <p:spPr>
          <a:xfrm>
            <a:off x="971550" y="1989138"/>
            <a:ext cx="7772400" cy="1123950"/>
          </a:xfrm>
        </p:spPr>
        <p:txBody>
          <a:bodyPr vert="horz" wrap="square" lIns="91440" tIns="45720" rIns="91440" bIns="45720" anchor="t"/>
          <a:lstStyle/>
          <a:p>
            <a:pPr>
              <a:buNone/>
            </a:pPr>
            <a:r>
              <a:rPr lang="en-US" sz="6000">
                <a:solidFill>
                  <a:schemeClr val="hlink"/>
                </a:solidFill>
              </a:rPr>
              <a:t>           </a:t>
            </a:r>
            <a:r>
              <a:rPr lang="zh-CN" sz="6000">
                <a:solidFill>
                  <a:schemeClr val="hlink"/>
                </a:solidFill>
              </a:rPr>
              <a:t>谢谢！</a:t>
            </a:r>
            <a:endParaRPr lang="zh-CN" sz="6000">
              <a:solidFill>
                <a:schemeClr val="hlink"/>
              </a:solidFill>
            </a:endParaRPr>
          </a:p>
        </p:txBody>
      </p:sp>
      <p:sp>
        <p:nvSpPr>
          <p:cNvPr id="66563" name="Text Box 4"/>
          <p:cNvSpPr txBox="1"/>
          <p:nvPr/>
        </p:nvSpPr>
        <p:spPr>
          <a:xfrm>
            <a:off x="1869440" y="3113088"/>
            <a:ext cx="6335713" cy="2470150"/>
          </a:xfrm>
          <a:prstGeom prst="rect">
            <a:avLst/>
          </a:prstGeom>
          <a:noFill/>
          <a:ln>
            <a:noFill/>
          </a:ln>
        </p:spPr>
        <p:txBody>
          <a:bodyPr>
            <a:spAutoFit/>
          </a:bodyPr>
          <a:lstStyle/>
          <a:p>
            <a:pPr lvl="0">
              <a:spcBef>
                <a:spcPct val="50000"/>
              </a:spcBef>
            </a:pPr>
            <a:r>
              <a:rPr lang="zh-CN" sz="2400" b="0">
                <a:latin typeface="Tahoma"/>
                <a:ea typeface="宋体"/>
              </a:rPr>
              <a:t>内蒙古火炬中心   赵松波</a:t>
            </a:r>
            <a:endParaRPr lang="zh-CN" sz="2400" b="0">
              <a:latin typeface="Tahoma"/>
              <a:ea typeface="宋体"/>
            </a:endParaRPr>
          </a:p>
          <a:p>
            <a:pPr lvl="0">
              <a:spcBef>
                <a:spcPct val="50000"/>
              </a:spcBef>
            </a:pPr>
            <a:r>
              <a:rPr lang="zh-CN" sz="2400" b="0">
                <a:latin typeface="Tahoma"/>
                <a:ea typeface="宋体"/>
              </a:rPr>
              <a:t>电话：</a:t>
            </a:r>
            <a:r>
              <a:rPr lang="en-US" sz="2400" b="0">
                <a:latin typeface="Tahoma"/>
                <a:ea typeface="宋体"/>
              </a:rPr>
              <a:t>0471-6667441   QQ</a:t>
            </a:r>
            <a:r>
              <a:rPr lang="zh-CN" sz="2400" b="0">
                <a:latin typeface="Tahoma"/>
                <a:ea typeface="宋体"/>
              </a:rPr>
              <a:t>：</a:t>
            </a:r>
            <a:r>
              <a:rPr lang="en-US" sz="2400" b="0">
                <a:latin typeface="Tahoma"/>
                <a:ea typeface="宋体"/>
              </a:rPr>
              <a:t>920845847</a:t>
            </a:r>
            <a:endParaRPr lang="en-US" sz="2400" b="0">
              <a:latin typeface="Tahoma"/>
              <a:ea typeface="宋体"/>
            </a:endParaRPr>
          </a:p>
          <a:p>
            <a:pPr lvl="0">
              <a:spcBef>
                <a:spcPct val="50000"/>
              </a:spcBef>
            </a:pPr>
            <a:r>
              <a:rPr lang="zh-CN" sz="2400" b="0">
                <a:latin typeface="Tahoma"/>
                <a:ea typeface="宋体"/>
              </a:rPr>
              <a:t>火炬统计</a:t>
            </a:r>
            <a:r>
              <a:rPr lang="en-US" sz="2400" b="0">
                <a:latin typeface="Tahoma"/>
                <a:ea typeface="宋体"/>
              </a:rPr>
              <a:t>QQ</a:t>
            </a:r>
            <a:r>
              <a:rPr lang="zh-CN" sz="2400" b="0">
                <a:latin typeface="Tahoma"/>
                <a:ea typeface="宋体"/>
              </a:rPr>
              <a:t>群</a:t>
            </a:r>
            <a:r>
              <a:rPr lang="en-US" sz="2400" b="0">
                <a:latin typeface="Tahoma"/>
                <a:ea typeface="宋体"/>
              </a:rPr>
              <a:t>2</a:t>
            </a:r>
            <a:r>
              <a:rPr lang="zh-CN" sz="2400" b="0">
                <a:latin typeface="Tahoma"/>
                <a:ea typeface="宋体"/>
              </a:rPr>
              <a:t>：318674913（已经加入火炬统计工作群</a:t>
            </a:r>
            <a:r>
              <a:rPr lang="en-US" sz="2400" b="0">
                <a:latin typeface="Tahoma"/>
                <a:ea typeface="宋体"/>
              </a:rPr>
              <a:t>244939459</a:t>
            </a:r>
            <a:r>
              <a:rPr lang="zh-CN" sz="2400" b="0">
                <a:latin typeface="Tahoma"/>
                <a:ea typeface="宋体"/>
              </a:rPr>
              <a:t>的用户不用申请加入）</a:t>
            </a:r>
            <a:endParaRPr lang="zh-CN" sz="2400" b="0">
              <a:latin typeface="Tahoma"/>
              <a:ea typeface="宋体"/>
            </a:endParaRPr>
          </a:p>
          <a:p>
            <a:pPr lvl="0">
              <a:spcBef>
                <a:spcPct val="50000"/>
              </a:spcBef>
            </a:pPr>
            <a:endParaRPr lang="en-US" sz="2400" b="0">
              <a:latin typeface="Tahoma"/>
              <a:ea typeface="宋体"/>
            </a:endParaRPr>
          </a:p>
        </p:txBody>
      </p:sp>
    </p:spTree>
  </p:cSld>
  <p:clrMapOvr>
    <a:masterClrMapping/>
  </p:clrMapOvr>
</p:sld>
</file>