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8"/>
  </p:notesMasterIdLst>
  <p:sldIdLst>
    <p:sldId id="264" r:id="rId2"/>
    <p:sldId id="265" r:id="rId3"/>
    <p:sldId id="266" r:id="rId4"/>
    <p:sldId id="267" r:id="rId5"/>
    <p:sldId id="275" r:id="rId6"/>
    <p:sldId id="271" r:id="rId7"/>
    <p:sldId id="274" r:id="rId8"/>
    <p:sldId id="272" r:id="rId9"/>
    <p:sldId id="273" r:id="rId10"/>
    <p:sldId id="270" r:id="rId11"/>
    <p:sldId id="269" r:id="rId12"/>
    <p:sldId id="276" r:id="rId13"/>
    <p:sldId id="277" r:id="rId14"/>
    <p:sldId id="261" r:id="rId15"/>
    <p:sldId id="259" r:id="rId16"/>
    <p:sldId id="284" r:id="rId17"/>
    <p:sldId id="372" r:id="rId18"/>
    <p:sldId id="278" r:id="rId19"/>
    <p:sldId id="288" r:id="rId20"/>
    <p:sldId id="289" r:id="rId21"/>
    <p:sldId id="290" r:id="rId22"/>
    <p:sldId id="291" r:id="rId23"/>
    <p:sldId id="455" r:id="rId24"/>
    <p:sldId id="297" r:id="rId25"/>
    <p:sldId id="287" r:id="rId26"/>
    <p:sldId id="302" r:id="rId27"/>
    <p:sldId id="304" r:id="rId28"/>
    <p:sldId id="305" r:id="rId29"/>
    <p:sldId id="306" r:id="rId30"/>
    <p:sldId id="307" r:id="rId31"/>
    <p:sldId id="308" r:id="rId32"/>
    <p:sldId id="309" r:id="rId33"/>
    <p:sldId id="310" r:id="rId34"/>
    <p:sldId id="312" r:id="rId35"/>
    <p:sldId id="313" r:id="rId36"/>
    <p:sldId id="314" r:id="rId37"/>
    <p:sldId id="315" r:id="rId38"/>
    <p:sldId id="317" r:id="rId39"/>
    <p:sldId id="318" r:id="rId40"/>
    <p:sldId id="319" r:id="rId41"/>
    <p:sldId id="320" r:id="rId42"/>
    <p:sldId id="321" r:id="rId43"/>
    <p:sldId id="323" r:id="rId44"/>
    <p:sldId id="360" r:id="rId45"/>
    <p:sldId id="326" r:id="rId46"/>
    <p:sldId id="446" r:id="rId47"/>
    <p:sldId id="330" r:id="rId48"/>
    <p:sldId id="331" r:id="rId49"/>
    <p:sldId id="334" r:id="rId50"/>
    <p:sldId id="335" r:id="rId51"/>
    <p:sldId id="332" r:id="rId52"/>
    <p:sldId id="333" r:id="rId53"/>
    <p:sldId id="336" r:id="rId54"/>
    <p:sldId id="439" r:id="rId55"/>
    <p:sldId id="442" r:id="rId56"/>
    <p:sldId id="443" r:id="rId57"/>
    <p:sldId id="339" r:id="rId58"/>
    <p:sldId id="340" r:id="rId59"/>
    <p:sldId id="343" r:id="rId60"/>
    <p:sldId id="346" r:id="rId61"/>
    <p:sldId id="347" r:id="rId62"/>
    <p:sldId id="348" r:id="rId63"/>
    <p:sldId id="349" r:id="rId64"/>
    <p:sldId id="350" r:id="rId65"/>
    <p:sldId id="351" r:id="rId66"/>
    <p:sldId id="353" r:id="rId67"/>
    <p:sldId id="354" r:id="rId68"/>
    <p:sldId id="361" r:id="rId69"/>
    <p:sldId id="356" r:id="rId70"/>
    <p:sldId id="448" r:id="rId71"/>
    <p:sldId id="454" r:id="rId72"/>
    <p:sldId id="449" r:id="rId73"/>
    <p:sldId id="450" r:id="rId74"/>
    <p:sldId id="451" r:id="rId75"/>
    <p:sldId id="452" r:id="rId76"/>
    <p:sldId id="362" r:id="rId77"/>
    <p:sldId id="364" r:id="rId78"/>
    <p:sldId id="358" r:id="rId79"/>
    <p:sldId id="366" r:id="rId80"/>
    <p:sldId id="457" r:id="rId81"/>
    <p:sldId id="365" r:id="rId82"/>
    <p:sldId id="374" r:id="rId83"/>
    <p:sldId id="373" r:id="rId84"/>
    <p:sldId id="444" r:id="rId85"/>
    <p:sldId id="441" r:id="rId86"/>
    <p:sldId id="262" r:id="rId8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97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F483A-FA9D-4264-84E0-00DBE5588D69}" type="datetimeFigureOut">
              <a:rPr lang="zh-CN" altLang="en-US" smtClean="0"/>
              <a:pPr/>
              <a:t>2020-04-15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C90C1-C114-4355-B672-547A4EE5AEA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629BE0-4A22-4F0A-81D0-F5D7BB3A1FF8}"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629BE0-4A22-4F0A-81D0-F5D7BB3A1FF8}" type="slidenum">
              <a:rPr lang="zh-CN" altLang="en-US" smtClean="0"/>
              <a:pPr/>
              <a:t>32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6467027-4B28-4CE3-B1EE-F45AA337E200}" type="slidenum">
              <a:rPr lang="zh-CN" altLang="en-US" smtClean="0"/>
              <a:pPr/>
              <a:t>75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2204B1F-3AD7-4F42-8C94-B0C45BA0DA26}" type="datetimeFigureOut">
              <a:rPr lang="zh-CN" altLang="en-US" smtClean="0"/>
              <a:pPr/>
              <a:t>2020-04-15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B1F010-C4BE-4A99-830A-C151CB3959C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204B1F-3AD7-4F42-8C94-B0C45BA0DA26}" type="datetimeFigureOut">
              <a:rPr lang="zh-CN" altLang="en-US" smtClean="0"/>
              <a:pPr/>
              <a:t>2020-04-15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B1F010-C4BE-4A99-830A-C151CB3959C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204B1F-3AD7-4F42-8C94-B0C45BA0DA26}" type="datetimeFigureOut">
              <a:rPr lang="zh-CN" altLang="en-US" smtClean="0"/>
              <a:pPr/>
              <a:t>2020-04-15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B1F010-C4BE-4A99-830A-C151CB3959C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204B1F-3AD7-4F42-8C94-B0C45BA0DA26}" type="datetimeFigureOut">
              <a:rPr lang="zh-CN" altLang="en-US" smtClean="0"/>
              <a:pPr/>
              <a:t>2020-04-15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B1F010-C4BE-4A99-830A-C151CB3959C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3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2204B1F-3AD7-4F42-8C94-B0C45BA0DA26}" type="datetimeFigureOut">
              <a:rPr lang="zh-CN" altLang="en-US" smtClean="0"/>
              <a:pPr/>
              <a:t>2020-04-15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8B1F010-C4BE-4A99-830A-C151CB3959C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3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3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2204B1F-3AD7-4F42-8C94-B0C45BA0DA26}" type="datetimeFigureOut">
              <a:rPr lang="zh-CN" altLang="en-US" smtClean="0"/>
              <a:pPr/>
              <a:t>2020-04-15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B1F010-C4BE-4A99-830A-C151CB3959C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2204B1F-3AD7-4F42-8C94-B0C45BA0DA26}" type="datetimeFigureOut">
              <a:rPr lang="zh-CN" altLang="en-US" smtClean="0"/>
              <a:pPr/>
              <a:t>2020-04-15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8B1F010-C4BE-4A99-830A-C151CB3959C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2204B1F-3AD7-4F42-8C94-B0C45BA0DA26}" type="datetimeFigureOut">
              <a:rPr lang="zh-CN" altLang="en-US" smtClean="0"/>
              <a:pPr/>
              <a:t>2020-04-15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8B1F010-C4BE-4A99-830A-C151CB3959C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204B1F-3AD7-4F42-8C94-B0C45BA0DA26}" type="datetimeFigureOut">
              <a:rPr lang="zh-CN" altLang="en-US" smtClean="0"/>
              <a:pPr/>
              <a:t>2020-04-15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8B1F010-C4BE-4A99-830A-C151CB3959C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3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3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2204B1F-3AD7-4F42-8C94-B0C45BA0DA26}" type="datetimeFigureOut">
              <a:rPr lang="zh-CN" altLang="en-US" smtClean="0"/>
              <a:pPr/>
              <a:t>2020-04-15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B1F010-C4BE-4A99-830A-C151CB3959C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2204B1F-3AD7-4F42-8C94-B0C45BA0DA26}" type="datetimeFigureOut">
              <a:rPr lang="zh-CN" altLang="en-US" smtClean="0"/>
              <a:pPr/>
              <a:t>2020-04-15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8B1F010-C4BE-4A99-830A-C151CB3959C8}"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3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04B1F-3AD7-4F42-8C94-B0C45BA0DA26}" type="datetimeFigureOut">
              <a:rPr lang="zh-CN" altLang="en-US" smtClean="0"/>
              <a:pPr/>
              <a:t>2020-04-15</a:t>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1F010-C4BE-4A99-830A-C151CB3959C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39640;&#26032;&#25216;&#26415;&#20225;&#19994;&#25919;&#31574;&#35299;&#26512;&#21644;&#39118;&#38505;&#31649;&#25511;/&#36125;&#22240;&#32654;&#65306;&#20851;&#20110;&#25910;&#21040;&#34917;&#32564;&#31246;&#27454;&#36890;&#30693;&#30340;&#20844;&#21578;.PDF"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www.chinaacc.com/kuaijishiwu/zzjn/"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8712" y="849725"/>
            <a:ext cx="8166086" cy="4780155"/>
          </a:xfrm>
          <a:prstGeom prst="rect">
            <a:avLst/>
          </a:prstGeom>
        </p:spPr>
        <p:txBody>
          <a:bodyPr vert="horz" wrap="square" lIns="0" tIns="12065" rIns="0" bIns="0" rtlCol="0">
            <a:spAutoFit/>
          </a:bodyPr>
          <a:lstStyle/>
          <a:p>
            <a:pPr algn="ctr">
              <a:lnSpc>
                <a:spcPts val="3875"/>
              </a:lnSpc>
              <a:spcBef>
                <a:spcPts val="95"/>
              </a:spcBef>
            </a:pPr>
            <a:endParaRPr lang="en-US" sz="4400" b="1" spc="15"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微软雅黑" panose="020B0503020204020204" charset="-122"/>
            </a:endParaRPr>
          </a:p>
          <a:p>
            <a:pPr algn="ctr">
              <a:lnSpc>
                <a:spcPts val="3875"/>
              </a:lnSpc>
              <a:spcBef>
                <a:spcPts val="95"/>
              </a:spcBef>
            </a:pPr>
            <a:r>
              <a:rPr sz="4400" b="1" spc="15" dirty="0" smtClean="0">
                <a:solidFill>
                  <a:srgbClr val="00206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微软雅黑" panose="020B0503020204020204" charset="-122"/>
              </a:rPr>
              <a:t>高</a:t>
            </a:r>
            <a:r>
              <a:rPr sz="4400" b="1" spc="5" dirty="0" smtClean="0">
                <a:solidFill>
                  <a:srgbClr val="00206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微软雅黑" panose="020B0503020204020204" charset="-122"/>
              </a:rPr>
              <a:t>新技</a:t>
            </a:r>
            <a:r>
              <a:rPr sz="4400" b="1" spc="15" dirty="0" smtClean="0">
                <a:solidFill>
                  <a:srgbClr val="00206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微软雅黑" panose="020B0503020204020204" charset="-122"/>
              </a:rPr>
              <a:t>术</a:t>
            </a:r>
            <a:r>
              <a:rPr sz="4400" b="1" spc="5" dirty="0" smtClean="0">
                <a:solidFill>
                  <a:srgbClr val="00206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微软雅黑" panose="020B0503020204020204" charset="-122"/>
              </a:rPr>
              <a:t>企业</a:t>
            </a:r>
            <a:r>
              <a:rPr lang="zh-CN" altLang="en-US" sz="4400" b="1" spc="5" dirty="0" smtClean="0">
                <a:solidFill>
                  <a:srgbClr val="00206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微软雅黑" panose="020B0503020204020204" charset="-122"/>
              </a:rPr>
              <a:t>财务政策解析</a:t>
            </a:r>
            <a:endParaRPr sz="4400" b="1" dirty="0" smtClean="0">
              <a:solidFill>
                <a:srgbClr val="00206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微软雅黑" panose="020B0503020204020204" charset="-122"/>
            </a:endParaRPr>
          </a:p>
          <a:p>
            <a:pPr marR="43180" algn="ctr">
              <a:spcBef>
                <a:spcPts val="5"/>
              </a:spcBef>
              <a:tabLst>
                <a:tab pos="2167890" algn="l"/>
              </a:tabLst>
            </a:pPr>
            <a:endParaRPr lang="en-US" sz="3200" b="1" spc="15" dirty="0" smtClean="0">
              <a:latin typeface="华文新魏" panose="02010800040101010101" pitchFamily="2" charset="-122"/>
              <a:ea typeface="华文新魏" panose="02010800040101010101" pitchFamily="2" charset="-122"/>
              <a:cs typeface="微软雅黑" panose="020B0503020204020204" charset="-122"/>
            </a:endParaRPr>
          </a:p>
          <a:p>
            <a:pPr marR="43180" algn="ctr">
              <a:spcBef>
                <a:spcPts val="5"/>
              </a:spcBef>
              <a:tabLst>
                <a:tab pos="2167890" algn="l"/>
              </a:tabLst>
            </a:pPr>
            <a:endParaRPr lang="en-US" sz="3200" b="1" spc="15" dirty="0" smtClean="0">
              <a:latin typeface="华文新魏" panose="02010800040101010101" pitchFamily="2" charset="-122"/>
              <a:ea typeface="华文新魏" panose="02010800040101010101" pitchFamily="2" charset="-122"/>
              <a:cs typeface="微软雅黑" panose="020B0503020204020204" charset="-122"/>
            </a:endParaRPr>
          </a:p>
          <a:p>
            <a:pPr marR="43180">
              <a:spcBef>
                <a:spcPts val="5"/>
              </a:spcBef>
              <a:tabLst>
                <a:tab pos="2167890" algn="l"/>
              </a:tabLst>
            </a:pPr>
            <a:r>
              <a:rPr lang="en-US" sz="3600" b="1" spc="15" dirty="0" smtClean="0">
                <a:latin typeface="华文新魏" panose="02010800040101010101" pitchFamily="2" charset="-122"/>
                <a:ea typeface="华文新魏" panose="02010800040101010101" pitchFamily="2" charset="-122"/>
                <a:cs typeface="微软雅黑" panose="020B0503020204020204" charset="-122"/>
              </a:rPr>
              <a:t>                           </a:t>
            </a:r>
            <a:r>
              <a:rPr sz="3600" b="1" spc="15" dirty="0" smtClean="0">
                <a:solidFill>
                  <a:srgbClr val="002060"/>
                </a:solidFill>
                <a:latin typeface="华文新魏" panose="02010800040101010101" pitchFamily="2" charset="-122"/>
                <a:ea typeface="华文新魏" panose="02010800040101010101" pitchFamily="2" charset="-122"/>
                <a:cs typeface="微软雅黑" panose="020B0503020204020204" charset="-122"/>
              </a:rPr>
              <a:t>授</a:t>
            </a:r>
            <a:r>
              <a:rPr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rPr>
              <a:t>课老</a:t>
            </a:r>
            <a:r>
              <a:rPr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rPr>
              <a:t>师</a:t>
            </a:r>
            <a:r>
              <a:rPr lang="en-US"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rPr>
              <a:t>   </a:t>
            </a:r>
            <a:r>
              <a:rPr lang="zh-CN" altLang="en-US"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rPr>
              <a:t>石建超</a:t>
            </a:r>
            <a:endParaRPr lang="en-US" altLang="zh-CN"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endParaRPr>
          </a:p>
          <a:p>
            <a:pPr marR="43180">
              <a:spcBef>
                <a:spcPts val="5"/>
              </a:spcBef>
              <a:tabLst>
                <a:tab pos="2167890" algn="l"/>
              </a:tabLst>
            </a:pPr>
            <a:r>
              <a:rPr lang="zh-CN" altLang="en-US"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rPr>
              <a:t>                           正高级会计师</a:t>
            </a:r>
            <a:endParaRPr lang="en-US" altLang="zh-CN"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endParaRPr>
          </a:p>
          <a:p>
            <a:pPr marR="43180">
              <a:spcBef>
                <a:spcPts val="5"/>
              </a:spcBef>
              <a:tabLst>
                <a:tab pos="2167890" algn="l"/>
              </a:tabLst>
            </a:pPr>
            <a:r>
              <a:rPr lang="zh-CN" altLang="en-US"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rPr>
              <a:t>                           注册税务师</a:t>
            </a:r>
            <a:endParaRPr lang="en-US" altLang="zh-CN"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endParaRPr>
          </a:p>
          <a:p>
            <a:pPr marR="43180">
              <a:spcBef>
                <a:spcPts val="5"/>
              </a:spcBef>
              <a:tabLst>
                <a:tab pos="2167890" algn="l"/>
              </a:tabLst>
            </a:pPr>
            <a:r>
              <a:rPr lang="zh-CN" altLang="en-US"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rPr>
              <a:t>                           内蒙古高企认定财务专家</a:t>
            </a:r>
            <a:endParaRPr lang="en-US" altLang="zh-CN"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endParaRPr>
          </a:p>
          <a:p>
            <a:pPr marR="43180" algn="ctr">
              <a:spcBef>
                <a:spcPts val="5"/>
              </a:spcBef>
              <a:tabLst>
                <a:tab pos="2167890" algn="l"/>
              </a:tabLst>
            </a:pPr>
            <a:r>
              <a:rPr lang="zh-CN" altLang="en-US"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rPr>
              <a:t>                  电话：</a:t>
            </a:r>
            <a:r>
              <a:rPr lang="en-US" altLang="zh-CN" sz="3600" b="1" spc="5" dirty="0" smtClean="0">
                <a:solidFill>
                  <a:srgbClr val="002060"/>
                </a:solidFill>
                <a:latin typeface="华文新魏" panose="02010800040101010101" pitchFamily="2" charset="-122"/>
                <a:ea typeface="华文新魏" panose="02010800040101010101" pitchFamily="2" charset="-122"/>
                <a:cs typeface="微软雅黑" panose="020B0503020204020204" charset="-122"/>
              </a:rPr>
              <a:t>13848105328</a:t>
            </a:r>
            <a:endParaRPr sz="3600" b="1" dirty="0">
              <a:solidFill>
                <a:srgbClr val="002060"/>
              </a:solidFill>
              <a:latin typeface="华文新魏" panose="02010800040101010101" pitchFamily="2" charset="-122"/>
              <a:ea typeface="华文新魏" panose="02010800040101010101" pitchFamily="2" charset="-122"/>
              <a:cs typeface="微软雅黑" panose="020B0503020204020204" charset="-122"/>
            </a:endParaRPr>
          </a:p>
        </p:txBody>
      </p:sp>
      <p:pic>
        <p:nvPicPr>
          <p:cNvPr id="3" name="Picture 2"/>
          <p:cNvPicPr>
            <a:picLocks noChangeAspect="1" noChangeArrowheads="1"/>
          </p:cNvPicPr>
          <p:nvPr/>
        </p:nvPicPr>
        <p:blipFill>
          <a:blip r:embed="rId3"/>
          <a:srcRect/>
          <a:stretch>
            <a:fillRect/>
          </a:stretch>
        </p:blipFill>
        <p:spPr bwMode="auto">
          <a:xfrm>
            <a:off x="500034" y="2857503"/>
            <a:ext cx="2786082" cy="26287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2" y="285769"/>
            <a:ext cx="8001056" cy="954107"/>
          </a:xfrm>
          <a:prstGeom prst="rect">
            <a:avLst/>
          </a:prstGeom>
        </p:spPr>
        <p:txBody>
          <a:bodyPr wrap="square">
            <a:spAutoFit/>
          </a:bodyPr>
          <a:lstStyle/>
          <a:p>
            <a:r>
              <a:rPr lang="en-US" altLang="zh-CN" sz="2800" b="1" dirty="0" smtClean="0">
                <a:solidFill>
                  <a:srgbClr val="FF0000"/>
                </a:solidFill>
                <a:latin typeface="华文新魏" panose="02010800040101010101" pitchFamily="2" charset="-122"/>
                <a:ea typeface="华文新魏" panose="02010800040101010101" pitchFamily="2" charset="-122"/>
              </a:rPr>
              <a:t>3</a:t>
            </a:r>
            <a:r>
              <a:rPr lang="zh-CN" altLang="en-US" sz="2800" b="1" dirty="0" smtClean="0">
                <a:solidFill>
                  <a:srgbClr val="FF0000"/>
                </a:solidFill>
                <a:latin typeface="华文新魏" panose="02010800040101010101" pitchFamily="2" charset="-122"/>
                <a:ea typeface="华文新魏" panose="02010800040101010101" pitchFamily="2" charset="-122"/>
              </a:rPr>
              <a:t>、累计两年未报年报。</a:t>
            </a:r>
            <a:r>
              <a:rPr lang="zh-CN" altLang="en-US" sz="2800" b="1" dirty="0" smtClean="0">
                <a:latin typeface="华文新魏" panose="02010800040101010101" pitchFamily="2" charset="-122"/>
                <a:ea typeface="华文新魏" panose="02010800040101010101" pitchFamily="2" charset="-122"/>
              </a:rPr>
              <a:t>高企有效期内累计两年未报年报，被认定机构取消其高新技术企业资格。</a:t>
            </a:r>
            <a:endParaRPr lang="en-US" altLang="zh-CN" sz="2800" b="1" dirty="0" smtClean="0">
              <a:latin typeface="华文新魏" panose="02010800040101010101" pitchFamily="2" charset="-122"/>
              <a:ea typeface="华文新魏" panose="02010800040101010101" pitchFamily="2" charset="-122"/>
            </a:endParaRPr>
          </a:p>
        </p:txBody>
      </p:sp>
      <p:sp>
        <p:nvSpPr>
          <p:cNvPr id="3" name="TextBox 2"/>
          <p:cNvSpPr txBox="1"/>
          <p:nvPr/>
        </p:nvSpPr>
        <p:spPr>
          <a:xfrm>
            <a:off x="714348" y="2285992"/>
            <a:ext cx="7643866" cy="523220"/>
          </a:xfrm>
          <a:prstGeom prst="rect">
            <a:avLst/>
          </a:prstGeom>
          <a:noFill/>
        </p:spPr>
        <p:txBody>
          <a:bodyPr wrap="square" rtlCol="0">
            <a:spAutoFit/>
          </a:bodyPr>
          <a:lstStyle/>
          <a:p>
            <a:r>
              <a:rPr lang="zh-CN" altLang="en-US" sz="2800" b="1" dirty="0" smtClean="0">
                <a:latin typeface="华文新魏" panose="02010800040101010101" pitchFamily="2" charset="-122"/>
                <a:ea typeface="华文新魏" panose="02010800040101010101" pitchFamily="2" charset="-122"/>
              </a:rPr>
              <a:t>         </a:t>
            </a:r>
            <a:endParaRPr lang="zh-CN" altLang="en-US" sz="2800" dirty="0">
              <a:latin typeface="华文新魏" panose="02010800040101010101" pitchFamily="2" charset="-122"/>
              <a:ea typeface="华文新魏" panose="02010800040101010101" pitchFamily="2" charset="-122"/>
            </a:endParaRPr>
          </a:p>
        </p:txBody>
      </p:sp>
      <p:pic>
        <p:nvPicPr>
          <p:cNvPr id="10241" name="Picture 1"/>
          <p:cNvPicPr>
            <a:picLocks noChangeAspect="1" noChangeArrowheads="1"/>
          </p:cNvPicPr>
          <p:nvPr/>
        </p:nvPicPr>
        <p:blipFill>
          <a:blip r:embed="rId2"/>
          <a:srcRect/>
          <a:stretch>
            <a:fillRect/>
          </a:stretch>
        </p:blipFill>
        <p:spPr bwMode="auto">
          <a:xfrm>
            <a:off x="928662" y="1285865"/>
            <a:ext cx="7215238"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2" y="1071553"/>
            <a:ext cx="7929618" cy="1815882"/>
          </a:xfrm>
          <a:prstGeom prst="rect">
            <a:avLst/>
          </a:prstGeom>
        </p:spPr>
        <p:txBody>
          <a:bodyPr wrap="square">
            <a:spAutoFit/>
          </a:bodyPr>
          <a:lstStyle/>
          <a:p>
            <a:r>
              <a:rPr lang="en-US" altLang="zh-CN" sz="2800" b="1" dirty="0" smtClean="0">
                <a:solidFill>
                  <a:srgbClr val="FF0000"/>
                </a:solidFill>
                <a:latin typeface="华文新魏" panose="02010800040101010101" pitchFamily="2" charset="-122"/>
                <a:ea typeface="华文新魏" panose="02010800040101010101" pitchFamily="2" charset="-122"/>
              </a:rPr>
              <a:t>          4</a:t>
            </a:r>
            <a:r>
              <a:rPr lang="zh-CN" altLang="en-US" sz="2800" b="1" dirty="0" smtClean="0">
                <a:solidFill>
                  <a:srgbClr val="FF0000"/>
                </a:solidFill>
                <a:latin typeface="华文新魏" panose="02010800040101010101" pitchFamily="2" charset="-122"/>
                <a:ea typeface="华文新魏" panose="02010800040101010101" pitchFamily="2" charset="-122"/>
              </a:rPr>
              <a:t>、认定条件发生重大变化 。</a:t>
            </a:r>
            <a:r>
              <a:rPr lang="zh-CN" altLang="en-US" sz="2800" b="1" dirty="0" smtClean="0">
                <a:latin typeface="华文新魏" panose="02010800040101010101" pitchFamily="2" charset="-122"/>
                <a:ea typeface="华文新魏" panose="02010800040101010101" pitchFamily="2" charset="-122"/>
              </a:rPr>
              <a:t>企业发生分立、合并、重组以及经营业务发生变化等。经认定机构审核符合认定条件的，其高新技术企业资格不变。</a:t>
            </a:r>
            <a:endParaRPr lang="en-US" altLang="zh-CN" sz="2800" b="1" dirty="0" smtClean="0">
              <a:latin typeface="华文新魏" panose="02010800040101010101" pitchFamily="2" charset="-122"/>
              <a:ea typeface="华文新魏" panose="02010800040101010101" pitchFamily="2" charset="-122"/>
            </a:endParaRPr>
          </a:p>
        </p:txBody>
      </p:sp>
      <p:sp>
        <p:nvSpPr>
          <p:cNvPr id="3" name="矩形 2"/>
          <p:cNvSpPr/>
          <p:nvPr/>
        </p:nvSpPr>
        <p:spPr>
          <a:xfrm>
            <a:off x="714348" y="3071811"/>
            <a:ext cx="7715304" cy="2246769"/>
          </a:xfrm>
          <a:prstGeom prst="rect">
            <a:avLst/>
          </a:prstGeom>
        </p:spPr>
        <p:txBody>
          <a:bodyPr wrap="square">
            <a:spAutoFit/>
          </a:bodyPr>
          <a:lstStyle/>
          <a:p>
            <a:r>
              <a:rPr lang="en-US" altLang="zh-CN" sz="2800" b="1" dirty="0" smtClean="0">
                <a:latin typeface="华文新魏" panose="02010800040101010101" pitchFamily="2" charset="-122"/>
                <a:ea typeface="华文新魏" panose="02010800040101010101" pitchFamily="2" charset="-122"/>
              </a:rPr>
              <a:t>         5</a:t>
            </a:r>
            <a:r>
              <a:rPr lang="zh-CN" altLang="en-US" sz="2800" b="1" dirty="0" smtClean="0">
                <a:latin typeface="华文新魏" panose="02010800040101010101" pitchFamily="2" charset="-122"/>
                <a:ea typeface="华文新魏" panose="02010800040101010101" pitchFamily="2" charset="-122"/>
              </a:rPr>
              <a:t>、研发费用不符合条件。</a:t>
            </a:r>
            <a:endParaRPr lang="en-US" altLang="zh-CN" sz="2800" b="1" dirty="0" smtClean="0">
              <a:latin typeface="华文新魏" panose="02010800040101010101" pitchFamily="2" charset="-122"/>
              <a:ea typeface="华文新魏" panose="02010800040101010101" pitchFamily="2" charset="-122"/>
            </a:endParaRPr>
          </a:p>
          <a:p>
            <a:r>
              <a:rPr lang="zh-CN" altLang="en-US" sz="2800" b="1" dirty="0" smtClean="0">
                <a:latin typeface="华文新魏" panose="02010800040101010101" pitchFamily="2" charset="-122"/>
                <a:ea typeface="华文新魏" panose="02010800040101010101" pitchFamily="2" charset="-122"/>
              </a:rPr>
              <a:t>         例</a:t>
            </a:r>
            <a:r>
              <a:rPr lang="en-US" sz="2800" b="1" dirty="0" smtClean="0">
                <a:latin typeface="华文新魏" panose="02010800040101010101" pitchFamily="2" charset="-122"/>
                <a:ea typeface="华文新魏" panose="02010800040101010101" pitchFamily="2" charset="-122"/>
              </a:rPr>
              <a:t>:</a:t>
            </a:r>
            <a:r>
              <a:rPr lang="en-US" sz="2800" b="1" dirty="0" smtClean="0">
                <a:solidFill>
                  <a:srgbClr val="FF0000"/>
                </a:solidFill>
                <a:latin typeface="华文新魏" panose="02010800040101010101" pitchFamily="2" charset="-122"/>
                <a:ea typeface="华文新魏" panose="02010800040101010101" pitchFamily="2" charset="-122"/>
              </a:rPr>
              <a:t>2018</a:t>
            </a:r>
            <a:r>
              <a:rPr lang="zh-CN" altLang="en-US" sz="2800" b="1" dirty="0" smtClean="0">
                <a:solidFill>
                  <a:srgbClr val="FF0000"/>
                </a:solidFill>
                <a:latin typeface="华文新魏" panose="02010800040101010101" pitchFamily="2" charset="-122"/>
                <a:ea typeface="华文新魏" panose="02010800040101010101" pitchFamily="2" charset="-122"/>
              </a:rPr>
              <a:t>年</a:t>
            </a:r>
            <a:r>
              <a:rPr lang="en-US" sz="2800" b="1" dirty="0" smtClean="0">
                <a:solidFill>
                  <a:srgbClr val="FF0000"/>
                </a:solidFill>
                <a:latin typeface="华文新魏" panose="02010800040101010101" pitchFamily="2" charset="-122"/>
                <a:ea typeface="华文新魏" panose="02010800040101010101" pitchFamily="2" charset="-122"/>
              </a:rPr>
              <a:t>1</a:t>
            </a:r>
            <a:r>
              <a:rPr lang="zh-CN" altLang="en-US" sz="2800" b="1" dirty="0" smtClean="0">
                <a:solidFill>
                  <a:srgbClr val="FF0000"/>
                </a:solidFill>
                <a:latin typeface="华文新魏" panose="02010800040101010101" pitchFamily="2" charset="-122"/>
                <a:ea typeface="华文新魏" panose="02010800040101010101" pitchFamily="2" charset="-122"/>
              </a:rPr>
              <a:t>月</a:t>
            </a:r>
            <a:r>
              <a:rPr lang="zh-CN" altLang="en-US" sz="2800" b="1" dirty="0" smtClean="0">
                <a:latin typeface="华文新魏" panose="02010800040101010101" pitchFamily="2" charset="-122"/>
                <a:ea typeface="华文新魏" panose="02010800040101010101" pitchFamily="2" charset="-122"/>
              </a:rPr>
              <a:t>，</a:t>
            </a:r>
            <a:r>
              <a:rPr lang="zh-CN" altLang="en-US" sz="2800" b="1" dirty="0" smtClean="0">
                <a:solidFill>
                  <a:srgbClr val="FF0000"/>
                </a:solidFill>
                <a:latin typeface="华文新魏" panose="02010800040101010101" pitchFamily="2" charset="-122"/>
                <a:ea typeface="华文新魏" panose="02010800040101010101" pitchFamily="2" charset="-122"/>
              </a:rPr>
              <a:t>四川亚卓</a:t>
            </a:r>
            <a:r>
              <a:rPr lang="zh-CN" altLang="en-US" sz="2800" b="1" dirty="0" smtClean="0">
                <a:latin typeface="华文新魏" panose="02010800040101010101" pitchFamily="2" charset="-122"/>
                <a:ea typeface="华文新魏" panose="02010800040101010101" pitchFamily="2" charset="-122"/>
              </a:rPr>
              <a:t>教育科技有限公司因</a:t>
            </a:r>
            <a:r>
              <a:rPr lang="zh-CN" altLang="en-US" sz="2800" b="1" dirty="0" smtClean="0">
                <a:solidFill>
                  <a:srgbClr val="FF0000"/>
                </a:solidFill>
                <a:latin typeface="华文新魏" panose="02010800040101010101" pitchFamily="2" charset="-122"/>
                <a:ea typeface="华文新魏" panose="02010800040101010101" pitchFamily="2" charset="-122"/>
              </a:rPr>
              <a:t>研发费用大于管理费用</a:t>
            </a:r>
            <a:r>
              <a:rPr lang="zh-CN" altLang="en-US" sz="2800" b="1" dirty="0" smtClean="0">
                <a:latin typeface="华文新魏" panose="02010800040101010101" pitchFamily="2" charset="-122"/>
                <a:ea typeface="华文新魏" panose="02010800040101010101" pitchFamily="2" charset="-122"/>
              </a:rPr>
              <a:t>，未能合理阐明原因，不符合高新技术企业认定的要求，被</a:t>
            </a:r>
            <a:r>
              <a:rPr lang="zh-CN" altLang="en-US" sz="2800" b="1" dirty="0" smtClean="0">
                <a:solidFill>
                  <a:srgbClr val="FF0000"/>
                </a:solidFill>
                <a:latin typeface="华文新魏" panose="02010800040101010101" pitchFamily="2" charset="-122"/>
                <a:ea typeface="华文新魏" panose="02010800040101010101" pitchFamily="2" charset="-122"/>
              </a:rPr>
              <a:t>取消</a:t>
            </a:r>
            <a:r>
              <a:rPr lang="zh-CN" altLang="en-US" sz="2800" b="1" dirty="0" smtClean="0">
                <a:latin typeface="华文新魏" panose="02010800040101010101" pitchFamily="2" charset="-122"/>
                <a:ea typeface="华文新魏" panose="02010800040101010101" pitchFamily="2" charset="-122"/>
              </a:rPr>
              <a:t>高新资质。</a:t>
            </a:r>
            <a:endParaRPr lang="en-US" altLang="zh-CN" sz="2800" b="1" dirty="0" smtClean="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642955"/>
            <a:ext cx="7572428" cy="5262979"/>
          </a:xfrm>
          <a:prstGeom prst="rect">
            <a:avLst/>
          </a:prstGeom>
          <a:noFill/>
        </p:spPr>
        <p:txBody>
          <a:bodyPr wrap="square" rtlCol="0">
            <a:spAutoFit/>
          </a:bodyPr>
          <a:lstStyle/>
          <a:p>
            <a:r>
              <a:rPr lang="en-US" altLang="zh-CN" sz="2800" b="1" dirty="0" smtClean="0">
                <a:latin typeface="华文新魏" panose="02010800040101010101" pitchFamily="2" charset="-122"/>
                <a:ea typeface="华文新魏" panose="02010800040101010101" pitchFamily="2" charset="-122"/>
              </a:rPr>
              <a:t>        2018</a:t>
            </a:r>
            <a:r>
              <a:rPr lang="zh-CN" altLang="en-US" sz="2800" b="1" dirty="0" smtClean="0">
                <a:latin typeface="华文新魏" panose="02010800040101010101" pitchFamily="2" charset="-122"/>
                <a:ea typeface="华文新魏" panose="02010800040101010101" pitchFamily="2" charset="-122"/>
              </a:rPr>
              <a:t>年全国取消的高新技术企业共有</a:t>
            </a:r>
            <a:r>
              <a:rPr lang="en-US" altLang="zh-CN" sz="2800" b="1" dirty="0" smtClean="0">
                <a:latin typeface="华文新魏" panose="02010800040101010101" pitchFamily="2" charset="-122"/>
                <a:ea typeface="华文新魏" panose="02010800040101010101" pitchFamily="2" charset="-122"/>
              </a:rPr>
              <a:t>196</a:t>
            </a:r>
            <a:r>
              <a:rPr lang="zh-CN" altLang="en-US" sz="2800" b="1" dirty="0" smtClean="0">
                <a:latin typeface="华文新魏" panose="02010800040101010101" pitchFamily="2" charset="-122"/>
                <a:ea typeface="华文新魏" panose="02010800040101010101" pitchFamily="2" charset="-122"/>
              </a:rPr>
              <a:t>家，</a:t>
            </a:r>
            <a:r>
              <a:rPr lang="en-US" altLang="zh-CN" sz="2800" b="1" dirty="0" smtClean="0">
                <a:latin typeface="华文新魏" panose="02010800040101010101" pitchFamily="2" charset="-122"/>
                <a:ea typeface="华文新魏" panose="02010800040101010101" pitchFamily="2" charset="-122"/>
              </a:rPr>
              <a:t>2019</a:t>
            </a:r>
            <a:r>
              <a:rPr lang="zh-CN" altLang="en-US" sz="2800" b="1" dirty="0" smtClean="0">
                <a:latin typeface="华文新魏" panose="02010800040101010101" pitchFamily="2" charset="-122"/>
                <a:ea typeface="华文新魏" panose="02010800040101010101" pitchFamily="2" charset="-122"/>
              </a:rPr>
              <a:t>年被取消的高企可能多于</a:t>
            </a:r>
            <a:r>
              <a:rPr lang="en-US" altLang="zh-CN" sz="2800" b="1" dirty="0" smtClean="0">
                <a:latin typeface="华文新魏" panose="02010800040101010101" pitchFamily="2" charset="-122"/>
                <a:ea typeface="华文新魏" panose="02010800040101010101" pitchFamily="2" charset="-122"/>
              </a:rPr>
              <a:t>2018</a:t>
            </a:r>
            <a:r>
              <a:rPr lang="zh-CN" altLang="en-US" sz="2800" b="1" dirty="0" smtClean="0">
                <a:latin typeface="华文新魏" panose="02010800040101010101" pitchFamily="2" charset="-122"/>
                <a:ea typeface="华文新魏" panose="02010800040101010101" pitchFamily="2" charset="-122"/>
              </a:rPr>
              <a:t>年。从数量上来说并不多，但事实上，有很多的企业虽然取得了高新资格，但由于种种原因，并没有享受高新的</a:t>
            </a:r>
            <a:r>
              <a:rPr lang="en-US" altLang="zh-CN" sz="2800" b="1" dirty="0" smtClean="0">
                <a:latin typeface="华文新魏" panose="02010800040101010101" pitchFamily="2" charset="-122"/>
                <a:ea typeface="华文新魏" panose="02010800040101010101" pitchFamily="2" charset="-122"/>
              </a:rPr>
              <a:t>15%</a:t>
            </a:r>
            <a:r>
              <a:rPr lang="zh-CN" altLang="en-US" sz="2800" b="1" dirty="0" smtClean="0">
                <a:latin typeface="华文新魏" panose="02010800040101010101" pitchFamily="2" charset="-122"/>
                <a:ea typeface="华文新魏" panose="02010800040101010101" pitchFamily="2" charset="-122"/>
              </a:rPr>
              <a:t>优惠税率（非小型微利企业）的情况，这种企业的数量应该也不小。</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        </a:t>
            </a:r>
            <a:r>
              <a:rPr lang="zh-CN" altLang="en-US" sz="2800" b="1" dirty="0" smtClean="0">
                <a:latin typeface="华文新魏" panose="02010800040101010101" pitchFamily="2" charset="-122"/>
                <a:ea typeface="华文新魏" panose="02010800040101010101" pitchFamily="2" charset="-122"/>
              </a:rPr>
              <a:t>比如，企业申报高企资格时，技术部门或相关领导层没有提前和财务部门的人进行很好的沟通，可能导致财务人员给中介机构提供研发数据时</a:t>
            </a:r>
            <a:r>
              <a:rPr lang="zh-CN" altLang="en-US" sz="2800" b="1" dirty="0" smtClean="0">
                <a:solidFill>
                  <a:srgbClr val="FF0000"/>
                </a:solidFill>
                <a:latin typeface="华文新魏" panose="02010800040101010101" pitchFamily="2" charset="-122"/>
                <a:ea typeface="华文新魏" panose="02010800040101010101" pitchFamily="2" charset="-122"/>
              </a:rPr>
              <a:t>随意性</a:t>
            </a:r>
            <a:r>
              <a:rPr lang="zh-CN" altLang="en-US" sz="2800" b="1" dirty="0" smtClean="0">
                <a:solidFill>
                  <a:srgbClr val="FF0000"/>
                </a:solidFill>
                <a:latin typeface="华文新魏" panose="02010800040101010101" pitchFamily="2" charset="-122"/>
                <a:ea typeface="华文新魏" panose="02010800040101010101" pitchFamily="2" charset="-122"/>
              </a:rPr>
              <a:t>很大，</a:t>
            </a:r>
            <a:r>
              <a:rPr lang="zh-CN" altLang="en-US" sz="2800" b="1" dirty="0" smtClean="0">
                <a:latin typeface="华文新魏" panose="02010800040101010101" pitchFamily="2" charset="-122"/>
                <a:ea typeface="华文新魏" panose="02010800040101010101" pitchFamily="2" charset="-122"/>
              </a:rPr>
              <a:t>研发费用归集不准确。</a:t>
            </a:r>
            <a:r>
              <a:rPr lang="zh-CN" altLang="en-US" sz="2800" b="1" dirty="0" smtClean="0">
                <a:latin typeface="华文新魏" panose="02010800040101010101" pitchFamily="2" charset="-122"/>
                <a:ea typeface="华文新魏" panose="02010800040101010101" pitchFamily="2" charset="-122"/>
              </a:rPr>
              <a:t>所以，高企资格证书下发后，财务人员为</a:t>
            </a:r>
            <a:r>
              <a:rPr lang="zh-CN" altLang="en-US" sz="2800" b="1" dirty="0" smtClean="0">
                <a:solidFill>
                  <a:srgbClr val="FF0000"/>
                </a:solidFill>
                <a:latin typeface="华文新魏" panose="02010800040101010101" pitchFamily="2" charset="-122"/>
                <a:ea typeface="华文新魏" panose="02010800040101010101" pitchFamily="2" charset="-122"/>
              </a:rPr>
              <a:t>防范风险，往往不建议企业享受税收优惠。</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214420"/>
            <a:ext cx="8001056" cy="3416320"/>
          </a:xfrm>
          <a:prstGeom prst="rect">
            <a:avLst/>
          </a:prstGeom>
          <a:noFill/>
        </p:spPr>
        <p:txBody>
          <a:bodyPr wrap="square" rtlCol="0">
            <a:spAutoFit/>
          </a:bodyPr>
          <a:lstStyle/>
          <a:p>
            <a:r>
              <a:rPr lang="zh-CN" altLang="en-US" sz="3600" b="1" dirty="0" smtClean="0">
                <a:latin typeface="华文新魏" panose="02010800040101010101" pitchFamily="2" charset="-122"/>
                <a:ea typeface="华文新魏" panose="02010800040101010101" pitchFamily="2" charset="-122"/>
              </a:rPr>
              <a:t>         这时候就有人问了：如果企业没有享受高新技术企业的税收优惠，</a:t>
            </a:r>
            <a:r>
              <a:rPr lang="zh-CN" altLang="en-US" sz="3600" b="1" dirty="0" smtClean="0">
                <a:solidFill>
                  <a:srgbClr val="FF0000"/>
                </a:solidFill>
                <a:latin typeface="华文新魏" panose="02010800040101010101" pitchFamily="2" charset="-122"/>
                <a:ea typeface="华文新魏" panose="02010800040101010101" pitchFamily="2" charset="-122"/>
              </a:rPr>
              <a:t>税务机关</a:t>
            </a:r>
            <a:r>
              <a:rPr lang="zh-CN" altLang="en-US" sz="3600" b="1" dirty="0" smtClean="0">
                <a:latin typeface="华文新魏" panose="02010800040101010101" pitchFamily="2" charset="-122"/>
                <a:ea typeface="华文新魏" panose="02010800040101010101" pitchFamily="2" charset="-122"/>
              </a:rPr>
              <a:t>有没有可能提请认定机构对企业进行复核，复核 后一旦认定机构认为企业不符合高新技术企业的认定条件，会取消企业的高新技术资格？</a:t>
            </a:r>
            <a:endParaRPr lang="zh-CN" altLang="en-US" sz="36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srcRect/>
          <a:stretch>
            <a:fillRect/>
          </a:stretch>
        </p:blipFill>
        <p:spPr bwMode="auto">
          <a:xfrm>
            <a:off x="642910" y="285729"/>
            <a:ext cx="7786742" cy="5500726"/>
          </a:xfrm>
          <a:prstGeom prst="rect">
            <a:avLst/>
          </a:prstGeom>
          <a:noFill/>
          <a:ln w="9525">
            <a:noFill/>
            <a:miter lim="800000"/>
            <a:headEnd/>
            <a:tailEnd/>
          </a:ln>
          <a:effectLst/>
        </p:spPr>
      </p:pic>
      <p:sp>
        <p:nvSpPr>
          <p:cNvPr id="3" name="TextBox 2"/>
          <p:cNvSpPr txBox="1"/>
          <p:nvPr/>
        </p:nvSpPr>
        <p:spPr>
          <a:xfrm>
            <a:off x="857224" y="5929330"/>
            <a:ext cx="8072494" cy="400110"/>
          </a:xfrm>
          <a:prstGeom prst="rect">
            <a:avLst/>
          </a:prstGeom>
          <a:noFill/>
        </p:spPr>
        <p:txBody>
          <a:bodyPr wrap="square" rtlCol="0">
            <a:spAutoFit/>
          </a:bodyPr>
          <a:lstStyle/>
          <a:p>
            <a:pPr algn="r"/>
            <a:r>
              <a:rPr lang="zh-CN" altLang="en-US" sz="2000" b="1" dirty="0" smtClean="0">
                <a:solidFill>
                  <a:srgbClr val="FF0000"/>
                </a:solidFill>
                <a:latin typeface="华文新魏" panose="02010800040101010101" pitchFamily="2" charset="-122"/>
                <a:ea typeface="华文新魏" panose="02010800040101010101" pitchFamily="2" charset="-122"/>
              </a:rPr>
              <a:t>国家税务总局北京税务局企业</a:t>
            </a:r>
            <a:r>
              <a:rPr lang="en-US" altLang="zh-CN" sz="2000" b="1" dirty="0" smtClean="0">
                <a:solidFill>
                  <a:srgbClr val="FF0000"/>
                </a:solidFill>
                <a:latin typeface="华文新魏" panose="02010800040101010101" pitchFamily="2" charset="-122"/>
                <a:ea typeface="华文新魏" panose="02010800040101010101" pitchFamily="2" charset="-122"/>
              </a:rPr>
              <a:t>《</a:t>
            </a:r>
            <a:r>
              <a:rPr lang="zh-CN" altLang="en-US" sz="2000" b="1" dirty="0" smtClean="0">
                <a:solidFill>
                  <a:srgbClr val="FF0000"/>
                </a:solidFill>
                <a:latin typeface="华文新魏" panose="02010800040101010101" pitchFamily="2" charset="-122"/>
                <a:ea typeface="华文新魏" panose="02010800040101010101" pitchFamily="2" charset="-122"/>
              </a:rPr>
              <a:t>所得税实务操作政策指引</a:t>
            </a:r>
            <a:r>
              <a:rPr lang="en-US" altLang="zh-CN" sz="2000" b="1" dirty="0" smtClean="0">
                <a:solidFill>
                  <a:srgbClr val="FF0000"/>
                </a:solidFill>
                <a:latin typeface="华文新魏" panose="02010800040101010101" pitchFamily="2" charset="-122"/>
                <a:ea typeface="华文新魏" panose="02010800040101010101" pitchFamily="2" charset="-122"/>
              </a:rPr>
              <a:t>》</a:t>
            </a:r>
            <a:r>
              <a:rPr lang="zh-CN" altLang="en-US" sz="2000" b="1" dirty="0" smtClean="0">
                <a:solidFill>
                  <a:srgbClr val="FF0000"/>
                </a:solidFill>
                <a:latin typeface="华文新魏" panose="02010800040101010101" pitchFamily="2" charset="-122"/>
                <a:ea typeface="华文新魏" panose="02010800040101010101" pitchFamily="2" charset="-122"/>
              </a:rPr>
              <a:t>（第一期）</a:t>
            </a:r>
            <a:endParaRPr lang="zh-CN" altLang="en-US" sz="20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786" y="571480"/>
            <a:ext cx="6215106" cy="523220"/>
          </a:xfrm>
          <a:prstGeom prst="rect">
            <a:avLst/>
          </a:prstGeom>
        </p:spPr>
        <p:txBody>
          <a:bodyPr wrap="square">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rPr>
              <a:t>三、高新技术企业的定义及税收优惠</a:t>
            </a:r>
            <a:endParaRPr lang="en-US" altLang="zh-CN" sz="2800" b="1" dirty="0" smtClean="0">
              <a:solidFill>
                <a:srgbClr val="FF0000"/>
              </a:solidFill>
              <a:latin typeface="华文新魏" panose="02010800040101010101" pitchFamily="2" charset="-122"/>
              <a:ea typeface="华文新魏" panose="02010800040101010101" pitchFamily="2" charset="-122"/>
            </a:endParaRPr>
          </a:p>
        </p:txBody>
      </p:sp>
      <p:sp>
        <p:nvSpPr>
          <p:cNvPr id="3" name="TextBox 2"/>
          <p:cNvSpPr txBox="1"/>
          <p:nvPr/>
        </p:nvSpPr>
        <p:spPr>
          <a:xfrm>
            <a:off x="1245076" y="1428769"/>
            <a:ext cx="6398758" cy="646331"/>
          </a:xfrm>
          <a:prstGeom prst="rect">
            <a:avLst/>
          </a:prstGeom>
          <a:noFill/>
        </p:spPr>
        <p:txBody>
          <a:bodyPr wrap="square" rtlCol="0">
            <a:spAutoFit/>
          </a:bodyPr>
          <a:lstStyle/>
          <a:p>
            <a:pPr algn="ctr"/>
            <a:r>
              <a:rPr lang="zh-CN" altLang="en-US" sz="3600" b="1" dirty="0" smtClean="0">
                <a:solidFill>
                  <a:srgbClr val="FF0000"/>
                </a:solidFill>
                <a:latin typeface="华文新魏" panose="02010800040101010101" pitchFamily="2" charset="-122"/>
                <a:ea typeface="华文新魏" panose="02010800040101010101" pitchFamily="2" charset="-122"/>
              </a:rPr>
              <a:t>什么是高新技术企业？</a:t>
            </a:r>
            <a:endParaRPr lang="zh-CN" altLang="en-US" sz="3600" b="1" dirty="0">
              <a:solidFill>
                <a:srgbClr val="FF0000"/>
              </a:solidFill>
              <a:latin typeface="华文新魏" panose="02010800040101010101" pitchFamily="2" charset="-122"/>
              <a:ea typeface="华文新魏" panose="02010800040101010101" pitchFamily="2" charset="-122"/>
            </a:endParaRPr>
          </a:p>
        </p:txBody>
      </p:sp>
      <p:sp>
        <p:nvSpPr>
          <p:cNvPr id="4" name="TextBox 3"/>
          <p:cNvSpPr txBox="1"/>
          <p:nvPr/>
        </p:nvSpPr>
        <p:spPr>
          <a:xfrm>
            <a:off x="571472" y="2357430"/>
            <a:ext cx="8001056" cy="2554545"/>
          </a:xfrm>
          <a:prstGeom prst="rect">
            <a:avLst/>
          </a:prstGeom>
          <a:noFill/>
        </p:spPr>
        <p:txBody>
          <a:bodyPr wrap="square" rtlCol="0">
            <a:spAutoFit/>
          </a:bodyPr>
          <a:lstStyle/>
          <a:p>
            <a:r>
              <a:rPr lang="zh-CN" altLang="en-US" sz="2800" b="1" dirty="0" smtClean="0">
                <a:latin typeface="华文新魏" panose="02010800040101010101" pitchFamily="2" charset="-122"/>
                <a:ea typeface="华文新魏" panose="02010800040101010101" pitchFamily="2" charset="-122"/>
              </a:rPr>
              <a:t>         高新技术企业是指：在</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solidFill>
                  <a:srgbClr val="FF0000"/>
                </a:solidFill>
                <a:latin typeface="华文新魏" panose="02010800040101010101" pitchFamily="2" charset="-122"/>
                <a:ea typeface="华文新魏" panose="02010800040101010101" pitchFamily="2" charset="-122"/>
              </a:rPr>
              <a:t>国家重点支持的高新技术领域</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内，</a:t>
            </a:r>
            <a:r>
              <a:rPr lang="zh-CN" altLang="en-US" sz="4800" b="1" dirty="0" smtClean="0">
                <a:solidFill>
                  <a:srgbClr val="FF0000"/>
                </a:solidFill>
                <a:latin typeface="华文新魏" panose="02010800040101010101" pitchFamily="2" charset="-122"/>
                <a:ea typeface="华文新魏" panose="02010800040101010101" pitchFamily="2" charset="-122"/>
              </a:rPr>
              <a:t>持续</a:t>
            </a:r>
            <a:r>
              <a:rPr lang="zh-CN" altLang="en-US" sz="2800" b="1" dirty="0" smtClean="0">
                <a:latin typeface="华文新魏" panose="02010800040101010101" pitchFamily="2" charset="-122"/>
                <a:ea typeface="华文新魏" panose="02010800040101010101" pitchFamily="2" charset="-122"/>
              </a:rPr>
              <a:t>进行</a:t>
            </a:r>
            <a:r>
              <a:rPr lang="zh-CN" altLang="en-US" sz="2800" b="1" i="1" dirty="0" smtClean="0">
                <a:solidFill>
                  <a:srgbClr val="FF0000"/>
                </a:solidFill>
                <a:latin typeface="华文新魏" panose="02010800040101010101" pitchFamily="2" charset="-122"/>
                <a:ea typeface="华文新魏" panose="02010800040101010101" pitchFamily="2" charset="-122"/>
              </a:rPr>
              <a:t>研究</a:t>
            </a:r>
            <a:r>
              <a:rPr lang="zh-CN" altLang="en-US" sz="2800" b="1" dirty="0" smtClean="0">
                <a:solidFill>
                  <a:srgbClr val="7030A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开发</a:t>
            </a:r>
            <a:r>
              <a:rPr lang="zh-CN" altLang="en-US" sz="2800" b="1" dirty="0" smtClean="0">
                <a:latin typeface="华文新魏" panose="02010800040101010101" pitchFamily="2" charset="-122"/>
                <a:ea typeface="华文新魏" panose="02010800040101010101" pitchFamily="2" charset="-122"/>
              </a:rPr>
              <a:t>与</a:t>
            </a:r>
            <a:r>
              <a:rPr lang="zh-CN" altLang="en-US" sz="2800" b="1" dirty="0" smtClean="0">
                <a:solidFill>
                  <a:srgbClr val="FF0000"/>
                </a:solidFill>
                <a:latin typeface="华文新魏" panose="02010800040101010101" pitchFamily="2" charset="-122"/>
                <a:ea typeface="华文新魏" panose="02010800040101010101" pitchFamily="2" charset="-122"/>
              </a:rPr>
              <a:t>技术成果转化</a:t>
            </a:r>
            <a:r>
              <a:rPr lang="zh-CN" altLang="en-US" sz="2800" b="1" dirty="0" smtClean="0">
                <a:latin typeface="华文新魏" panose="02010800040101010101" pitchFamily="2" charset="-122"/>
                <a:ea typeface="华文新魏" panose="02010800040101010101" pitchFamily="2" charset="-122"/>
              </a:rPr>
              <a:t>，形成企业</a:t>
            </a:r>
            <a:r>
              <a:rPr lang="zh-CN" altLang="en-US" sz="2800" b="1" dirty="0" smtClean="0">
                <a:solidFill>
                  <a:srgbClr val="FF0000"/>
                </a:solidFill>
                <a:latin typeface="华文新魏" panose="02010800040101010101" pitchFamily="2" charset="-122"/>
                <a:ea typeface="华文新魏" panose="02010800040101010101" pitchFamily="2" charset="-122"/>
              </a:rPr>
              <a:t>核心自主</a:t>
            </a:r>
            <a:r>
              <a:rPr lang="zh-CN" altLang="en-US" sz="2800" b="1" dirty="0" smtClean="0">
                <a:latin typeface="华文新魏" panose="02010800040101010101" pitchFamily="2" charset="-122"/>
                <a:ea typeface="华文新魏" panose="02010800040101010101" pitchFamily="2" charset="-122"/>
              </a:rPr>
              <a:t>知识产权，并以此为基础开展经营活动，在中国境内（不包括港、澳、台地区）注册的</a:t>
            </a:r>
            <a:r>
              <a:rPr lang="zh-CN" altLang="en-US" sz="2800" b="1" dirty="0" smtClean="0">
                <a:solidFill>
                  <a:srgbClr val="FF0000"/>
                </a:solidFill>
                <a:latin typeface="华文新魏" panose="02010800040101010101" pitchFamily="2" charset="-122"/>
                <a:ea typeface="华文新魏" panose="02010800040101010101" pitchFamily="2" charset="-122"/>
              </a:rPr>
              <a:t>居民企业</a:t>
            </a:r>
            <a:r>
              <a:rPr lang="zh-CN" altLang="en-US" sz="2800" b="1" dirty="0" smtClean="0">
                <a:latin typeface="华文新魏" panose="02010800040101010101" pitchFamily="2" charset="-122"/>
                <a:ea typeface="华文新魏" panose="02010800040101010101" pitchFamily="2" charset="-122"/>
              </a:rPr>
              <a:t>。</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214546" y="500042"/>
            <a:ext cx="4643470" cy="566181"/>
          </a:xfrm>
          <a:prstGeom prst="rect">
            <a:avLst/>
          </a:prstGeom>
        </p:spPr>
        <p:txBody>
          <a:bodyPr vert="horz" wrap="square" lIns="0" tIns="12065" rIns="0" bIns="0" rtlCol="0">
            <a:spAutoFit/>
          </a:bodyPr>
          <a:lstStyle/>
          <a:p>
            <a:pPr marL="12700">
              <a:spcBef>
                <a:spcPts val="95"/>
              </a:spcBef>
            </a:pPr>
            <a:r>
              <a:rPr lang="zh-CN" altLang="en-US" sz="3600" b="1" spc="-5" dirty="0" smtClean="0">
                <a:solidFill>
                  <a:srgbClr val="FF0000"/>
                </a:solidFill>
                <a:latin typeface="华文新魏" panose="02010800040101010101" pitchFamily="2" charset="-122"/>
                <a:ea typeface="华文新魏" panose="02010800040101010101" pitchFamily="2" charset="-122"/>
              </a:rPr>
              <a:t>什么是</a:t>
            </a:r>
            <a:r>
              <a:rPr sz="3600" b="1" spc="-5" dirty="0" smtClean="0">
                <a:solidFill>
                  <a:srgbClr val="FF0000"/>
                </a:solidFill>
                <a:latin typeface="华文新魏" panose="02010800040101010101" pitchFamily="2" charset="-122"/>
                <a:ea typeface="华文新魏" panose="02010800040101010101" pitchFamily="2" charset="-122"/>
              </a:rPr>
              <a:t>研</a:t>
            </a:r>
            <a:r>
              <a:rPr sz="3600" b="1" spc="5" dirty="0" smtClean="0">
                <a:solidFill>
                  <a:srgbClr val="FF0000"/>
                </a:solidFill>
                <a:latin typeface="华文新魏" panose="02010800040101010101" pitchFamily="2" charset="-122"/>
                <a:ea typeface="华文新魏" panose="02010800040101010101" pitchFamily="2" charset="-122"/>
              </a:rPr>
              <a:t>究</a:t>
            </a:r>
            <a:r>
              <a:rPr sz="3600" b="1" spc="-5" dirty="0" smtClean="0">
                <a:solidFill>
                  <a:srgbClr val="FF0000"/>
                </a:solidFill>
                <a:latin typeface="华文新魏" panose="02010800040101010101" pitchFamily="2" charset="-122"/>
                <a:ea typeface="华文新魏" panose="02010800040101010101" pitchFamily="2" charset="-122"/>
              </a:rPr>
              <a:t>开发活</a:t>
            </a:r>
            <a:r>
              <a:rPr sz="3600" b="1" spc="5" dirty="0" smtClean="0">
                <a:solidFill>
                  <a:srgbClr val="FF0000"/>
                </a:solidFill>
                <a:latin typeface="华文新魏" panose="02010800040101010101" pitchFamily="2" charset="-122"/>
                <a:ea typeface="华文新魏" panose="02010800040101010101" pitchFamily="2" charset="-122"/>
              </a:rPr>
              <a:t>动</a:t>
            </a:r>
            <a:endParaRPr sz="3600" b="1" dirty="0">
              <a:latin typeface="华文新魏" panose="02010800040101010101" pitchFamily="2" charset="-122"/>
              <a:ea typeface="华文新魏" panose="02010800040101010101" pitchFamily="2" charset="-122"/>
            </a:endParaRPr>
          </a:p>
        </p:txBody>
      </p:sp>
      <p:sp>
        <p:nvSpPr>
          <p:cNvPr id="4" name="object 4"/>
          <p:cNvSpPr txBox="1"/>
          <p:nvPr/>
        </p:nvSpPr>
        <p:spPr>
          <a:xfrm>
            <a:off x="579721" y="1214423"/>
            <a:ext cx="7984617" cy="4536498"/>
          </a:xfrm>
          <a:prstGeom prst="rect">
            <a:avLst/>
          </a:prstGeom>
        </p:spPr>
        <p:txBody>
          <a:bodyPr vert="horz" wrap="square" lIns="0" tIns="12065" rIns="0" bIns="0" rtlCol="0">
            <a:spAutoFit/>
          </a:bodyPr>
          <a:lstStyle/>
          <a:p>
            <a:pPr marL="12700" marR="5080" indent="507365">
              <a:lnSpc>
                <a:spcPct val="150000"/>
              </a:lnSpc>
              <a:spcBef>
                <a:spcPts val="95"/>
              </a:spcBef>
            </a:pPr>
            <a:r>
              <a:rPr lang="en-US" sz="2800" b="1" dirty="0" smtClean="0">
                <a:latin typeface="宋体" panose="02010600030101010101" pitchFamily="2" charset="-122"/>
                <a:cs typeface="宋体" panose="02010600030101010101" pitchFamily="2" charset="-122"/>
              </a:rPr>
              <a:t>  </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研究开</a:t>
            </a:r>
            <a:r>
              <a:rPr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发</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活动</a:t>
            </a:r>
            <a:r>
              <a:rPr sz="2800" b="1" dirty="0" smtClean="0">
                <a:latin typeface="华文新魏" panose="02010800040101010101" pitchFamily="2" charset="-122"/>
                <a:ea typeface="华文新魏" panose="02010800040101010101" pitchFamily="2" charset="-122"/>
                <a:cs typeface="宋体" panose="02010600030101010101" pitchFamily="2" charset="-122"/>
              </a:rPr>
              <a:t>是</a:t>
            </a:r>
            <a:r>
              <a:rPr sz="2800" b="1" spc="-15" dirty="0" smtClean="0">
                <a:latin typeface="华文新魏" panose="02010800040101010101" pitchFamily="2" charset="-122"/>
                <a:ea typeface="华文新魏" panose="02010800040101010101" pitchFamily="2" charset="-122"/>
                <a:cs typeface="宋体" panose="02010600030101010101" pitchFamily="2" charset="-122"/>
              </a:rPr>
              <a:t>指</a:t>
            </a:r>
            <a:r>
              <a:rPr sz="2800" b="1" dirty="0">
                <a:latin typeface="华文新魏" panose="02010800040101010101" pitchFamily="2" charset="-122"/>
                <a:ea typeface="华文新魏" panose="02010800040101010101" pitchFamily="2" charset="-122"/>
                <a:cs typeface="宋体" panose="02010600030101010101" pitchFamily="2" charset="-122"/>
              </a:rPr>
              <a:t>，</a:t>
            </a:r>
            <a:r>
              <a:rPr sz="2800" b="1" spc="-15" dirty="0">
                <a:latin typeface="华文新魏" panose="02010800040101010101" pitchFamily="2" charset="-122"/>
                <a:ea typeface="华文新魏" panose="02010800040101010101" pitchFamily="2" charset="-122"/>
                <a:cs typeface="宋体" panose="02010600030101010101" pitchFamily="2" charset="-122"/>
              </a:rPr>
              <a:t>为</a:t>
            </a:r>
            <a:r>
              <a:rPr sz="2800" b="1" dirty="0">
                <a:latin typeface="华文新魏" panose="02010800040101010101" pitchFamily="2" charset="-122"/>
                <a:ea typeface="华文新魏" panose="02010800040101010101" pitchFamily="2" charset="-122"/>
                <a:cs typeface="宋体" panose="02010600030101010101" pitchFamily="2" charset="-122"/>
              </a:rPr>
              <a:t>获得科</a:t>
            </a:r>
            <a:r>
              <a:rPr sz="2800" b="1" spc="-15" dirty="0">
                <a:latin typeface="华文新魏" panose="02010800040101010101" pitchFamily="2" charset="-122"/>
                <a:ea typeface="华文新魏" panose="02010800040101010101" pitchFamily="2" charset="-122"/>
                <a:cs typeface="宋体" panose="02010600030101010101" pitchFamily="2" charset="-122"/>
              </a:rPr>
              <a:t>学</a:t>
            </a:r>
            <a:r>
              <a:rPr sz="2800" b="1" dirty="0">
                <a:latin typeface="华文新魏" panose="02010800040101010101" pitchFamily="2" charset="-122"/>
                <a:ea typeface="华文新魏" panose="02010800040101010101" pitchFamily="2" charset="-122"/>
                <a:cs typeface="宋体" panose="02010600030101010101" pitchFamily="2" charset="-122"/>
              </a:rPr>
              <a:t>与</a:t>
            </a:r>
            <a:r>
              <a:rPr sz="2800" b="1" spc="-15" dirty="0">
                <a:latin typeface="华文新魏" panose="02010800040101010101" pitchFamily="2" charset="-122"/>
                <a:ea typeface="华文新魏" panose="02010800040101010101" pitchFamily="2" charset="-122"/>
                <a:cs typeface="宋体" panose="02010600030101010101" pitchFamily="2" charset="-122"/>
              </a:rPr>
              <a:t>技</a:t>
            </a:r>
            <a:r>
              <a:rPr sz="2800" b="1" dirty="0">
                <a:latin typeface="华文新魏" panose="02010800040101010101" pitchFamily="2" charset="-122"/>
                <a:ea typeface="华文新魏" panose="02010800040101010101" pitchFamily="2" charset="-122"/>
                <a:cs typeface="宋体" panose="02010600030101010101" pitchFamily="2" charset="-122"/>
              </a:rPr>
              <a:t>术（</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不</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包</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括</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社</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会科学</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艺术或人文</a:t>
            </a:r>
            <a:r>
              <a:rPr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学</a:t>
            </a:r>
            <a:r>
              <a:rPr sz="2800" b="1" dirty="0">
                <a:latin typeface="华文新魏" panose="02010800040101010101" pitchFamily="2" charset="-122"/>
                <a:ea typeface="华文新魏" panose="02010800040101010101" pitchFamily="2" charset="-122"/>
                <a:cs typeface="宋体" panose="02010600030101010101" pitchFamily="2" charset="-122"/>
              </a:rPr>
              <a:t>）</a:t>
            </a:r>
            <a:r>
              <a:rPr sz="2800" b="1" spc="-15" dirty="0">
                <a:latin typeface="华文新魏" panose="02010800040101010101" pitchFamily="2" charset="-122"/>
                <a:ea typeface="华文新魏" panose="02010800040101010101" pitchFamily="2" charset="-122"/>
                <a:cs typeface="宋体" panose="02010600030101010101" pitchFamily="2" charset="-122"/>
              </a:rPr>
              <a:t>新</a:t>
            </a:r>
            <a:r>
              <a:rPr sz="2800" b="1" dirty="0">
                <a:latin typeface="华文新魏" panose="02010800040101010101" pitchFamily="2" charset="-122"/>
                <a:ea typeface="华文新魏" panose="02010800040101010101" pitchFamily="2" charset="-122"/>
                <a:cs typeface="宋体" panose="02010600030101010101" pitchFamily="2" charset="-122"/>
              </a:rPr>
              <a:t>知识，</a:t>
            </a:r>
            <a:r>
              <a:rPr sz="2800" b="1" spc="-15" dirty="0">
                <a:latin typeface="华文新魏" panose="02010800040101010101" pitchFamily="2" charset="-122"/>
                <a:ea typeface="华文新魏" panose="02010800040101010101" pitchFamily="2" charset="-122"/>
                <a:cs typeface="宋体" panose="02010600030101010101" pitchFamily="2" charset="-122"/>
              </a:rPr>
              <a:t>创</a:t>
            </a:r>
            <a:r>
              <a:rPr sz="2800" b="1" dirty="0">
                <a:latin typeface="华文新魏" panose="02010800040101010101" pitchFamily="2" charset="-122"/>
                <a:ea typeface="华文新魏" panose="02010800040101010101" pitchFamily="2" charset="-122"/>
                <a:cs typeface="宋体" panose="02010600030101010101" pitchFamily="2" charset="-122"/>
              </a:rPr>
              <a:t>造</a:t>
            </a:r>
            <a:r>
              <a:rPr sz="2800" b="1" spc="-15" dirty="0">
                <a:latin typeface="华文新魏" panose="02010800040101010101" pitchFamily="2" charset="-122"/>
                <a:ea typeface="华文新魏" panose="02010800040101010101" pitchFamily="2" charset="-122"/>
                <a:cs typeface="宋体" panose="02010600030101010101" pitchFamily="2" charset="-122"/>
              </a:rPr>
              <a:t>性</a:t>
            </a:r>
            <a:r>
              <a:rPr sz="2800" b="1" dirty="0">
                <a:latin typeface="华文新魏" panose="02010800040101010101" pitchFamily="2" charset="-122"/>
                <a:ea typeface="华文新魏" panose="02010800040101010101" pitchFamily="2" charset="-122"/>
                <a:cs typeface="宋体" panose="02010600030101010101" pitchFamily="2" charset="-122"/>
              </a:rPr>
              <a:t>运用科</a:t>
            </a:r>
            <a:r>
              <a:rPr sz="2800" b="1" spc="-15" dirty="0">
                <a:latin typeface="华文新魏" panose="02010800040101010101" pitchFamily="2" charset="-122"/>
                <a:ea typeface="华文新魏" panose="02010800040101010101" pitchFamily="2" charset="-122"/>
                <a:cs typeface="宋体" panose="02010600030101010101" pitchFamily="2" charset="-122"/>
              </a:rPr>
              <a:t>学</a:t>
            </a:r>
            <a:r>
              <a:rPr sz="2800" b="1" dirty="0">
                <a:latin typeface="华文新魏" panose="02010800040101010101" pitchFamily="2" charset="-122"/>
                <a:ea typeface="华文新魏" panose="02010800040101010101" pitchFamily="2" charset="-122"/>
                <a:cs typeface="宋体" panose="02010600030101010101" pitchFamily="2" charset="-122"/>
              </a:rPr>
              <a:t>技</a:t>
            </a:r>
            <a:r>
              <a:rPr sz="2800" b="1" spc="-15" dirty="0">
                <a:latin typeface="华文新魏" panose="02010800040101010101" pitchFamily="2" charset="-122"/>
                <a:ea typeface="华文新魏" panose="02010800040101010101" pitchFamily="2" charset="-122"/>
                <a:cs typeface="宋体" panose="02010600030101010101" pitchFamily="2" charset="-122"/>
              </a:rPr>
              <a:t>术</a:t>
            </a:r>
            <a:r>
              <a:rPr sz="2800" b="1" dirty="0">
                <a:latin typeface="华文新魏" panose="02010800040101010101" pitchFamily="2" charset="-122"/>
                <a:ea typeface="华文新魏" panose="02010800040101010101" pitchFamily="2" charset="-122"/>
                <a:cs typeface="宋体" panose="02010600030101010101" pitchFamily="2" charset="-122"/>
              </a:rPr>
              <a:t>新知识</a:t>
            </a:r>
            <a:r>
              <a:rPr sz="2800" b="1" spc="-15" dirty="0">
                <a:latin typeface="华文新魏" panose="02010800040101010101" pitchFamily="2" charset="-122"/>
                <a:ea typeface="华文新魏" panose="02010800040101010101" pitchFamily="2" charset="-122"/>
                <a:cs typeface="宋体" panose="02010600030101010101" pitchFamily="2" charset="-122"/>
              </a:rPr>
              <a:t>，</a:t>
            </a:r>
            <a:r>
              <a:rPr sz="2800" b="1" dirty="0">
                <a:latin typeface="华文新魏" panose="02010800040101010101" pitchFamily="2" charset="-122"/>
                <a:ea typeface="华文新魏" panose="02010800040101010101" pitchFamily="2" charset="-122"/>
                <a:cs typeface="宋体" panose="02010600030101010101" pitchFamily="2" charset="-122"/>
              </a:rPr>
              <a:t>或</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实</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质性改</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进</a:t>
            </a:r>
            <a:r>
              <a:rPr sz="2800" b="1" dirty="0">
                <a:latin typeface="华文新魏" panose="02010800040101010101" pitchFamily="2" charset="-122"/>
                <a:ea typeface="华文新魏" panose="02010800040101010101" pitchFamily="2" charset="-122"/>
                <a:cs typeface="宋体" panose="02010600030101010101" pitchFamily="2" charset="-122"/>
              </a:rPr>
              <a:t>技</a:t>
            </a:r>
            <a:r>
              <a:rPr sz="2800" b="1" spc="-15" dirty="0">
                <a:latin typeface="华文新魏" panose="02010800040101010101" pitchFamily="2" charset="-122"/>
                <a:ea typeface="华文新魏" panose="02010800040101010101" pitchFamily="2" charset="-122"/>
                <a:cs typeface="宋体" panose="02010600030101010101" pitchFamily="2" charset="-122"/>
              </a:rPr>
              <a:t>术</a:t>
            </a:r>
            <a:r>
              <a:rPr sz="2800" b="1" dirty="0" smtClean="0">
                <a:latin typeface="华文新魏" panose="02010800040101010101" pitchFamily="2" charset="-122"/>
                <a:ea typeface="华文新魏" panose="02010800040101010101" pitchFamily="2" charset="-122"/>
                <a:cs typeface="宋体" panose="02010600030101010101" pitchFamily="2" charset="-122"/>
              </a:rPr>
              <a:t>、产品</a:t>
            </a:r>
            <a:r>
              <a:rPr sz="2800" b="1" dirty="0">
                <a:latin typeface="华文新魏" panose="02010800040101010101" pitchFamily="2" charset="-122"/>
                <a:ea typeface="华文新魏" panose="02010800040101010101" pitchFamily="2" charset="-122"/>
                <a:cs typeface="宋体" panose="02010600030101010101" pitchFamily="2" charset="-122"/>
              </a:rPr>
              <a:t>（</a:t>
            </a:r>
            <a:r>
              <a:rPr sz="2800" b="1" spc="-15" dirty="0">
                <a:latin typeface="华文新魏" panose="02010800040101010101" pitchFamily="2" charset="-122"/>
                <a:ea typeface="华文新魏" panose="02010800040101010101" pitchFamily="2" charset="-122"/>
                <a:cs typeface="宋体" panose="02010600030101010101" pitchFamily="2" charset="-122"/>
              </a:rPr>
              <a:t>服</a:t>
            </a:r>
            <a:r>
              <a:rPr sz="2800" b="1" dirty="0">
                <a:latin typeface="华文新魏" panose="02010800040101010101" pitchFamily="2" charset="-122"/>
                <a:ea typeface="华文新魏" panose="02010800040101010101" pitchFamily="2" charset="-122"/>
                <a:cs typeface="宋体" panose="02010600030101010101" pitchFamily="2" charset="-122"/>
              </a:rPr>
              <a:t>务</a:t>
            </a:r>
            <a:r>
              <a:rPr sz="2800" b="1" spc="-15" dirty="0">
                <a:latin typeface="华文新魏" panose="02010800040101010101" pitchFamily="2" charset="-122"/>
                <a:ea typeface="华文新魏" panose="02010800040101010101" pitchFamily="2" charset="-122"/>
                <a:cs typeface="宋体" panose="02010600030101010101" pitchFamily="2" charset="-122"/>
              </a:rPr>
              <a:t>）</a:t>
            </a:r>
            <a:r>
              <a:rPr sz="2800" b="1" dirty="0">
                <a:latin typeface="华文新魏" panose="02010800040101010101" pitchFamily="2" charset="-122"/>
                <a:ea typeface="华文新魏" panose="02010800040101010101" pitchFamily="2" charset="-122"/>
                <a:cs typeface="宋体" panose="02010600030101010101" pitchFamily="2" charset="-122"/>
              </a:rPr>
              <a:t>、工艺</a:t>
            </a:r>
            <a:r>
              <a:rPr sz="2800" b="1" spc="-15" dirty="0">
                <a:latin typeface="华文新魏" panose="02010800040101010101" pitchFamily="2" charset="-122"/>
                <a:ea typeface="华文新魏" panose="02010800040101010101" pitchFamily="2" charset="-122"/>
                <a:cs typeface="宋体" panose="02010600030101010101" pitchFamily="2" charset="-122"/>
              </a:rPr>
              <a:t>而</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持</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续</a:t>
            </a:r>
            <a:r>
              <a:rPr sz="2800" b="1" dirty="0">
                <a:latin typeface="华文新魏" panose="02010800040101010101" pitchFamily="2" charset="-122"/>
                <a:ea typeface="华文新魏" panose="02010800040101010101" pitchFamily="2" charset="-122"/>
                <a:cs typeface="宋体" panose="02010600030101010101" pitchFamily="2" charset="-122"/>
              </a:rPr>
              <a:t>进行的</a:t>
            </a:r>
            <a:r>
              <a:rPr sz="2800" b="1" spc="-15" dirty="0">
                <a:latin typeface="华文新魏" panose="02010800040101010101" pitchFamily="2" charset="-122"/>
                <a:ea typeface="华文新魏" panose="02010800040101010101" pitchFamily="2" charset="-122"/>
                <a:cs typeface="宋体" panose="02010600030101010101" pitchFamily="2" charset="-122"/>
              </a:rPr>
              <a:t>具</a:t>
            </a:r>
            <a:r>
              <a:rPr sz="2800" b="1" dirty="0">
                <a:latin typeface="华文新魏" panose="02010800040101010101" pitchFamily="2" charset="-122"/>
                <a:ea typeface="华文新魏" panose="02010800040101010101" pitchFamily="2" charset="-122"/>
                <a:cs typeface="宋体" panose="02010600030101010101" pitchFamily="2" charset="-122"/>
              </a:rPr>
              <a:t>有</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明</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确目标</a:t>
            </a:r>
            <a:r>
              <a:rPr sz="2800" b="1" spc="-15" dirty="0">
                <a:latin typeface="华文新魏" panose="02010800040101010101" pitchFamily="2" charset="-122"/>
                <a:ea typeface="华文新魏" panose="02010800040101010101" pitchFamily="2" charset="-122"/>
                <a:cs typeface="宋体" panose="02010600030101010101" pitchFamily="2" charset="-122"/>
              </a:rPr>
              <a:t>的</a:t>
            </a:r>
            <a:r>
              <a:rPr sz="2800" b="1" dirty="0">
                <a:latin typeface="华文新魏" panose="02010800040101010101" pitchFamily="2" charset="-122"/>
                <a:ea typeface="华文新魏" panose="02010800040101010101" pitchFamily="2" charset="-122"/>
                <a:cs typeface="宋体" panose="02010600030101010101" pitchFamily="2" charset="-122"/>
              </a:rPr>
              <a:t>活</a:t>
            </a:r>
            <a:r>
              <a:rPr sz="2800" b="1" spc="-15" dirty="0">
                <a:latin typeface="华文新魏" panose="02010800040101010101" pitchFamily="2" charset="-122"/>
                <a:ea typeface="华文新魏" panose="02010800040101010101" pitchFamily="2" charset="-122"/>
                <a:cs typeface="宋体" panose="02010600030101010101" pitchFamily="2" charset="-122"/>
              </a:rPr>
              <a:t>动</a:t>
            </a:r>
            <a:r>
              <a:rPr sz="2800" b="1" dirty="0">
                <a:latin typeface="华文新魏" panose="02010800040101010101" pitchFamily="2" charset="-122"/>
                <a:ea typeface="华文新魏" panose="02010800040101010101" pitchFamily="2" charset="-122"/>
                <a:cs typeface="宋体" panose="02010600030101010101" pitchFamily="2" charset="-122"/>
              </a:rPr>
              <a:t>。</a:t>
            </a:r>
            <a:r>
              <a:rPr sz="2800" b="1" dirty="0" smtClean="0">
                <a:latin typeface="华文新魏" panose="02010800040101010101" pitchFamily="2" charset="-122"/>
                <a:ea typeface="华文新魏" panose="02010800040101010101" pitchFamily="2" charset="-122"/>
                <a:cs typeface="宋体" panose="02010600030101010101" pitchFamily="2" charset="-122"/>
              </a:rPr>
              <a:t>不包</a:t>
            </a:r>
            <a:r>
              <a:rPr sz="2800" b="1" spc="-15" dirty="0" smtClean="0">
                <a:latin typeface="华文新魏" panose="02010800040101010101" pitchFamily="2" charset="-122"/>
                <a:ea typeface="华文新魏" panose="02010800040101010101" pitchFamily="2" charset="-122"/>
                <a:cs typeface="宋体" panose="02010600030101010101" pitchFamily="2" charset="-122"/>
              </a:rPr>
              <a:t>括</a:t>
            </a:r>
            <a:r>
              <a:rPr sz="2800" b="1" dirty="0" smtClean="0">
                <a:latin typeface="华文新魏" panose="02010800040101010101" pitchFamily="2" charset="-122"/>
                <a:ea typeface="华文新魏" panose="02010800040101010101" pitchFamily="2" charset="-122"/>
                <a:cs typeface="宋体" panose="02010600030101010101" pitchFamily="2" charset="-122"/>
              </a:rPr>
              <a:t>企业对产品</a:t>
            </a:r>
            <a:r>
              <a:rPr sz="2800" b="1" spc="-15" dirty="0">
                <a:latin typeface="华文新魏" panose="02010800040101010101" pitchFamily="2" charset="-122"/>
                <a:ea typeface="华文新魏" panose="02010800040101010101" pitchFamily="2" charset="-122"/>
                <a:cs typeface="宋体" panose="02010600030101010101" pitchFamily="2" charset="-122"/>
              </a:rPr>
              <a:t>（</a:t>
            </a:r>
            <a:r>
              <a:rPr sz="2800" b="1" dirty="0">
                <a:latin typeface="华文新魏" panose="02010800040101010101" pitchFamily="2" charset="-122"/>
                <a:ea typeface="华文新魏" panose="02010800040101010101" pitchFamily="2" charset="-122"/>
                <a:cs typeface="宋体" panose="02010600030101010101" pitchFamily="2" charset="-122"/>
              </a:rPr>
              <a:t>服</a:t>
            </a:r>
            <a:r>
              <a:rPr sz="2800" b="1" spc="-15" dirty="0">
                <a:latin typeface="华文新魏" panose="02010800040101010101" pitchFamily="2" charset="-122"/>
                <a:ea typeface="华文新魏" panose="02010800040101010101" pitchFamily="2" charset="-122"/>
                <a:cs typeface="宋体" panose="02010600030101010101" pitchFamily="2" charset="-122"/>
              </a:rPr>
              <a:t>务</a:t>
            </a:r>
            <a:r>
              <a:rPr sz="2800" b="1" dirty="0">
                <a:latin typeface="华文新魏" panose="02010800040101010101" pitchFamily="2" charset="-122"/>
                <a:ea typeface="华文新魏" panose="02010800040101010101" pitchFamily="2" charset="-122"/>
                <a:cs typeface="宋体" panose="02010600030101010101" pitchFamily="2" charset="-122"/>
              </a:rPr>
              <a:t>）的</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常</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规</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性</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升</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级</a:t>
            </a:r>
            <a:r>
              <a:rPr sz="2800" b="1" dirty="0">
                <a:latin typeface="华文新魏" panose="02010800040101010101" pitchFamily="2" charset="-122"/>
                <a:ea typeface="华文新魏" panose="02010800040101010101" pitchFamily="2" charset="-122"/>
                <a:cs typeface="宋体" panose="02010600030101010101" pitchFamily="2" charset="-122"/>
              </a:rPr>
              <a:t>或对</a:t>
            </a:r>
            <a:r>
              <a:rPr sz="2800" b="1" spc="-15" dirty="0">
                <a:latin typeface="华文新魏" panose="02010800040101010101" pitchFamily="2" charset="-122"/>
                <a:ea typeface="华文新魏" panose="02010800040101010101" pitchFamily="2" charset="-122"/>
                <a:cs typeface="宋体" panose="02010600030101010101" pitchFamily="2" charset="-122"/>
              </a:rPr>
              <a:t>某</a:t>
            </a:r>
            <a:r>
              <a:rPr sz="2800" b="1" dirty="0">
                <a:latin typeface="华文新魏" panose="02010800040101010101" pitchFamily="2" charset="-122"/>
                <a:ea typeface="华文新魏" panose="02010800040101010101" pitchFamily="2" charset="-122"/>
                <a:cs typeface="宋体" panose="02010600030101010101" pitchFamily="2" charset="-122"/>
              </a:rPr>
              <a:t>项</a:t>
            </a:r>
            <a:r>
              <a:rPr sz="2800" b="1" spc="-15" dirty="0">
                <a:latin typeface="华文新魏" panose="02010800040101010101" pitchFamily="2" charset="-122"/>
                <a:ea typeface="华文新魏" panose="02010800040101010101" pitchFamily="2" charset="-122"/>
                <a:cs typeface="宋体" panose="02010600030101010101" pitchFamily="2" charset="-122"/>
              </a:rPr>
              <a:t>科</a:t>
            </a:r>
            <a:r>
              <a:rPr sz="2800" b="1" dirty="0">
                <a:latin typeface="华文新魏" panose="02010800040101010101" pitchFamily="2" charset="-122"/>
                <a:ea typeface="华文新魏" panose="02010800040101010101" pitchFamily="2" charset="-122"/>
                <a:cs typeface="宋体" panose="02010600030101010101" pitchFamily="2" charset="-122"/>
              </a:rPr>
              <a:t>研成果</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直</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接</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应</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r>
              <a:rPr sz="2800" b="1" dirty="0">
                <a:latin typeface="华文新魏" panose="02010800040101010101" pitchFamily="2" charset="-122"/>
                <a:ea typeface="华文新魏" panose="02010800040101010101" pitchFamily="2" charset="-122"/>
                <a:cs typeface="宋体" panose="02010600030101010101" pitchFamily="2" charset="-122"/>
              </a:rPr>
              <a:t>等活</a:t>
            </a:r>
            <a:r>
              <a:rPr sz="2800" b="1" spc="-15" dirty="0">
                <a:latin typeface="华文新魏" panose="02010800040101010101" pitchFamily="2" charset="-122"/>
                <a:ea typeface="华文新魏" panose="02010800040101010101" pitchFamily="2" charset="-122"/>
                <a:cs typeface="宋体" panose="02010600030101010101" pitchFamily="2" charset="-122"/>
              </a:rPr>
              <a:t>动</a:t>
            </a:r>
            <a:r>
              <a:rPr sz="2800" b="1" dirty="0">
                <a:latin typeface="华文新魏" panose="02010800040101010101" pitchFamily="2" charset="-122"/>
                <a:ea typeface="华文新魏" panose="02010800040101010101" pitchFamily="2" charset="-122"/>
                <a:cs typeface="宋体" panose="02010600030101010101" pitchFamily="2" charset="-122"/>
              </a:rPr>
              <a:t>（</a:t>
            </a:r>
            <a:r>
              <a:rPr sz="2800" b="1" dirty="0" smtClean="0">
                <a:latin typeface="华文新魏" panose="02010800040101010101" pitchFamily="2" charset="-122"/>
                <a:ea typeface="华文新魏" panose="02010800040101010101" pitchFamily="2" charset="-122"/>
                <a:cs typeface="宋体" panose="02010600030101010101" pitchFamily="2" charset="-122"/>
              </a:rPr>
              <a:t>如直接采</a:t>
            </a:r>
            <a:r>
              <a:rPr sz="2800" b="1" spc="-15" dirty="0" smtClean="0">
                <a:latin typeface="华文新魏" panose="02010800040101010101" pitchFamily="2" charset="-122"/>
                <a:ea typeface="华文新魏" panose="02010800040101010101" pitchFamily="2" charset="-122"/>
                <a:cs typeface="宋体" panose="02010600030101010101" pitchFamily="2" charset="-122"/>
              </a:rPr>
              <a:t>用</a:t>
            </a:r>
            <a:r>
              <a:rPr sz="2800" b="1" dirty="0" smtClean="0">
                <a:latin typeface="华文新魏" panose="02010800040101010101" pitchFamily="2" charset="-122"/>
                <a:ea typeface="华文新魏" panose="02010800040101010101" pitchFamily="2" charset="-122"/>
                <a:cs typeface="宋体" panose="02010600030101010101" pitchFamily="2" charset="-122"/>
              </a:rPr>
              <a:t>新</a:t>
            </a:r>
            <a:r>
              <a:rPr sz="2800" b="1" spc="-15" dirty="0" smtClean="0">
                <a:latin typeface="华文新魏" panose="02010800040101010101" pitchFamily="2" charset="-122"/>
                <a:ea typeface="华文新魏" panose="02010800040101010101" pitchFamily="2" charset="-122"/>
                <a:cs typeface="宋体" panose="02010600030101010101" pitchFamily="2" charset="-122"/>
              </a:rPr>
              <a:t>的</a:t>
            </a:r>
            <a:r>
              <a:rPr sz="2800" b="1" dirty="0" smtClean="0">
                <a:latin typeface="华文新魏" panose="02010800040101010101" pitchFamily="2" charset="-122"/>
                <a:ea typeface="华文新魏" panose="02010800040101010101" pitchFamily="2" charset="-122"/>
                <a:cs typeface="宋体" panose="02010600030101010101" pitchFamily="2" charset="-122"/>
              </a:rPr>
              <a:t>材料</a:t>
            </a:r>
            <a:r>
              <a:rPr sz="2800" b="1" dirty="0">
                <a:latin typeface="华文新魏" panose="02010800040101010101" pitchFamily="2" charset="-122"/>
                <a:ea typeface="华文新魏" panose="02010800040101010101" pitchFamily="2" charset="-122"/>
                <a:cs typeface="宋体" panose="02010600030101010101" pitchFamily="2" charset="-122"/>
              </a:rPr>
              <a:t>、</a:t>
            </a:r>
            <a:r>
              <a:rPr sz="2800" b="1" spc="-15" dirty="0">
                <a:latin typeface="华文新魏" panose="02010800040101010101" pitchFamily="2" charset="-122"/>
                <a:ea typeface="华文新魏" panose="02010800040101010101" pitchFamily="2" charset="-122"/>
                <a:cs typeface="宋体" panose="02010600030101010101" pitchFamily="2" charset="-122"/>
              </a:rPr>
              <a:t>装</a:t>
            </a:r>
            <a:r>
              <a:rPr sz="2800" b="1" dirty="0">
                <a:latin typeface="华文新魏" panose="02010800040101010101" pitchFamily="2" charset="-122"/>
                <a:ea typeface="华文新魏" panose="02010800040101010101" pitchFamily="2" charset="-122"/>
                <a:cs typeface="宋体" panose="02010600030101010101" pitchFamily="2" charset="-122"/>
              </a:rPr>
              <a:t>置</a:t>
            </a:r>
            <a:r>
              <a:rPr sz="2800" b="1" spc="-15" dirty="0">
                <a:latin typeface="华文新魏" panose="02010800040101010101" pitchFamily="2" charset="-122"/>
                <a:ea typeface="华文新魏" panose="02010800040101010101" pitchFamily="2" charset="-122"/>
                <a:cs typeface="宋体" panose="02010600030101010101" pitchFamily="2" charset="-122"/>
              </a:rPr>
              <a:t>、</a:t>
            </a:r>
            <a:r>
              <a:rPr sz="2800" b="1" dirty="0">
                <a:latin typeface="华文新魏" panose="02010800040101010101" pitchFamily="2" charset="-122"/>
                <a:ea typeface="华文新魏" panose="02010800040101010101" pitchFamily="2" charset="-122"/>
                <a:cs typeface="宋体" panose="02010600030101010101" pitchFamily="2" charset="-122"/>
              </a:rPr>
              <a:t>产品、</a:t>
            </a:r>
            <a:r>
              <a:rPr sz="2800" b="1" spc="-15" dirty="0">
                <a:latin typeface="华文新魏" panose="02010800040101010101" pitchFamily="2" charset="-122"/>
                <a:ea typeface="华文新魏" panose="02010800040101010101" pitchFamily="2" charset="-122"/>
                <a:cs typeface="宋体" panose="02010600030101010101" pitchFamily="2" charset="-122"/>
              </a:rPr>
              <a:t>服</a:t>
            </a:r>
            <a:r>
              <a:rPr sz="2800" b="1" dirty="0">
                <a:latin typeface="华文新魏" panose="02010800040101010101" pitchFamily="2" charset="-122"/>
                <a:ea typeface="华文新魏" panose="02010800040101010101" pitchFamily="2" charset="-122"/>
                <a:cs typeface="宋体" panose="02010600030101010101" pitchFamily="2" charset="-122"/>
              </a:rPr>
              <a:t>务</a:t>
            </a:r>
            <a:r>
              <a:rPr sz="2800" b="1" spc="-15" dirty="0">
                <a:latin typeface="华文新魏" panose="02010800040101010101" pitchFamily="2" charset="-122"/>
                <a:ea typeface="华文新魏" panose="02010800040101010101" pitchFamily="2" charset="-122"/>
                <a:cs typeface="宋体" panose="02010600030101010101" pitchFamily="2" charset="-122"/>
              </a:rPr>
              <a:t>、</a:t>
            </a:r>
            <a:r>
              <a:rPr sz="2800" b="1" dirty="0" smtClean="0">
                <a:latin typeface="华文新魏" panose="02010800040101010101" pitchFamily="2" charset="-122"/>
                <a:ea typeface="华文新魏" panose="02010800040101010101" pitchFamily="2" charset="-122"/>
                <a:cs typeface="宋体" panose="02010600030101010101" pitchFamily="2" charset="-122"/>
              </a:rPr>
              <a:t>工艺或</a:t>
            </a:r>
            <a:r>
              <a:rPr sz="2800" b="1" spc="-15" dirty="0" smtClean="0">
                <a:latin typeface="华文新魏" panose="02010800040101010101" pitchFamily="2" charset="-122"/>
                <a:ea typeface="华文新魏" panose="02010800040101010101" pitchFamily="2" charset="-122"/>
                <a:cs typeface="宋体" panose="02010600030101010101" pitchFamily="2" charset="-122"/>
              </a:rPr>
              <a:t>知</a:t>
            </a:r>
            <a:r>
              <a:rPr sz="2800" b="1" dirty="0" smtClean="0">
                <a:latin typeface="华文新魏" panose="02010800040101010101" pitchFamily="2" charset="-122"/>
                <a:ea typeface="华文新魏" panose="02010800040101010101" pitchFamily="2" charset="-122"/>
                <a:cs typeface="宋体" panose="02010600030101010101" pitchFamily="2" charset="-122"/>
              </a:rPr>
              <a:t>识</a:t>
            </a:r>
            <a:r>
              <a:rPr sz="2800" b="1" spc="-15" dirty="0" smtClean="0">
                <a:latin typeface="华文新魏" panose="02010800040101010101" pitchFamily="2" charset="-122"/>
                <a:ea typeface="华文新魏" panose="02010800040101010101" pitchFamily="2" charset="-122"/>
                <a:cs typeface="宋体" panose="02010600030101010101" pitchFamily="2" charset="-122"/>
              </a:rPr>
              <a:t>等</a:t>
            </a:r>
            <a:r>
              <a:rPr sz="28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a:t>
            </a:r>
            <a:endParaRPr sz="2800" b="1" dirty="0">
              <a:latin typeface="华文新魏" panose="02010800040101010101" pitchFamily="2" charset="-122"/>
              <a:ea typeface="华文新魏" panose="02010800040101010101" pitchFamily="2" charset="-122"/>
              <a:cs typeface="宋体" panose="02010600030101010101" pitchFamily="2" charset="-122"/>
            </a:endParaRPr>
          </a:p>
        </p:txBody>
      </p:sp>
      <p:sp>
        <p:nvSpPr>
          <p:cNvPr id="5" name="object 5"/>
          <p:cNvSpPr txBox="1"/>
          <p:nvPr/>
        </p:nvSpPr>
        <p:spPr>
          <a:xfrm>
            <a:off x="274881" y="5068523"/>
            <a:ext cx="87206" cy="304571"/>
          </a:xfrm>
          <a:prstGeom prst="rect">
            <a:avLst/>
          </a:prstGeom>
        </p:spPr>
        <p:txBody>
          <a:bodyPr vert="horz" wrap="square" lIns="0" tIns="12065" rIns="0" bIns="0" rtlCol="0">
            <a:spAutoFit/>
          </a:bodyPr>
          <a:lstStyle/>
          <a:p>
            <a:pPr marL="12700">
              <a:spcBef>
                <a:spcPts val="95"/>
              </a:spcBef>
            </a:pPr>
            <a:r>
              <a:rPr sz="1900" spc="-5" dirty="0">
                <a:solidFill>
                  <a:srgbClr val="0000CC"/>
                </a:solidFill>
                <a:latin typeface="Arial" panose="020B0604020202020204"/>
                <a:cs typeface="Arial" panose="020B0604020202020204"/>
              </a:rPr>
              <a:t>•</a:t>
            </a:r>
            <a:endParaRPr sz="1900" dirty="0">
              <a:latin typeface="Arial" panose="020B0604020202020204"/>
              <a:cs typeface="Arial" panose="020B0604020202020204"/>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0672" y="2300554"/>
            <a:ext cx="7757355"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zh-CN" alt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持续的研发和创新是高新技术企业永恒的主题</a:t>
            </a:r>
            <a:endParaRPr lang="zh-CN" alt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285877"/>
            <a:ext cx="7786742" cy="1323439"/>
          </a:xfrm>
          <a:prstGeom prst="rect">
            <a:avLst/>
          </a:prstGeom>
          <a:noFill/>
        </p:spPr>
        <p:txBody>
          <a:bodyPr wrap="square" rtlCol="0">
            <a:spAutoFit/>
          </a:bodyPr>
          <a:lstStyle/>
          <a:p>
            <a:pPr algn="ctr"/>
            <a:r>
              <a:rPr lang="zh-CN" altLang="en-US" sz="4000" b="1" dirty="0" smtClean="0">
                <a:solidFill>
                  <a:srgbClr val="FF0000"/>
                </a:solidFill>
                <a:latin typeface="华文新魏" panose="02010800040101010101" pitchFamily="2" charset="-122"/>
                <a:ea typeface="华文新魏" panose="02010800040101010101" pitchFamily="2" charset="-122"/>
              </a:rPr>
              <a:t>为什么</a:t>
            </a:r>
            <a:r>
              <a:rPr lang="zh-CN" altLang="en-US" sz="4000" b="1" dirty="0" smtClean="0">
                <a:latin typeface="华文新魏" panose="02010800040101010101" pitchFamily="2" charset="-122"/>
                <a:ea typeface="华文新魏" panose="02010800040101010101" pitchFamily="2" charset="-122"/>
              </a:rPr>
              <a:t>说申请高新技术企业资格</a:t>
            </a:r>
            <a:endParaRPr lang="en-US" altLang="zh-CN" sz="4000" b="1" dirty="0" smtClean="0">
              <a:latin typeface="华文新魏" panose="02010800040101010101" pitchFamily="2" charset="-122"/>
              <a:ea typeface="华文新魏" panose="02010800040101010101" pitchFamily="2" charset="-122"/>
            </a:endParaRPr>
          </a:p>
          <a:p>
            <a:pPr algn="ctr"/>
            <a:r>
              <a:rPr lang="zh-CN" altLang="en-US" sz="4000" b="1" dirty="0" smtClean="0">
                <a:latin typeface="华文新魏" panose="02010800040101010101" pitchFamily="2" charset="-122"/>
                <a:ea typeface="华文新魏" panose="02010800040101010101" pitchFamily="2" charset="-122"/>
              </a:rPr>
              <a:t>对多数企业极具</a:t>
            </a:r>
            <a:r>
              <a:rPr lang="zh-CN" altLang="en-US" sz="4000" b="1" dirty="0" smtClean="0">
                <a:solidFill>
                  <a:srgbClr val="FF0000"/>
                </a:solidFill>
                <a:latin typeface="华文新魏" panose="02010800040101010101" pitchFamily="2" charset="-122"/>
                <a:ea typeface="华文新魏" panose="02010800040101010101" pitchFamily="2" charset="-122"/>
              </a:rPr>
              <a:t>诱惑力</a:t>
            </a:r>
            <a:r>
              <a:rPr lang="zh-CN" altLang="en-US" sz="4000" b="1" dirty="0" smtClean="0">
                <a:latin typeface="华文新魏" panose="02010800040101010101" pitchFamily="2" charset="-122"/>
                <a:ea typeface="华文新魏" panose="02010800040101010101" pitchFamily="2" charset="-122"/>
              </a:rPr>
              <a:t>？</a:t>
            </a:r>
            <a:endParaRPr lang="zh-CN" altLang="en-US" sz="4000" b="1" dirty="0">
              <a:latin typeface="华文新魏" panose="02010800040101010101" pitchFamily="2" charset="-122"/>
              <a:ea typeface="华文新魏" panose="02010800040101010101" pitchFamily="2" charset="-122"/>
            </a:endParaRPr>
          </a:p>
        </p:txBody>
      </p:sp>
      <p:sp>
        <p:nvSpPr>
          <p:cNvPr id="3" name="TextBox 2"/>
          <p:cNvSpPr txBox="1"/>
          <p:nvPr/>
        </p:nvSpPr>
        <p:spPr>
          <a:xfrm>
            <a:off x="3500432" y="3500438"/>
            <a:ext cx="221457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sz="9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税</a:t>
            </a:r>
            <a:endParaRPr lang="zh-CN" altLang="en-US" sz="9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96" y="928670"/>
            <a:ext cx="7929619" cy="3280385"/>
          </a:xfrm>
          <a:prstGeom prst="rect">
            <a:avLst/>
          </a:prstGeom>
          <a:noFill/>
        </p:spPr>
        <p:txBody>
          <a:bodyPr wrap="square" rtlCol="0">
            <a:spAutoFit/>
          </a:bodyPr>
          <a:lstStyle/>
          <a:p>
            <a:pPr marL="228600" indent="-215900">
              <a:tabLst>
                <a:tab pos="228600" algn="l"/>
              </a:tabLst>
            </a:pPr>
            <a:r>
              <a:rPr lang="zh-CN" altLang="en-US" sz="2800" b="1" spc="10"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           （一）低税率优惠</a:t>
            </a:r>
            <a:endParaRPr lang="en-US" altLang="zh-CN" sz="2800" b="1" spc="10" dirty="0" smtClean="0">
              <a:solidFill>
                <a:srgbClr val="FF0000"/>
              </a:solidFill>
              <a:latin typeface="华文新魏" panose="02010800040101010101" pitchFamily="2" charset="-122"/>
              <a:ea typeface="华文新魏" panose="02010800040101010101" pitchFamily="2" charset="-122"/>
              <a:cs typeface="微软雅黑" panose="020B0503020204020204" charset="-122"/>
            </a:endParaRPr>
          </a:p>
          <a:p>
            <a:pPr marL="228600" marR="5080" indent="-215900">
              <a:lnSpc>
                <a:spcPts val="2460"/>
              </a:lnSpc>
              <a:spcBef>
                <a:spcPts val="1045"/>
              </a:spcBef>
              <a:buFont typeface="Arial" panose="020B0604020202020204"/>
              <a:buChar char="•"/>
              <a:tabLst>
                <a:tab pos="228600" algn="l"/>
              </a:tabLst>
            </a:pP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        国家需要重点扶持的高新技术企业，减按</a:t>
            </a:r>
            <a:r>
              <a:rPr lang="en-US" altLang="zh-CN"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15</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的税率征收企业所得税。</a:t>
            </a:r>
            <a:endParaRPr lang="en-US" altLang="zh-CN" sz="28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5080" indent="-215900">
              <a:lnSpc>
                <a:spcPts val="2460"/>
              </a:lnSpc>
              <a:spcBef>
                <a:spcPts val="1045"/>
              </a:spcBef>
              <a:tabLst>
                <a:tab pos="228600" algn="l"/>
              </a:tabLst>
            </a:pPr>
            <a:r>
              <a:rPr lang="en-US" altLang="zh-CN" sz="2800" b="1" dirty="0" smtClean="0">
                <a:latin typeface="华文新魏" panose="02010800040101010101" pitchFamily="2" charset="-122"/>
                <a:ea typeface="华文新魏" panose="02010800040101010101" pitchFamily="2" charset="-122"/>
                <a:cs typeface="宋体" panose="02010600030101010101" pitchFamily="2" charset="-122"/>
              </a:rPr>
              <a:t>         </a:t>
            </a:r>
          </a:p>
          <a:p>
            <a:pPr marL="228600" marR="5080" indent="-215900">
              <a:lnSpc>
                <a:spcPts val="2460"/>
              </a:lnSpc>
              <a:spcBef>
                <a:spcPts val="1045"/>
              </a:spcBef>
              <a:buFont typeface="Arial" panose="020B0604020202020204"/>
              <a:buChar char="•"/>
              <a:tabLst>
                <a:tab pos="228600" algn="l"/>
              </a:tabLst>
            </a:pPr>
            <a:r>
              <a:rPr lang="en-US" altLang="zh-CN" sz="2800" b="1"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高新</a:t>
            </a:r>
            <a:r>
              <a:rPr lang="en-US" altLang="zh-CN" sz="28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西部大开发（鄂尔多斯资源股份、北方稀土股份）</a:t>
            </a:r>
            <a:endParaRPr lang="en-US" altLang="zh-CN" sz="28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5080" indent="-215900">
              <a:lnSpc>
                <a:spcPts val="2460"/>
              </a:lnSpc>
              <a:spcBef>
                <a:spcPts val="1045"/>
              </a:spcBef>
              <a:buFont typeface="Arial" panose="020B0604020202020204"/>
              <a:buChar char="•"/>
              <a:tabLst>
                <a:tab pos="228600" algn="l"/>
              </a:tabLst>
            </a:pPr>
            <a:r>
              <a:rPr lang="en-US" altLang="zh-CN" sz="2800" b="1"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高新</a:t>
            </a:r>
            <a:r>
              <a:rPr lang="en-US" altLang="zh-CN" sz="28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小型微利企业，可否</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叠加</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享受税收优惠？</a:t>
            </a:r>
            <a:endParaRPr lang="en-US" altLang="zh-CN" sz="2800" b="1" dirty="0" smtClean="0">
              <a:latin typeface="华文新魏" panose="02010800040101010101" pitchFamily="2" charset="-122"/>
              <a:ea typeface="华文新魏" panose="0201080004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928670"/>
            <a:ext cx="7929618" cy="3785652"/>
          </a:xfrm>
          <a:prstGeom prst="rect">
            <a:avLst/>
          </a:prstGeom>
          <a:noFill/>
        </p:spPr>
        <p:txBody>
          <a:bodyPr wrap="square" rtlCol="0">
            <a:spAutoFit/>
          </a:bodyPr>
          <a:lstStyle/>
          <a:p>
            <a:pPr algn="ctr"/>
            <a:r>
              <a:rPr lang="zh-CN" altLang="en-US" sz="4800" b="1" dirty="0" smtClean="0">
                <a:solidFill>
                  <a:srgbClr val="FF0000"/>
                </a:solidFill>
                <a:latin typeface="华文新魏" panose="02010800040101010101" pitchFamily="2" charset="-122"/>
                <a:ea typeface="华文新魏" panose="02010800040101010101" pitchFamily="2" charset="-122"/>
              </a:rPr>
              <a:t>课程主要内容</a:t>
            </a:r>
            <a:endParaRPr lang="en-US" altLang="zh-CN" sz="4800" b="1" dirty="0" smtClean="0">
              <a:solidFill>
                <a:srgbClr val="FF0000"/>
              </a:solidFill>
              <a:latin typeface="华文新魏" panose="02010800040101010101" pitchFamily="2" charset="-122"/>
              <a:ea typeface="华文新魏" panose="02010800040101010101" pitchFamily="2" charset="-122"/>
            </a:endParaRPr>
          </a:p>
          <a:p>
            <a:r>
              <a:rPr lang="zh-CN" altLang="en-US" sz="3200" b="1" dirty="0" smtClean="0">
                <a:latin typeface="华文新魏" panose="02010800040101010101" pitchFamily="2" charset="-122"/>
                <a:ea typeface="华文新魏" panose="02010800040101010101" pitchFamily="2" charset="-122"/>
              </a:rPr>
              <a:t>一、</a:t>
            </a:r>
            <a:r>
              <a:rPr lang="zh-CN" altLang="en-US" sz="3200" b="1" dirty="0" smtClean="0">
                <a:latin typeface="华文新魏" panose="02010800040101010101" pitchFamily="2" charset="-122"/>
                <a:ea typeface="华文新魏" panose="02010800040101010101" pitchFamily="2" charset="-122"/>
                <a:cs typeface="宋体" panose="02010600030101010101" pitchFamily="2" charset="-122"/>
              </a:rPr>
              <a:t>高新技术企业认定涉及的政策文件</a:t>
            </a:r>
            <a:endParaRPr lang="en-US" altLang="zh-CN" sz="3200" b="1" dirty="0" smtClean="0">
              <a:latin typeface="华文新魏" panose="02010800040101010101" pitchFamily="2" charset="-122"/>
              <a:ea typeface="华文新魏" panose="02010800040101010101" pitchFamily="2" charset="-122"/>
              <a:cs typeface="宋体" panose="02010600030101010101" pitchFamily="2" charset="-122"/>
            </a:endParaRPr>
          </a:p>
          <a:p>
            <a:r>
              <a:rPr lang="zh-CN" altLang="en-US" sz="3200" b="1" dirty="0" smtClean="0">
                <a:latin typeface="华文新魏" panose="02010800040101010101" pitchFamily="2" charset="-122"/>
                <a:ea typeface="华文新魏" panose="02010800040101010101" pitchFamily="2" charset="-122"/>
                <a:cs typeface="宋体" panose="02010600030101010101" pitchFamily="2" charset="-122"/>
              </a:rPr>
              <a:t>二、高新技术企业资格被取消的原因分析</a:t>
            </a:r>
            <a:endParaRPr lang="en-US" altLang="zh-CN" sz="3200" b="1" dirty="0" smtClean="0">
              <a:latin typeface="华文新魏" panose="02010800040101010101" pitchFamily="2" charset="-122"/>
              <a:ea typeface="华文新魏" panose="02010800040101010101" pitchFamily="2" charset="-122"/>
              <a:cs typeface="宋体" panose="02010600030101010101" pitchFamily="2" charset="-122"/>
            </a:endParaRPr>
          </a:p>
          <a:p>
            <a:r>
              <a:rPr lang="zh-CN" altLang="en-US" sz="3200" b="1" dirty="0" smtClean="0">
                <a:solidFill>
                  <a:srgbClr val="FF0000"/>
                </a:solidFill>
                <a:latin typeface="华文新魏" panose="02010800040101010101" pitchFamily="2" charset="-122"/>
                <a:ea typeface="华文新魏" panose="02010800040101010101" pitchFamily="2" charset="-122"/>
              </a:rPr>
              <a:t>三、高新技术企业的定义及税收优惠</a:t>
            </a:r>
            <a:endParaRPr lang="en-US" altLang="zh-CN" sz="3200" b="1" dirty="0" smtClean="0">
              <a:latin typeface="华文新魏" panose="02010800040101010101" pitchFamily="2" charset="-122"/>
              <a:ea typeface="华文新魏" panose="02010800040101010101" pitchFamily="2" charset="-122"/>
            </a:endParaRPr>
          </a:p>
          <a:p>
            <a:r>
              <a:rPr lang="zh-CN" altLang="en-US" sz="3200" b="1" dirty="0">
                <a:solidFill>
                  <a:srgbClr val="FF0000"/>
                </a:solidFill>
                <a:latin typeface="华文新魏" panose="02010800040101010101" pitchFamily="2" charset="-122"/>
                <a:ea typeface="华文新魏" panose="02010800040101010101" pitchFamily="2" charset="-122"/>
              </a:rPr>
              <a:t>四</a:t>
            </a:r>
            <a:r>
              <a:rPr lang="zh-CN" altLang="en-US" sz="2800" b="1" dirty="0" smtClean="0">
                <a:solidFill>
                  <a:srgbClr val="FF0000"/>
                </a:solidFill>
                <a:latin typeface="华文新魏" panose="02010800040101010101" pitchFamily="2" charset="-122"/>
                <a:ea typeface="华文新魏" panose="02010800040101010101" pitchFamily="2" charset="-122"/>
              </a:rPr>
              <a:t>、高新技术企业认定条件详解和研发费用归集</a:t>
            </a:r>
            <a:endParaRPr lang="en-US" altLang="zh-CN" sz="2800" b="1" dirty="0" smtClean="0">
              <a:solidFill>
                <a:srgbClr val="FF0000"/>
              </a:solidFill>
              <a:latin typeface="华文新魏" panose="02010800040101010101" pitchFamily="2" charset="-122"/>
              <a:ea typeface="华文新魏" panose="02010800040101010101" pitchFamily="2" charset="-122"/>
            </a:endParaRPr>
          </a:p>
          <a:p>
            <a:r>
              <a:rPr lang="zh-CN" altLang="en-US" sz="3200" b="1" dirty="0" smtClean="0">
                <a:solidFill>
                  <a:srgbClr val="FF0000"/>
                </a:solidFill>
                <a:latin typeface="华文新魏" panose="02010800040101010101" pitchFamily="2" charset="-122"/>
                <a:ea typeface="华文新魏" panose="02010800040101010101" pitchFamily="2" charset="-122"/>
              </a:rPr>
              <a:t>五、高新技术企业的会计核算</a:t>
            </a:r>
            <a:endParaRPr lang="en-US" altLang="zh-CN" sz="3200" b="1" dirty="0" smtClean="0">
              <a:solidFill>
                <a:srgbClr val="FF0000"/>
              </a:solidFill>
              <a:latin typeface="华文新魏" panose="02010800040101010101" pitchFamily="2" charset="-122"/>
              <a:ea typeface="华文新魏" panose="02010800040101010101" pitchFamily="2" charset="-122"/>
            </a:endParaRPr>
          </a:p>
          <a:p>
            <a:r>
              <a:rPr lang="zh-CN" altLang="en-US" sz="3200" b="1" dirty="0" smtClean="0">
                <a:solidFill>
                  <a:srgbClr val="FF0000"/>
                </a:solidFill>
                <a:latin typeface="华文新魏" panose="02010800040101010101" pitchFamily="2" charset="-122"/>
                <a:ea typeface="华文新魏" panose="02010800040101010101" pitchFamily="2" charset="-122"/>
              </a:rPr>
              <a:t>六、专项审计</a:t>
            </a:r>
            <a:endParaRPr lang="en-US" altLang="zh-CN" sz="3200" b="1" dirty="0" smtClean="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1649" y="930297"/>
            <a:ext cx="7561191"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800" b="1" dirty="0" smtClean="0">
                <a:latin typeface="华文新魏" panose="02010800040101010101" pitchFamily="2" charset="-122"/>
                <a:ea typeface="华文新魏" panose="02010800040101010101" pitchFamily="2" charset="-122"/>
              </a:rPr>
              <a:t>         网友：“现行小微企业税收优惠政策是否可以与其他类型的税收优惠同时享受？比如企业在通过高新技术企业认定后的优惠政策”。</a:t>
            </a:r>
            <a:br>
              <a:rPr lang="zh-CN" altLang="en-US" sz="2800" b="1" dirty="0" smtClean="0">
                <a:latin typeface="华文新魏" panose="02010800040101010101" pitchFamily="2" charset="-122"/>
                <a:ea typeface="华文新魏" panose="02010800040101010101" pitchFamily="2" charset="-122"/>
              </a:rPr>
            </a:br>
            <a:r>
              <a:rPr lang="zh-CN" altLang="en-US" sz="2800" b="1" dirty="0" smtClean="0">
                <a:latin typeface="华文新魏" panose="02010800040101010101" pitchFamily="2" charset="-122"/>
                <a:ea typeface="华文新魏" panose="02010800040101010101" pitchFamily="2" charset="-122"/>
              </a:rPr>
              <a:t>         所得税司副司长</a:t>
            </a:r>
            <a:r>
              <a:rPr lang="zh-CN" altLang="en-US" sz="2800" b="1" dirty="0" smtClean="0">
                <a:solidFill>
                  <a:srgbClr val="FF0000"/>
                </a:solidFill>
                <a:latin typeface="华文新魏" panose="02010800040101010101" pitchFamily="2" charset="-122"/>
                <a:ea typeface="华文新魏" panose="02010800040101010101" pitchFamily="2" charset="-122"/>
              </a:rPr>
              <a:t>叶霖儿</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“西部大开发税收优惠政策和高新技术企业优惠政策，</a:t>
            </a:r>
            <a:r>
              <a:rPr lang="zh-CN" altLang="en-US" sz="2800" b="1" dirty="0" smtClean="0">
                <a:solidFill>
                  <a:srgbClr val="FF0000"/>
                </a:solidFill>
                <a:latin typeface="华文新魏" panose="02010800040101010101" pitchFamily="2" charset="-122"/>
                <a:ea typeface="华文新魏" panose="02010800040101010101" pitchFamily="2" charset="-122"/>
              </a:rPr>
              <a:t>不能</a:t>
            </a:r>
            <a:r>
              <a:rPr lang="zh-CN" altLang="en-US" sz="2800" b="1" dirty="0" smtClean="0">
                <a:latin typeface="华文新魏" panose="02010800040101010101" pitchFamily="2" charset="-122"/>
                <a:ea typeface="华文新魏" panose="02010800040101010101" pitchFamily="2" charset="-122"/>
              </a:rPr>
              <a:t>与小型微利企业企业所得税优惠</a:t>
            </a:r>
            <a:r>
              <a:rPr lang="zh-CN" altLang="en-US" sz="2800" b="1" dirty="0" smtClean="0">
                <a:solidFill>
                  <a:srgbClr val="FF0000"/>
                </a:solidFill>
                <a:latin typeface="华文新魏" panose="02010800040101010101" pitchFamily="2" charset="-122"/>
                <a:ea typeface="华文新魏" panose="02010800040101010101" pitchFamily="2" charset="-122"/>
              </a:rPr>
              <a:t>叠加享受</a:t>
            </a:r>
            <a:r>
              <a:rPr lang="zh-CN" altLang="en-US" sz="2800" b="1" dirty="0" smtClean="0">
                <a:latin typeface="华文新魏" panose="02010800040101010101" pitchFamily="2" charset="-122"/>
                <a:ea typeface="华文新魏" panose="02010800040101010101" pitchFamily="2" charset="-122"/>
              </a:rPr>
              <a:t>。” </a:t>
            </a:r>
            <a:endParaRPr lang="zh-CN" altLang="en-US" sz="2800" b="1" dirty="0">
              <a:latin typeface="华文新魏" panose="02010800040101010101" pitchFamily="2" charset="-122"/>
              <a:ea typeface="华文新魏" panose="02010800040101010101" pitchFamily="2" charset="-122"/>
            </a:endParaRPr>
          </a:p>
        </p:txBody>
      </p:sp>
      <p:sp>
        <p:nvSpPr>
          <p:cNvPr id="3" name="TextBox 2"/>
          <p:cNvSpPr txBox="1"/>
          <p:nvPr/>
        </p:nvSpPr>
        <p:spPr>
          <a:xfrm>
            <a:off x="3180766" y="4235033"/>
            <a:ext cx="5686015" cy="1015663"/>
          </a:xfrm>
          <a:prstGeom prst="rect">
            <a:avLst/>
          </a:prstGeom>
          <a:noFill/>
        </p:spPr>
        <p:txBody>
          <a:bodyPr wrap="square" rtlCol="0">
            <a:spAutoFit/>
          </a:bodyPr>
          <a:lstStyle/>
          <a:p>
            <a:pPr algn="r"/>
            <a:r>
              <a:rPr lang="en-US" altLang="zh-CN" sz="2000" b="1" dirty="0" smtClean="0">
                <a:solidFill>
                  <a:srgbClr val="FF0000"/>
                </a:solidFill>
                <a:latin typeface="华文新魏" panose="02010800040101010101" pitchFamily="2" charset="-122"/>
                <a:ea typeface="华文新魏" panose="02010800040101010101" pitchFamily="2" charset="-122"/>
              </a:rPr>
              <a:t>2015</a:t>
            </a:r>
            <a:r>
              <a:rPr lang="zh-CN" altLang="en-US" sz="2000" b="1" dirty="0" smtClean="0">
                <a:solidFill>
                  <a:srgbClr val="FF0000"/>
                </a:solidFill>
                <a:latin typeface="华文新魏" panose="02010800040101010101" pitchFamily="2" charset="-122"/>
                <a:ea typeface="华文新魏" panose="02010800040101010101" pitchFamily="2" charset="-122"/>
              </a:rPr>
              <a:t>年</a:t>
            </a:r>
            <a:r>
              <a:rPr lang="en-US" altLang="zh-CN" sz="2000" b="1" dirty="0" smtClean="0">
                <a:solidFill>
                  <a:srgbClr val="FF0000"/>
                </a:solidFill>
                <a:latin typeface="华文新魏" panose="02010800040101010101" pitchFamily="2" charset="-122"/>
                <a:ea typeface="华文新魏" panose="02010800040101010101" pitchFamily="2" charset="-122"/>
              </a:rPr>
              <a:t>9</a:t>
            </a:r>
            <a:r>
              <a:rPr lang="zh-CN" altLang="en-US" sz="2000" b="1" dirty="0" smtClean="0">
                <a:solidFill>
                  <a:srgbClr val="FF0000"/>
                </a:solidFill>
                <a:latin typeface="华文新魏" panose="02010800040101010101" pitchFamily="2" charset="-122"/>
                <a:ea typeface="华文新魏" panose="02010800040101010101" pitchFamily="2" charset="-122"/>
              </a:rPr>
              <a:t>月</a:t>
            </a:r>
            <a:r>
              <a:rPr lang="en-US" altLang="zh-CN" sz="2000" b="1" dirty="0" smtClean="0">
                <a:solidFill>
                  <a:srgbClr val="FF0000"/>
                </a:solidFill>
                <a:latin typeface="华文新魏" panose="02010800040101010101" pitchFamily="2" charset="-122"/>
                <a:ea typeface="华文新魏" panose="02010800040101010101" pitchFamily="2" charset="-122"/>
              </a:rPr>
              <a:t>11</a:t>
            </a:r>
            <a:r>
              <a:rPr lang="zh-CN" altLang="en-US" sz="2000" b="1" dirty="0" smtClean="0">
                <a:solidFill>
                  <a:srgbClr val="FF0000"/>
                </a:solidFill>
                <a:latin typeface="华文新魏" panose="02010800040101010101" pitchFamily="2" charset="-122"/>
                <a:ea typeface="华文新魏" panose="02010800040101010101" pitchFamily="2" charset="-122"/>
              </a:rPr>
              <a:t>日国家税务总局</a:t>
            </a:r>
            <a:endParaRPr lang="en-US" altLang="zh-CN" sz="2000" b="1" dirty="0" smtClean="0">
              <a:solidFill>
                <a:srgbClr val="FF0000"/>
              </a:solidFill>
              <a:latin typeface="华文新魏" panose="02010800040101010101" pitchFamily="2" charset="-122"/>
              <a:ea typeface="华文新魏" panose="02010800040101010101" pitchFamily="2" charset="-122"/>
            </a:endParaRPr>
          </a:p>
          <a:p>
            <a:pPr algn="r"/>
            <a:r>
              <a:rPr lang="zh-CN" altLang="en-US" sz="2000" b="1" dirty="0" smtClean="0">
                <a:solidFill>
                  <a:srgbClr val="FF0000"/>
                </a:solidFill>
                <a:latin typeface="华文新魏" panose="02010800040101010101" pitchFamily="2" charset="-122"/>
                <a:ea typeface="华文新魏" panose="02010800040101010101" pitchFamily="2" charset="-122"/>
              </a:rPr>
              <a:t>“深入贯彻落实小微企业所得税减半征收优惠政策”在线访谈</a:t>
            </a:r>
            <a:endParaRPr lang="zh-CN" altLang="en-US" sz="20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0181" y="1333315"/>
            <a:ext cx="7924128" cy="4196020"/>
          </a:xfrm>
          <a:prstGeom prst="rect">
            <a:avLst/>
          </a:prstGeom>
        </p:spPr>
        <p:txBody>
          <a:bodyPr wrap="square">
            <a:spAutoFit/>
          </a:bodyPr>
          <a:lstStyle/>
          <a:p>
            <a:pPr marL="228600" marR="5080" indent="-215900">
              <a:lnSpc>
                <a:spcPts val="2460"/>
              </a:lnSpc>
              <a:spcBef>
                <a:spcPts val="1045"/>
              </a:spcBef>
              <a:tabLst>
                <a:tab pos="228600" algn="l"/>
              </a:tabLst>
            </a:pPr>
            <a:r>
              <a:rPr lang="en-US" altLang="zh-CN" sz="2400" b="1" dirty="0" smtClean="0">
                <a:solidFill>
                  <a:srgbClr val="FF0000"/>
                </a:solidFill>
                <a:latin typeface="黑体" panose="02010609060101010101" pitchFamily="49" charset="-122"/>
                <a:ea typeface="黑体" panose="02010609060101010101" pitchFamily="49" charset="-122"/>
                <a:cs typeface="宋体" panose="02010600030101010101" pitchFamily="2" charset="-122"/>
              </a:rPr>
              <a:t>      </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问：</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当高新技术企业同时符合小型微利企业的条件，</a:t>
            </a:r>
            <a:endParaRPr lang="en-US" altLang="zh-CN" sz="24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5080" indent="-215900">
              <a:lnSpc>
                <a:spcPts val="2460"/>
              </a:lnSpc>
              <a:spcBef>
                <a:spcPts val="1045"/>
              </a:spcBef>
              <a:buFont typeface="Arial" panose="020B0604020202020204"/>
              <a:buChar char="•"/>
              <a:tabLst>
                <a:tab pos="228600" algn="l"/>
              </a:tabLst>
            </a:pP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企业应如何做选择？</a:t>
            </a:r>
            <a:endParaRPr lang="en-US" altLang="zh-CN" sz="24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5080" indent="-215900" algn="ctr">
              <a:lnSpc>
                <a:spcPts val="2460"/>
              </a:lnSpc>
              <a:spcBef>
                <a:spcPts val="1045"/>
              </a:spcBef>
              <a:buFont typeface="Arial" panose="020B0604020202020204"/>
              <a:buChar char="•"/>
              <a:tabLst>
                <a:tab pos="228600" algn="l"/>
              </a:tabLst>
            </a:pPr>
            <a:endParaRPr lang="en-US" altLang="zh-CN" sz="24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5080" indent="-215900">
              <a:lnSpc>
                <a:spcPts val="2460"/>
              </a:lnSpc>
              <a:spcBef>
                <a:spcPts val="1045"/>
              </a:spcBef>
              <a:tabLst>
                <a:tab pos="228600" algn="l"/>
              </a:tabLst>
            </a:pP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        某高新技术企业</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公司</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2019</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年度符合</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小型微利企业</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的</a:t>
            </a:r>
            <a:endParaRPr lang="en-US" altLang="zh-CN" sz="24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5080" indent="-215900">
              <a:lnSpc>
                <a:spcPts val="2460"/>
              </a:lnSpc>
              <a:spcBef>
                <a:spcPts val="1045"/>
              </a:spcBef>
              <a:tabLst>
                <a:tab pos="228600" algn="l"/>
              </a:tabLst>
            </a:pP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条件，当年的</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应纳税所得额</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为</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80</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万元，如果</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公司</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2019</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年</a:t>
            </a:r>
            <a:endParaRPr lang="en-US" altLang="zh-CN" sz="24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5080" indent="-215900">
              <a:lnSpc>
                <a:spcPts val="2460"/>
              </a:lnSpc>
              <a:spcBef>
                <a:spcPts val="1045"/>
              </a:spcBef>
              <a:tabLst>
                <a:tab pos="228600" algn="l"/>
              </a:tabLst>
            </a:pP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选择高新技术企业税收优惠，则应纳企业所得税</a:t>
            </a:r>
            <a:r>
              <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12</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万元</a:t>
            </a:r>
            <a:endPar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p>
            <a:pPr marL="228600" marR="5080" indent="-215900">
              <a:lnSpc>
                <a:spcPts val="2460"/>
              </a:lnSpc>
              <a:spcBef>
                <a:spcPts val="1045"/>
              </a:spcBef>
              <a:tabLst>
                <a:tab pos="228600" algn="l"/>
              </a:tabLst>
            </a:pP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80*</a:t>
            </a:r>
            <a:r>
              <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15%</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）；如果企业选择小型微利企业税收优惠，则</a:t>
            </a:r>
            <a:endParaRPr lang="en-US" altLang="zh-CN" sz="24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5080" indent="-215900">
              <a:lnSpc>
                <a:spcPts val="2460"/>
              </a:lnSpc>
              <a:spcBef>
                <a:spcPts val="1045"/>
              </a:spcBef>
              <a:tabLst>
                <a:tab pos="228600" algn="l"/>
              </a:tabLst>
            </a:pP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应纳企业所得税</a:t>
            </a:r>
            <a:r>
              <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4</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万元</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80*25%*</a:t>
            </a:r>
            <a:r>
              <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20%</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）。很显然，</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公司选择小型微利企业比高新技术企业在企业所得税上有更大的优惠。</a:t>
            </a:r>
            <a:endParaRPr lang="en-US" altLang="zh-CN" sz="2400" b="1" dirty="0" smtClean="0">
              <a:latin typeface="华文新魏" panose="02010800040101010101" pitchFamily="2" charset="-122"/>
              <a:ea typeface="华文新魏" panose="02010800040101010101" pitchFamily="2" charset="-122"/>
              <a:cs typeface="宋体" panose="02010600030101010101" pitchFamily="2" charset="-122"/>
            </a:endParaRPr>
          </a:p>
        </p:txBody>
      </p:sp>
      <p:sp>
        <p:nvSpPr>
          <p:cNvPr id="3" name="TextBox 2"/>
          <p:cNvSpPr txBox="1"/>
          <p:nvPr/>
        </p:nvSpPr>
        <p:spPr>
          <a:xfrm>
            <a:off x="1608013" y="204868"/>
            <a:ext cx="4960141" cy="861774"/>
          </a:xfrm>
          <a:prstGeom prst="rect">
            <a:avLst/>
          </a:prstGeom>
          <a:noFill/>
        </p:spPr>
        <p:txBody>
          <a:bodyPr wrap="square" rtlCol="0">
            <a:spAutoFit/>
          </a:bodyPr>
          <a:lstStyle/>
          <a:p>
            <a:pPr marL="228600" marR="5080" indent="-215900" algn="ctr">
              <a:lnSpc>
                <a:spcPts val="2460"/>
              </a:lnSpc>
              <a:spcBef>
                <a:spcPts val="1045"/>
              </a:spcBef>
              <a:buFont typeface="Arial" panose="020B0604020202020204"/>
              <a:buChar char="•"/>
              <a:tabLst>
                <a:tab pos="228600" algn="l"/>
              </a:tabLst>
            </a:pPr>
            <a:endParaRPr lang="en-US" altLang="zh-CN" sz="3600" b="1" dirty="0" smtClean="0">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marL="228600" marR="5080" indent="-215900" algn="ctr">
              <a:lnSpc>
                <a:spcPts val="2460"/>
              </a:lnSpc>
              <a:spcBef>
                <a:spcPts val="1045"/>
              </a:spcBef>
              <a:buFont typeface="Arial" panose="020B0604020202020204"/>
              <a:buChar char="•"/>
              <a:tabLst>
                <a:tab pos="228600" algn="l"/>
              </a:tabLst>
            </a:pPr>
            <a:r>
              <a:rPr lang="zh-CN" altLang="en-US" sz="36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案   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181" y="527280"/>
            <a:ext cx="3992309" cy="523220"/>
          </a:xfrm>
          <a:prstGeom prst="rect">
            <a:avLst/>
          </a:prstGeom>
          <a:noFill/>
        </p:spPr>
        <p:txBody>
          <a:bodyPr wrap="square" rtlCol="0">
            <a:spAutoFit/>
          </a:bodyPr>
          <a:lstStyle/>
          <a:p>
            <a:pPr marL="228600" indent="-215900" algn="ctr">
              <a:tabLst>
                <a:tab pos="228600" algn="l"/>
              </a:tabLst>
            </a:pPr>
            <a:r>
              <a:rPr lang="zh-CN" altLang="en-US" sz="2800" b="1" spc="10" dirty="0" smtClean="0">
                <a:solidFill>
                  <a:srgbClr val="FF0000"/>
                </a:solidFill>
                <a:latin typeface="黑体" panose="02010609060101010101" pitchFamily="49" charset="-122"/>
                <a:ea typeface="黑体" panose="02010609060101010101" pitchFamily="49" charset="-122"/>
                <a:cs typeface="微软雅黑" panose="020B0503020204020204" charset="-122"/>
              </a:rPr>
              <a:t>  </a:t>
            </a:r>
            <a:endParaRPr lang="en-US" altLang="zh-CN" sz="2800" b="1" spc="10" dirty="0" smtClean="0">
              <a:solidFill>
                <a:srgbClr val="FF0000"/>
              </a:solidFill>
              <a:latin typeface="黑体" panose="02010609060101010101" pitchFamily="49" charset="-122"/>
              <a:ea typeface="黑体" panose="02010609060101010101" pitchFamily="49" charset="-122"/>
              <a:cs typeface="微软雅黑" panose="020B0503020204020204" charset="-122"/>
            </a:endParaRPr>
          </a:p>
        </p:txBody>
      </p:sp>
      <p:sp>
        <p:nvSpPr>
          <p:cNvPr id="3" name="TextBox 2"/>
          <p:cNvSpPr txBox="1"/>
          <p:nvPr/>
        </p:nvSpPr>
        <p:spPr>
          <a:xfrm>
            <a:off x="579691" y="571479"/>
            <a:ext cx="6593358" cy="523220"/>
          </a:xfrm>
          <a:prstGeom prst="rect">
            <a:avLst/>
          </a:prstGeom>
          <a:noFill/>
        </p:spPr>
        <p:txBody>
          <a:bodyPr wrap="square" rtlCol="0">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rPr>
              <a:t>      （二）研发费用加计扣除</a:t>
            </a:r>
            <a:endParaRPr lang="zh-CN" altLang="en-US" sz="2800" b="1" dirty="0">
              <a:solidFill>
                <a:srgbClr val="FF0000"/>
              </a:solidFill>
              <a:latin typeface="华文新魏" panose="02010800040101010101" pitchFamily="2" charset="-122"/>
              <a:ea typeface="华文新魏" panose="02010800040101010101" pitchFamily="2" charset="-122"/>
            </a:endParaRPr>
          </a:p>
        </p:txBody>
      </p:sp>
      <p:sp>
        <p:nvSpPr>
          <p:cNvPr id="6" name="TextBox 5"/>
          <p:cNvSpPr txBox="1"/>
          <p:nvPr/>
        </p:nvSpPr>
        <p:spPr>
          <a:xfrm>
            <a:off x="500034" y="1500174"/>
            <a:ext cx="8215370" cy="523220"/>
          </a:xfrm>
          <a:prstGeom prst="rect">
            <a:avLst/>
          </a:prstGeom>
          <a:noFill/>
        </p:spPr>
        <p:txBody>
          <a:bodyPr wrap="square" rtlCol="0">
            <a:spAutoFit/>
          </a:bodyPr>
          <a:lstStyle/>
          <a:p>
            <a:r>
              <a:rPr lang="en-US" altLang="zh-CN" sz="2800" b="1" dirty="0" smtClean="0">
                <a:latin typeface="华文新魏" pitchFamily="2" charset="-122"/>
                <a:ea typeface="华文新魏" pitchFamily="2" charset="-122"/>
              </a:rPr>
              <a:t>1</a:t>
            </a:r>
            <a:r>
              <a:rPr lang="zh-CN" altLang="en-US" sz="2800" b="1" dirty="0" smtClean="0">
                <a:latin typeface="华文新魏" pitchFamily="2" charset="-122"/>
                <a:ea typeface="华文新魏" pitchFamily="2" charset="-122"/>
              </a:rPr>
              <a:t>、只有高新技术企业才能享受加计扣除税收优惠吗？</a:t>
            </a:r>
            <a:endParaRPr lang="en-US" altLang="zh-CN" sz="2800" b="1" dirty="0" smtClean="0">
              <a:latin typeface="华文新魏" pitchFamily="2" charset="-122"/>
              <a:ea typeface="华文新魏" pitchFamily="2" charset="-122"/>
            </a:endParaRPr>
          </a:p>
        </p:txBody>
      </p:sp>
      <p:sp>
        <p:nvSpPr>
          <p:cNvPr id="7" name="TextBox 6"/>
          <p:cNvSpPr txBox="1"/>
          <p:nvPr/>
        </p:nvSpPr>
        <p:spPr>
          <a:xfrm>
            <a:off x="571472" y="4143380"/>
            <a:ext cx="7929618" cy="1384995"/>
          </a:xfrm>
          <a:prstGeom prst="rect">
            <a:avLst/>
          </a:prstGeom>
          <a:noFill/>
        </p:spPr>
        <p:txBody>
          <a:bodyPr wrap="square" rtlCol="0">
            <a:spAutoFit/>
          </a:bodyPr>
          <a:lstStyle/>
          <a:p>
            <a:r>
              <a:rPr lang="zh-CN" altLang="en-US" sz="2800" b="1" dirty="0" smtClean="0">
                <a:latin typeface="华文新魏" pitchFamily="2" charset="-122"/>
                <a:ea typeface="华文新魏" pitchFamily="2" charset="-122"/>
              </a:rPr>
              <a:t>         总结：高新技术企业一般来说应该享受加计扣除税收优惠，但是，享受加计扣除税收优惠的企业不一定是高新技术企业。</a:t>
            </a:r>
            <a:endParaRPr lang="zh-CN" altLang="en-US" sz="2800" b="1" dirty="0">
              <a:latin typeface="华文新魏" pitchFamily="2" charset="-122"/>
              <a:ea typeface="华文新魏" pitchFamily="2" charset="-122"/>
            </a:endParaRPr>
          </a:p>
        </p:txBody>
      </p:sp>
      <p:sp>
        <p:nvSpPr>
          <p:cNvPr id="8" name="TextBox 7"/>
          <p:cNvSpPr txBox="1"/>
          <p:nvPr/>
        </p:nvSpPr>
        <p:spPr>
          <a:xfrm>
            <a:off x="500034" y="2571744"/>
            <a:ext cx="8072494" cy="523220"/>
          </a:xfrm>
          <a:prstGeom prst="rect">
            <a:avLst/>
          </a:prstGeom>
          <a:noFill/>
        </p:spPr>
        <p:txBody>
          <a:bodyPr wrap="square" rtlCol="0">
            <a:spAutoFit/>
          </a:bodyPr>
          <a:lstStyle/>
          <a:p>
            <a:r>
              <a:rPr lang="en-US" altLang="zh-CN" sz="2800" b="1" dirty="0" smtClean="0">
                <a:latin typeface="华文新魏" pitchFamily="2" charset="-122"/>
                <a:ea typeface="华文新魏" pitchFamily="2" charset="-122"/>
              </a:rPr>
              <a:t>2</a:t>
            </a:r>
            <a:r>
              <a:rPr lang="zh-CN" altLang="en-US" sz="2800" b="1" dirty="0" smtClean="0">
                <a:latin typeface="华文新魏" pitchFamily="2" charset="-122"/>
                <a:ea typeface="华文新魏" pitchFamily="2" charset="-122"/>
              </a:rPr>
              <a:t>、高新技术企业可以</a:t>
            </a:r>
            <a:r>
              <a:rPr lang="zh-CN" altLang="en-US" sz="2800" b="1" dirty="0" smtClean="0">
                <a:solidFill>
                  <a:srgbClr val="FF0000"/>
                </a:solidFill>
                <a:latin typeface="华文新魏" pitchFamily="2" charset="-122"/>
                <a:ea typeface="华文新魏" pitchFamily="2" charset="-122"/>
              </a:rPr>
              <a:t>不享受</a:t>
            </a:r>
            <a:r>
              <a:rPr lang="zh-CN" altLang="en-US" sz="2800" b="1" dirty="0" smtClean="0">
                <a:latin typeface="华文新魏" pitchFamily="2" charset="-122"/>
                <a:ea typeface="华文新魏" pitchFamily="2" charset="-122"/>
              </a:rPr>
              <a:t>加计扣除税收优惠吗？</a:t>
            </a:r>
            <a:endParaRPr lang="zh-CN" altLang="en-US" sz="2800" b="1" dirty="0">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691" y="928670"/>
            <a:ext cx="7682170" cy="2246769"/>
          </a:xfrm>
          <a:prstGeom prst="rect">
            <a:avLst/>
          </a:prstGeom>
          <a:noFill/>
        </p:spPr>
        <p:txBody>
          <a:bodyPr wrap="square" rtlCol="0">
            <a:spAutoFit/>
          </a:bodyPr>
          <a:lstStyle/>
          <a:p>
            <a:r>
              <a:rPr lang="zh-CN" altLang="en-US" sz="2800" b="1" dirty="0" smtClean="0">
                <a:latin typeface="华文新魏" panose="02010800040101010101" pitchFamily="2" charset="-122"/>
                <a:ea typeface="华文新魏" panose="02010800040101010101" pitchFamily="2" charset="-122"/>
              </a:rPr>
              <a:t>         企业为开发新技术、新产品、新工艺发生的研究开发费用，未形成无形资产计入</a:t>
            </a:r>
            <a:r>
              <a:rPr lang="zh-CN" altLang="en-US" sz="2800" b="1" dirty="0" smtClean="0">
                <a:solidFill>
                  <a:srgbClr val="FF0000"/>
                </a:solidFill>
                <a:latin typeface="华文新魏" panose="02010800040101010101" pitchFamily="2" charset="-122"/>
                <a:ea typeface="华文新魏" panose="02010800040101010101" pitchFamily="2" charset="-122"/>
              </a:rPr>
              <a:t>当期损益</a:t>
            </a:r>
            <a:r>
              <a:rPr lang="zh-CN" altLang="en-US" sz="2800" b="1" dirty="0" smtClean="0">
                <a:latin typeface="华文新魏" panose="02010800040101010101" pitchFamily="2" charset="-122"/>
                <a:ea typeface="华文新魏" panose="02010800040101010101" pitchFamily="2" charset="-122"/>
              </a:rPr>
              <a:t>的，在按照规定据实扣除的基础上，按照研究开发费用的</a:t>
            </a:r>
            <a:r>
              <a:rPr lang="en-US" sz="2800" b="1" dirty="0" smtClean="0">
                <a:latin typeface="华文新魏" panose="02010800040101010101" pitchFamily="2" charset="-122"/>
                <a:ea typeface="华文新魏" panose="02010800040101010101" pitchFamily="2" charset="-122"/>
              </a:rPr>
              <a:t>50%(</a:t>
            </a:r>
            <a:r>
              <a:rPr lang="en-US" sz="2800" b="1" dirty="0" smtClean="0">
                <a:solidFill>
                  <a:srgbClr val="FF0000"/>
                </a:solidFill>
                <a:latin typeface="华文新魏" panose="02010800040101010101" pitchFamily="2" charset="-122"/>
                <a:ea typeface="华文新魏" panose="02010800040101010101" pitchFamily="2" charset="-122"/>
              </a:rPr>
              <a:t>75%</a:t>
            </a:r>
            <a:r>
              <a:rPr lang="en-US"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加计扣除；形成无形资产的，按照无形资产成本的</a:t>
            </a:r>
            <a:r>
              <a:rPr lang="en-US" sz="2800" b="1" dirty="0" smtClean="0">
                <a:latin typeface="华文新魏" panose="02010800040101010101" pitchFamily="2" charset="-122"/>
                <a:ea typeface="华文新魏" panose="02010800040101010101" pitchFamily="2" charset="-122"/>
              </a:rPr>
              <a:t>150%(</a:t>
            </a:r>
            <a:r>
              <a:rPr lang="en-US" sz="2800" b="1" dirty="0" smtClean="0">
                <a:solidFill>
                  <a:srgbClr val="FF0000"/>
                </a:solidFill>
                <a:latin typeface="华文新魏" panose="02010800040101010101" pitchFamily="2" charset="-122"/>
                <a:ea typeface="华文新魏" panose="02010800040101010101" pitchFamily="2" charset="-122"/>
              </a:rPr>
              <a:t>175%</a:t>
            </a:r>
            <a:r>
              <a:rPr lang="en-US"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摊销。</a:t>
            </a:r>
          </a:p>
        </p:txBody>
      </p:sp>
      <p:sp>
        <p:nvSpPr>
          <p:cNvPr id="3" name="TextBox 2"/>
          <p:cNvSpPr txBox="1"/>
          <p:nvPr/>
        </p:nvSpPr>
        <p:spPr>
          <a:xfrm>
            <a:off x="579691" y="3428999"/>
            <a:ext cx="7924128" cy="954107"/>
          </a:xfrm>
          <a:prstGeom prst="rect">
            <a:avLst/>
          </a:prstGeom>
          <a:noFill/>
        </p:spPr>
        <p:txBody>
          <a:bodyPr wrap="square" rtlCol="0">
            <a:spAutoFit/>
          </a:bodyPr>
          <a:lstStyle/>
          <a:p>
            <a:r>
              <a:rPr lang="en-US" altLang="zh-CN" sz="2800" b="1"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高新技术</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企业低税率优惠与研发费用加计扣除可否同时享受？</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691" y="1494520"/>
            <a:ext cx="7924128" cy="3970318"/>
          </a:xfrm>
          <a:prstGeom prst="rect">
            <a:avLst/>
          </a:prstGeom>
        </p:spPr>
        <p:txBody>
          <a:bodyPr wrap="square">
            <a:spAutoFit/>
          </a:bodyPr>
          <a:lstStyle/>
          <a:p>
            <a:r>
              <a:rPr lang="zh-CN" altLang="en-US" sz="2800" b="1" dirty="0" smtClean="0">
                <a:latin typeface="华文新魏" panose="02010800040101010101" pitchFamily="2" charset="-122"/>
                <a:ea typeface="华文新魏" panose="02010800040101010101" pitchFamily="2" charset="-122"/>
              </a:rPr>
              <a:t>         自</a:t>
            </a:r>
            <a:r>
              <a:rPr lang="en-US" sz="2800" b="1" dirty="0" smtClean="0">
                <a:solidFill>
                  <a:srgbClr val="FF0000"/>
                </a:solidFill>
                <a:latin typeface="华文新魏" panose="02010800040101010101" pitchFamily="2" charset="-122"/>
                <a:ea typeface="华文新魏" panose="02010800040101010101" pitchFamily="2" charset="-122"/>
              </a:rPr>
              <a:t>2018</a:t>
            </a:r>
            <a:r>
              <a:rPr lang="zh-CN" altLang="en-US" sz="2800" b="1" dirty="0" smtClean="0">
                <a:solidFill>
                  <a:srgbClr val="FF0000"/>
                </a:solidFill>
                <a:latin typeface="华文新魏" panose="02010800040101010101" pitchFamily="2" charset="-122"/>
                <a:ea typeface="华文新魏" panose="02010800040101010101" pitchFamily="2" charset="-122"/>
              </a:rPr>
              <a:t>年</a:t>
            </a:r>
            <a:r>
              <a:rPr lang="en-US" sz="2800" b="1" dirty="0" smtClean="0">
                <a:solidFill>
                  <a:srgbClr val="FF0000"/>
                </a:solidFill>
                <a:latin typeface="华文新魏" panose="02010800040101010101" pitchFamily="2" charset="-122"/>
                <a:ea typeface="华文新魏" panose="02010800040101010101" pitchFamily="2" charset="-122"/>
              </a:rPr>
              <a:t>1</a:t>
            </a:r>
            <a:r>
              <a:rPr lang="zh-CN" altLang="en-US" sz="2800" b="1" dirty="0" smtClean="0">
                <a:solidFill>
                  <a:srgbClr val="FF0000"/>
                </a:solidFill>
                <a:latin typeface="华文新魏" panose="02010800040101010101" pitchFamily="2" charset="-122"/>
                <a:ea typeface="华文新魏" panose="02010800040101010101" pitchFamily="2" charset="-122"/>
              </a:rPr>
              <a:t>月</a:t>
            </a:r>
            <a:r>
              <a:rPr lang="en-US" sz="2800" b="1" dirty="0" smtClean="0">
                <a:solidFill>
                  <a:srgbClr val="FF0000"/>
                </a:solidFill>
                <a:latin typeface="华文新魏" panose="02010800040101010101" pitchFamily="2" charset="-122"/>
                <a:ea typeface="华文新魏" panose="02010800040101010101" pitchFamily="2" charset="-122"/>
              </a:rPr>
              <a:t>1</a:t>
            </a:r>
            <a:r>
              <a:rPr lang="zh-CN" altLang="en-US" sz="2800" b="1" dirty="0" smtClean="0">
                <a:solidFill>
                  <a:srgbClr val="FF0000"/>
                </a:solidFill>
                <a:latin typeface="华文新魏" panose="02010800040101010101" pitchFamily="2" charset="-122"/>
                <a:ea typeface="华文新魏" panose="02010800040101010101" pitchFamily="2" charset="-122"/>
              </a:rPr>
              <a:t>日起</a:t>
            </a:r>
            <a:r>
              <a:rPr lang="zh-CN" altLang="en-US" sz="2800" b="1" dirty="0" smtClean="0">
                <a:latin typeface="华文新魏" panose="02010800040101010101" pitchFamily="2" charset="-122"/>
                <a:ea typeface="华文新魏" panose="02010800040101010101" pitchFamily="2" charset="-122"/>
              </a:rPr>
              <a:t>，当年</a:t>
            </a:r>
            <a:r>
              <a:rPr lang="zh-CN" altLang="en-US" sz="2800" b="1" dirty="0" smtClean="0">
                <a:solidFill>
                  <a:srgbClr val="FF0000"/>
                </a:solidFill>
                <a:latin typeface="华文新魏" panose="02010800040101010101" pitchFamily="2" charset="-122"/>
                <a:ea typeface="华文新魏" panose="02010800040101010101" pitchFamily="2" charset="-122"/>
              </a:rPr>
              <a:t>具备高新技术企业或科技型中小企业资格（</a:t>
            </a:r>
            <a:r>
              <a:rPr lang="zh-CN" altLang="en-US" sz="2800" b="1" dirty="0" smtClean="0">
                <a:latin typeface="华文新魏" panose="02010800040101010101" pitchFamily="2" charset="-122"/>
                <a:ea typeface="华文新魏" panose="02010800040101010101" pitchFamily="2" charset="-122"/>
              </a:rPr>
              <a:t>以下统称资格）的企业，其</a:t>
            </a:r>
            <a:r>
              <a:rPr lang="zh-CN" altLang="en-US" sz="2800" b="1" dirty="0" smtClean="0">
                <a:solidFill>
                  <a:srgbClr val="FF0000"/>
                </a:solidFill>
                <a:latin typeface="华文新魏" panose="02010800040101010101" pitchFamily="2" charset="-122"/>
                <a:ea typeface="华文新魏" panose="02010800040101010101" pitchFamily="2" charset="-122"/>
              </a:rPr>
              <a:t>具备资格年度</a:t>
            </a:r>
            <a:r>
              <a:rPr lang="zh-CN" altLang="en-US" sz="2800" b="1" dirty="0" smtClean="0">
                <a:latin typeface="华文新魏" panose="02010800040101010101" pitchFamily="2" charset="-122"/>
                <a:ea typeface="华文新魏" panose="02010800040101010101" pitchFamily="2" charset="-122"/>
              </a:rPr>
              <a:t>之前</a:t>
            </a:r>
            <a:r>
              <a:rPr lang="en-US" sz="2800" b="1" dirty="0" smtClean="0">
                <a:latin typeface="华文新魏" panose="02010800040101010101" pitchFamily="2" charset="-122"/>
                <a:ea typeface="华文新魏" panose="02010800040101010101" pitchFamily="2" charset="-122"/>
              </a:rPr>
              <a:t>5</a:t>
            </a:r>
            <a:r>
              <a:rPr lang="zh-CN" altLang="en-US" sz="2800" b="1" dirty="0" smtClean="0">
                <a:latin typeface="华文新魏" panose="02010800040101010101" pitchFamily="2" charset="-122"/>
                <a:ea typeface="华文新魏" panose="02010800040101010101" pitchFamily="2" charset="-122"/>
              </a:rPr>
              <a:t>个年度发生的尚未弥补完的亏损，准予结转以后年度弥补，最长结转年限由</a:t>
            </a:r>
            <a:r>
              <a:rPr lang="en-US" sz="2800" b="1" dirty="0" smtClean="0">
                <a:latin typeface="华文新魏" panose="02010800040101010101" pitchFamily="2" charset="-122"/>
                <a:ea typeface="华文新魏" panose="02010800040101010101" pitchFamily="2" charset="-122"/>
              </a:rPr>
              <a:t>5</a:t>
            </a:r>
            <a:r>
              <a:rPr lang="zh-CN" altLang="en-US" sz="2800" b="1" dirty="0" smtClean="0">
                <a:latin typeface="华文新魏" panose="02010800040101010101" pitchFamily="2" charset="-122"/>
                <a:ea typeface="华文新魏" panose="02010800040101010101" pitchFamily="2" charset="-122"/>
              </a:rPr>
              <a:t>年延长至</a:t>
            </a:r>
            <a:r>
              <a:rPr lang="en-US" sz="2800" b="1" dirty="0" smtClean="0">
                <a:latin typeface="华文新魏" panose="02010800040101010101" pitchFamily="2" charset="-122"/>
                <a:ea typeface="华文新魏" panose="02010800040101010101" pitchFamily="2" charset="-122"/>
              </a:rPr>
              <a:t>10</a:t>
            </a:r>
            <a:r>
              <a:rPr lang="zh-CN" altLang="en-US" sz="2800" b="1" dirty="0" smtClean="0">
                <a:latin typeface="华文新魏" panose="02010800040101010101" pitchFamily="2" charset="-122"/>
                <a:ea typeface="华文新魏" panose="02010800040101010101" pitchFamily="2" charset="-122"/>
              </a:rPr>
              <a:t>年。</a:t>
            </a:r>
            <a:endParaRPr lang="en-US" altLang="zh-CN" sz="2800" b="1" dirty="0" smtClean="0">
              <a:latin typeface="华文新魏" panose="02010800040101010101" pitchFamily="2" charset="-122"/>
              <a:ea typeface="华文新魏" panose="02010800040101010101" pitchFamily="2" charset="-122"/>
            </a:endParaRPr>
          </a:p>
          <a:p>
            <a:pPr algn="r"/>
            <a:r>
              <a:rPr lang="en-US" altLang="zh-CN" sz="2800" b="1" dirty="0" smtClean="0">
                <a:solidFill>
                  <a:srgbClr val="FF0000"/>
                </a:solidFill>
                <a:latin typeface="华文新魏" panose="02010800040101010101" pitchFamily="2" charset="-122"/>
                <a:ea typeface="华文新魏" panose="02010800040101010101" pitchFamily="2" charset="-122"/>
              </a:rPr>
              <a:t>       </a:t>
            </a:r>
          </a:p>
          <a:p>
            <a:pPr algn="r"/>
            <a:r>
              <a:rPr lang="en-US" altLang="zh-CN" sz="2800" b="1" dirty="0" smtClean="0">
                <a:solidFill>
                  <a:srgbClr val="FF0000"/>
                </a:solidFill>
                <a:latin typeface="华文新魏" panose="02010800040101010101" pitchFamily="2" charset="-122"/>
                <a:ea typeface="华文新魏" panose="02010800040101010101" pitchFamily="2" charset="-122"/>
              </a:rPr>
              <a:t>       《</a:t>
            </a:r>
            <a:r>
              <a:rPr lang="zh-CN" altLang="en-US" sz="2800" b="1" dirty="0" smtClean="0">
                <a:solidFill>
                  <a:srgbClr val="FF0000"/>
                </a:solidFill>
                <a:latin typeface="华文新魏" panose="02010800040101010101" pitchFamily="2" charset="-122"/>
                <a:ea typeface="华文新魏" panose="02010800040101010101" pitchFamily="2" charset="-122"/>
              </a:rPr>
              <a:t>财政部 税务总局关于延长高新技术企业和科技型中小企业亏损结转年限的通知 </a:t>
            </a:r>
            <a:r>
              <a:rPr lang="en-US" altLang="zh-CN" sz="2800" b="1" dirty="0" smtClean="0">
                <a:solidFill>
                  <a:srgbClr val="FF0000"/>
                </a:solidFill>
                <a:latin typeface="华文新魏" panose="02010800040101010101" pitchFamily="2" charset="-122"/>
                <a:ea typeface="华文新魏" panose="02010800040101010101" pitchFamily="2" charset="-122"/>
              </a:rPr>
              <a:t>》</a:t>
            </a:r>
            <a:endParaRPr lang="zh-CN" altLang="en-US" sz="2800" b="1" dirty="0" smtClean="0">
              <a:solidFill>
                <a:srgbClr val="FF0000"/>
              </a:solidFill>
              <a:latin typeface="华文新魏" panose="02010800040101010101" pitchFamily="2" charset="-122"/>
              <a:ea typeface="华文新魏" panose="02010800040101010101" pitchFamily="2" charset="-122"/>
            </a:endParaRPr>
          </a:p>
          <a:p>
            <a:pPr algn="r"/>
            <a:r>
              <a:rPr lang="zh-CN" altLang="en-US" sz="2800" b="1" dirty="0" smtClean="0">
                <a:solidFill>
                  <a:srgbClr val="FF0000"/>
                </a:solidFill>
                <a:latin typeface="华文新魏" panose="02010800040101010101" pitchFamily="2" charset="-122"/>
                <a:ea typeface="华文新魏" panose="02010800040101010101" pitchFamily="2" charset="-122"/>
              </a:rPr>
              <a:t>财税</a:t>
            </a:r>
            <a:r>
              <a:rPr lang="en-US" altLang="zh-CN" sz="2800" b="1" dirty="0" smtClean="0">
                <a:solidFill>
                  <a:srgbClr val="FF0000"/>
                </a:solidFill>
                <a:latin typeface="华文新魏" panose="02010800040101010101" pitchFamily="2" charset="-122"/>
                <a:ea typeface="华文新魏" panose="02010800040101010101" pitchFamily="2" charset="-122"/>
              </a:rPr>
              <a:t>〔</a:t>
            </a:r>
            <a:r>
              <a:rPr lang="en-US" sz="2800" b="1" dirty="0" smtClean="0">
                <a:solidFill>
                  <a:srgbClr val="FF0000"/>
                </a:solidFill>
                <a:latin typeface="华文新魏" panose="02010800040101010101" pitchFamily="2" charset="-122"/>
                <a:ea typeface="华文新魏" panose="02010800040101010101" pitchFamily="2" charset="-122"/>
              </a:rPr>
              <a:t>2018</a:t>
            </a:r>
            <a:r>
              <a:rPr lang="en-US" altLang="zh-CN" sz="2800" b="1" dirty="0" smtClean="0">
                <a:solidFill>
                  <a:srgbClr val="FF0000"/>
                </a:solidFill>
                <a:latin typeface="华文新魏" panose="02010800040101010101" pitchFamily="2" charset="-122"/>
                <a:ea typeface="华文新魏" panose="02010800040101010101" pitchFamily="2" charset="-122"/>
              </a:rPr>
              <a:t>〕</a:t>
            </a:r>
            <a:r>
              <a:rPr lang="en-US" sz="2800" b="1" dirty="0" smtClean="0">
                <a:solidFill>
                  <a:srgbClr val="FF0000"/>
                </a:solidFill>
                <a:latin typeface="华文新魏" panose="02010800040101010101" pitchFamily="2" charset="-122"/>
                <a:ea typeface="华文新魏" panose="02010800040101010101" pitchFamily="2" charset="-122"/>
              </a:rPr>
              <a:t>76</a:t>
            </a:r>
            <a:r>
              <a:rPr lang="zh-CN" altLang="en-US" sz="2800" b="1" dirty="0" smtClean="0">
                <a:solidFill>
                  <a:srgbClr val="FF0000"/>
                </a:solidFill>
                <a:latin typeface="华文新魏" panose="02010800040101010101" pitchFamily="2" charset="-122"/>
                <a:ea typeface="华文新魏" panose="02010800040101010101" pitchFamily="2" charset="-122"/>
              </a:rPr>
              <a:t>号</a:t>
            </a:r>
            <a:endParaRPr lang="en-US" altLang="zh-CN" sz="2800" b="1" dirty="0" smtClean="0">
              <a:solidFill>
                <a:srgbClr val="FF0000"/>
              </a:solidFill>
              <a:latin typeface="华文新魏" panose="02010800040101010101" pitchFamily="2" charset="-122"/>
              <a:ea typeface="华文新魏" panose="02010800040101010101" pitchFamily="2" charset="-122"/>
            </a:endParaRPr>
          </a:p>
        </p:txBody>
      </p:sp>
      <p:sp>
        <p:nvSpPr>
          <p:cNvPr id="4" name="TextBox 3"/>
          <p:cNvSpPr txBox="1"/>
          <p:nvPr/>
        </p:nvSpPr>
        <p:spPr>
          <a:xfrm>
            <a:off x="1245076" y="642917"/>
            <a:ext cx="5398626" cy="523220"/>
          </a:xfrm>
          <a:prstGeom prst="rect">
            <a:avLst/>
          </a:prstGeom>
          <a:noFill/>
        </p:spPr>
        <p:txBody>
          <a:bodyPr wrap="square" rtlCol="0">
            <a:spAutoFit/>
          </a:bodyPr>
          <a:lstStyle/>
          <a:p>
            <a:pPr marL="228600" indent="-215900">
              <a:spcBef>
                <a:spcPts val="95"/>
              </a:spcBef>
              <a:buClr>
                <a:srgbClr val="F2F2F2"/>
              </a:buClr>
              <a:tabLst>
                <a:tab pos="228600" algn="l"/>
              </a:tabLst>
            </a:pPr>
            <a:r>
              <a:rPr lang="zh-CN" altLang="en-US" sz="2800" b="1"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（三）延长亏损结转年限</a:t>
            </a:r>
            <a:endParaRPr lang="zh-CN" altLang="en-US" sz="2800" b="1" dirty="0">
              <a:solidFill>
                <a:srgbClr val="FF0000"/>
              </a:solidFill>
              <a:latin typeface="华文新魏" panose="02010800040101010101" pitchFamily="2" charset="-122"/>
              <a:ea typeface="华文新魏" panose="02010800040101010101" pitchFamily="2"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3" y="642917"/>
            <a:ext cx="7929617" cy="523220"/>
          </a:xfrm>
          <a:prstGeom prst="rect">
            <a:avLst/>
          </a:prstGeom>
        </p:spPr>
        <p:txBody>
          <a:bodyPr wrap="square">
            <a:spAutoFit/>
          </a:bodyPr>
          <a:lstStyle/>
          <a:p>
            <a:pPr algn="ctr"/>
            <a:r>
              <a:rPr lang="zh-CN" altLang="en-US" sz="2800" b="1" dirty="0" smtClean="0">
                <a:solidFill>
                  <a:srgbClr val="FF0000"/>
                </a:solidFill>
                <a:latin typeface="华文新魏" panose="02010800040101010101" pitchFamily="2" charset="-122"/>
                <a:ea typeface="华文新魏" panose="02010800040101010101" pitchFamily="2" charset="-122"/>
              </a:rPr>
              <a:t>四、高新技术企业认定条件</a:t>
            </a:r>
            <a:r>
              <a:rPr lang="zh-CN" altLang="en-US" sz="2800" b="1" dirty="0" smtClean="0">
                <a:solidFill>
                  <a:srgbClr val="FF0000"/>
                </a:solidFill>
                <a:latin typeface="华文新魏" panose="02010800040101010101" pitchFamily="2" charset="-122"/>
                <a:ea typeface="华文新魏" panose="02010800040101010101" pitchFamily="2" charset="-122"/>
              </a:rPr>
              <a:t>详解和研发费用归集</a:t>
            </a:r>
            <a:endParaRPr lang="en-US" altLang="zh-CN" sz="2800" b="1" dirty="0" smtClean="0">
              <a:solidFill>
                <a:srgbClr val="FF0000"/>
              </a:solidFill>
              <a:latin typeface="华文新魏" panose="02010800040101010101" pitchFamily="2" charset="-122"/>
              <a:ea typeface="华文新魏" panose="02010800040101010101" pitchFamily="2" charset="-122"/>
            </a:endParaRPr>
          </a:p>
        </p:txBody>
      </p:sp>
      <p:sp>
        <p:nvSpPr>
          <p:cNvPr id="3" name="TextBox 2"/>
          <p:cNvSpPr txBox="1"/>
          <p:nvPr/>
        </p:nvSpPr>
        <p:spPr>
          <a:xfrm>
            <a:off x="3714744" y="3357589"/>
            <a:ext cx="121444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400" b="1" dirty="0" smtClean="0"/>
              <a:t>高新技术企业</a:t>
            </a:r>
            <a:endParaRPr lang="zh-CN" altLang="en-US" sz="2400" b="1" dirty="0"/>
          </a:p>
        </p:txBody>
      </p:sp>
      <p:cxnSp>
        <p:nvCxnSpPr>
          <p:cNvPr id="6" name="直接箭头连接符 5"/>
          <p:cNvCxnSpPr>
            <a:endCxn id="7" idx="2"/>
          </p:cNvCxnSpPr>
          <p:nvPr/>
        </p:nvCxnSpPr>
        <p:spPr>
          <a:xfrm rot="5400000" flipH="1" flipV="1">
            <a:off x="3879402" y="2880134"/>
            <a:ext cx="955781" cy="7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571868" y="1571640"/>
            <a:ext cx="1571636"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b="1" dirty="0" smtClean="0"/>
              <a:t>注册成立一年以上</a:t>
            </a:r>
            <a:endParaRPr lang="zh-CN" altLang="en-US" sz="2400" b="1" dirty="0"/>
          </a:p>
        </p:txBody>
      </p:sp>
      <p:sp>
        <p:nvSpPr>
          <p:cNvPr id="9" name="TextBox 8"/>
          <p:cNvSpPr txBox="1"/>
          <p:nvPr/>
        </p:nvSpPr>
        <p:spPr>
          <a:xfrm>
            <a:off x="5643570" y="2071678"/>
            <a:ext cx="1357322"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b="1" dirty="0" smtClean="0"/>
              <a:t>知识产权</a:t>
            </a:r>
            <a:r>
              <a:rPr lang="zh-CN" altLang="en-US" b="1" dirty="0" smtClean="0"/>
              <a:t>所有权</a:t>
            </a:r>
            <a:endParaRPr lang="zh-CN" altLang="en-US" b="1" dirty="0"/>
          </a:p>
        </p:txBody>
      </p:sp>
      <p:cxnSp>
        <p:nvCxnSpPr>
          <p:cNvPr id="14" name="直接箭头连接符 13"/>
          <p:cNvCxnSpPr/>
          <p:nvPr/>
        </p:nvCxnSpPr>
        <p:spPr>
          <a:xfrm flipV="1">
            <a:off x="4857752" y="2857496"/>
            <a:ext cx="785818"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5857884" y="3357589"/>
            <a:ext cx="1357322"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b="1" dirty="0" smtClean="0"/>
              <a:t>技术符合领域</a:t>
            </a:r>
            <a:endParaRPr lang="zh-CN" altLang="en-US" sz="2400" b="1" dirty="0"/>
          </a:p>
        </p:txBody>
      </p:sp>
      <p:cxnSp>
        <p:nvCxnSpPr>
          <p:cNvPr id="18" name="直接箭头连接符 17"/>
          <p:cNvCxnSpPr>
            <a:stCxn id="3" idx="3"/>
            <a:endCxn id="16" idx="1"/>
          </p:cNvCxnSpPr>
          <p:nvPr/>
        </p:nvCxnSpPr>
        <p:spPr>
          <a:xfrm>
            <a:off x="4929190" y="3773088"/>
            <a:ext cx="92869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5715008" y="4714911"/>
            <a:ext cx="1357322"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b="1" dirty="0" smtClean="0"/>
              <a:t>科技 人员占比</a:t>
            </a:r>
            <a:endParaRPr lang="zh-CN" altLang="en-US" sz="2400" b="1" dirty="0"/>
          </a:p>
        </p:txBody>
      </p:sp>
      <p:cxnSp>
        <p:nvCxnSpPr>
          <p:cNvPr id="22" name="直接箭头连接符 21"/>
          <p:cNvCxnSpPr/>
          <p:nvPr/>
        </p:nvCxnSpPr>
        <p:spPr>
          <a:xfrm>
            <a:off x="4929190" y="4143383"/>
            <a:ext cx="785818"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3571868" y="5214978"/>
            <a:ext cx="1571636"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b="1" dirty="0" smtClean="0"/>
              <a:t>研发费用占比</a:t>
            </a:r>
            <a:endParaRPr lang="zh-CN" altLang="en-US" sz="2400" b="1" dirty="0"/>
          </a:p>
        </p:txBody>
      </p:sp>
      <p:cxnSp>
        <p:nvCxnSpPr>
          <p:cNvPr id="25" name="直接箭头连接符 24"/>
          <p:cNvCxnSpPr/>
          <p:nvPr/>
        </p:nvCxnSpPr>
        <p:spPr>
          <a:xfrm rot="5400000">
            <a:off x="3143240" y="4143380"/>
            <a:ext cx="571504"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直接箭头连接符 26"/>
          <p:cNvCxnSpPr>
            <a:stCxn id="3" idx="2"/>
            <a:endCxn id="23" idx="0"/>
          </p:cNvCxnSpPr>
          <p:nvPr/>
        </p:nvCxnSpPr>
        <p:spPr>
          <a:xfrm rot="16200000" flipH="1">
            <a:off x="3826630" y="4683922"/>
            <a:ext cx="1026392" cy="357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1571604" y="4714911"/>
            <a:ext cx="1571636"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b="1" dirty="0" smtClean="0"/>
              <a:t>高新收入占比</a:t>
            </a:r>
            <a:endParaRPr lang="zh-CN" altLang="en-US" sz="2400" b="1" dirty="0"/>
          </a:p>
        </p:txBody>
      </p:sp>
      <p:sp>
        <p:nvSpPr>
          <p:cNvPr id="31" name="TextBox 30"/>
          <p:cNvSpPr txBox="1"/>
          <p:nvPr/>
        </p:nvSpPr>
        <p:spPr>
          <a:xfrm>
            <a:off x="1357290" y="3357589"/>
            <a:ext cx="142876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b="1" dirty="0" smtClean="0"/>
              <a:t>创新能力评价</a:t>
            </a:r>
            <a:endParaRPr lang="zh-CN" altLang="en-US" sz="2400" b="1" dirty="0"/>
          </a:p>
        </p:txBody>
      </p:sp>
      <p:cxnSp>
        <p:nvCxnSpPr>
          <p:cNvPr id="33" name="直接箭头连接符 32"/>
          <p:cNvCxnSpPr>
            <a:stCxn id="3" idx="1"/>
          </p:cNvCxnSpPr>
          <p:nvPr/>
        </p:nvCxnSpPr>
        <p:spPr>
          <a:xfrm rot="10800000" flipV="1">
            <a:off x="2786050" y="3773087"/>
            <a:ext cx="928694" cy="131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1571604" y="2143122"/>
            <a:ext cx="1571636"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b="1" dirty="0" smtClean="0"/>
              <a:t>无三重事件</a:t>
            </a:r>
            <a:endParaRPr lang="zh-CN" altLang="en-US" sz="2400" b="1" dirty="0"/>
          </a:p>
        </p:txBody>
      </p:sp>
      <p:cxnSp>
        <p:nvCxnSpPr>
          <p:cNvPr id="37" name="直接箭头连接符 36"/>
          <p:cNvCxnSpPr/>
          <p:nvPr/>
        </p:nvCxnSpPr>
        <p:spPr>
          <a:xfrm rot="10800000">
            <a:off x="3143240" y="2928934"/>
            <a:ext cx="571504"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18601" y="6376830"/>
            <a:ext cx="121987" cy="319959"/>
          </a:xfrm>
          <a:prstGeom prst="rect">
            <a:avLst/>
          </a:prstGeom>
        </p:spPr>
        <p:txBody>
          <a:bodyPr vert="horz" wrap="square" lIns="0" tIns="12065" rIns="0" bIns="0" rtlCol="0">
            <a:spAutoFit/>
          </a:bodyPr>
          <a:lstStyle/>
          <a:p>
            <a:pPr marL="12700">
              <a:spcBef>
                <a:spcPts val="95"/>
              </a:spcBef>
            </a:pPr>
            <a:r>
              <a:rPr sz="1000" spc="-10" dirty="0">
                <a:latin typeface="Calibri" panose="020F0502020204030204"/>
                <a:cs typeface="Calibri" panose="020F0502020204030204"/>
              </a:rPr>
              <a:t>24</a:t>
            </a:r>
            <a:endParaRPr sz="1000" dirty="0">
              <a:latin typeface="Calibri" panose="020F0502020204030204"/>
              <a:cs typeface="Calibri" panose="020F0502020204030204"/>
            </a:endParaRPr>
          </a:p>
        </p:txBody>
      </p:sp>
      <p:sp>
        <p:nvSpPr>
          <p:cNvPr id="4" name="object 4"/>
          <p:cNvSpPr txBox="1"/>
          <p:nvPr/>
        </p:nvSpPr>
        <p:spPr>
          <a:xfrm>
            <a:off x="714348" y="4476873"/>
            <a:ext cx="3313246" cy="443711"/>
          </a:xfrm>
          <a:prstGeom prst="rect">
            <a:avLst/>
          </a:prstGeom>
        </p:spPr>
        <p:txBody>
          <a:bodyPr vert="horz" wrap="square" lIns="0" tIns="12700" rIns="0" bIns="0" rtlCol="0">
            <a:spAutoFit/>
          </a:bodyPr>
          <a:lstStyle/>
          <a:p>
            <a:pPr marL="12700">
              <a:spcBef>
                <a:spcPts val="100"/>
              </a:spcBef>
            </a:pPr>
            <a:r>
              <a:rPr sz="2800" b="1" dirty="0">
                <a:latin typeface="华文新魏" panose="02010800040101010101" pitchFamily="2" charset="-122"/>
                <a:ea typeface="华文新魏" panose="02010800040101010101" pitchFamily="2" charset="-122"/>
                <a:cs typeface="微软雅黑" panose="020B0503020204020204" charset="-122"/>
              </a:rPr>
              <a:t>企业科技人员占比=</a:t>
            </a:r>
            <a:endParaRPr sz="2800" dirty="0">
              <a:latin typeface="华文新魏" panose="02010800040101010101" pitchFamily="2" charset="-122"/>
              <a:ea typeface="华文新魏" panose="02010800040101010101" pitchFamily="2" charset="-122"/>
              <a:cs typeface="微软雅黑" panose="020B0503020204020204" charset="-122"/>
            </a:endParaRPr>
          </a:p>
        </p:txBody>
      </p:sp>
      <p:sp>
        <p:nvSpPr>
          <p:cNvPr id="6" name="object 6"/>
          <p:cNvSpPr/>
          <p:nvPr/>
        </p:nvSpPr>
        <p:spPr>
          <a:xfrm>
            <a:off x="4088084" y="4235033"/>
            <a:ext cx="2919224" cy="1047843"/>
          </a:xfrm>
          <a:prstGeom prst="rect">
            <a:avLst/>
          </a:prstGeom>
          <a:blipFill>
            <a:blip r:embed="rId2" cstate="print"/>
            <a:stretch>
              <a:fillRect/>
            </a:stretch>
          </a:blipFill>
          <a:ln>
            <a:solidFill>
              <a:schemeClr val="accent2"/>
            </a:solidFill>
          </a:ln>
          <a:effectLst>
            <a:glow rad="139700">
              <a:schemeClr val="accent2">
                <a:satMod val="175000"/>
                <a:alpha val="40000"/>
              </a:schemeClr>
            </a:glow>
            <a:outerShdw blurRad="50800" dist="38100" dir="5400000" algn="t" rotWithShape="0">
              <a:prstClr val="black">
                <a:alpha val="40000"/>
              </a:prstClr>
            </a:outerShdw>
          </a:effectLst>
        </p:spPr>
        <p:txBody>
          <a:bodyPr wrap="square" lIns="0" tIns="0" rIns="0" bIns="0" rtlCol="0"/>
          <a:lstStyle/>
          <a:p>
            <a:endParaRPr dirty="0">
              <a:solidFill>
                <a:srgbClr val="FF0000"/>
              </a:solidFill>
            </a:endParaRPr>
          </a:p>
        </p:txBody>
      </p:sp>
      <p:sp>
        <p:nvSpPr>
          <p:cNvPr id="7" name="TextBox 6"/>
          <p:cNvSpPr txBox="1"/>
          <p:nvPr/>
        </p:nvSpPr>
        <p:spPr>
          <a:xfrm>
            <a:off x="640181" y="1091510"/>
            <a:ext cx="7924128" cy="1828706"/>
          </a:xfrm>
          <a:prstGeom prst="rect">
            <a:avLst/>
          </a:prstGeom>
          <a:noFill/>
        </p:spPr>
        <p:txBody>
          <a:bodyPr wrap="square" rtlCol="0">
            <a:spAutoFit/>
          </a:bodyPr>
          <a:lstStyle/>
          <a:p>
            <a:pPr marL="596265">
              <a:spcBef>
                <a:spcPts val="1440"/>
              </a:spcBef>
            </a:pPr>
            <a:r>
              <a:rPr lang="zh-CN" altLang="en-US" sz="2800" b="1"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  科技人员占比</a:t>
            </a:r>
          </a:p>
          <a:p>
            <a:pPr marL="12700" marR="5080" indent="474980">
              <a:lnSpc>
                <a:spcPct val="150000"/>
              </a:lnSpc>
              <a:spcBef>
                <a:spcPts val="85"/>
              </a:spcBef>
            </a:pPr>
            <a:r>
              <a:rPr lang="zh-CN" altLang="en-US" sz="2800" b="1" dirty="0" smtClean="0">
                <a:latin typeface="华文新魏" panose="02010800040101010101" pitchFamily="2" charset="-122"/>
                <a:ea typeface="华文新魏" panose="02010800040101010101" pitchFamily="2" charset="-122"/>
                <a:cs typeface="微软雅黑" panose="020B0503020204020204" charset="-122"/>
              </a:rPr>
              <a:t>   企业从事研发和相关技术创新活动的科技人员占企业</a:t>
            </a:r>
            <a:r>
              <a:rPr lang="zh-CN" altLang="en-US" sz="2800" b="1"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当年</a:t>
            </a:r>
            <a:r>
              <a:rPr lang="zh-CN" altLang="en-US" sz="2800" b="1" dirty="0" smtClean="0">
                <a:latin typeface="华文新魏" panose="02010800040101010101" pitchFamily="2" charset="-122"/>
                <a:ea typeface="华文新魏" panose="02010800040101010101" pitchFamily="2" charset="-122"/>
                <a:cs typeface="微软雅黑" panose="020B0503020204020204" charset="-122"/>
              </a:rPr>
              <a:t>职工总数的比例不低于</a:t>
            </a:r>
            <a:r>
              <a:rPr lang="en-US" altLang="zh-CN" sz="2800" b="1"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10%.</a:t>
            </a:r>
            <a:endParaRPr lang="zh-CN" altLang="en-US" sz="28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691" y="4073851"/>
            <a:ext cx="7621680" cy="1384995"/>
          </a:xfrm>
          <a:prstGeom prst="rect">
            <a:avLst/>
          </a:prstGeom>
        </p:spPr>
        <p:txBody>
          <a:bodyPr wrap="square">
            <a:spAutoFit/>
          </a:bodyPr>
          <a:lstStyle/>
          <a:p>
            <a:r>
              <a:rPr lang="zh-CN" altLang="en-US" sz="2800" b="1" dirty="0" smtClean="0">
                <a:latin typeface="华文新魏" panose="02010800040101010101" pitchFamily="2" charset="-122"/>
                <a:ea typeface="华文新魏" panose="02010800040101010101" pitchFamily="2" charset="-122"/>
              </a:rPr>
              <a:t>研发费用加计扣除的研发人员：</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         </a:t>
            </a:r>
            <a:r>
              <a:rPr lang="zh-CN" altLang="en-US" sz="2800" b="1" dirty="0" smtClean="0">
                <a:latin typeface="华文新魏" panose="02010800040101010101" pitchFamily="2" charset="-122"/>
                <a:ea typeface="华文新魏" panose="02010800040101010101" pitchFamily="2" charset="-122"/>
              </a:rPr>
              <a:t>（一）</a:t>
            </a:r>
            <a:r>
              <a:rPr lang="zh-CN" altLang="en-US" sz="2800" b="1" dirty="0" smtClean="0">
                <a:solidFill>
                  <a:srgbClr val="FF0000"/>
                </a:solidFill>
                <a:latin typeface="华文新魏" panose="02010800040101010101" pitchFamily="2" charset="-122"/>
                <a:ea typeface="华文新魏" panose="02010800040101010101" pitchFamily="2" charset="-122"/>
              </a:rPr>
              <a:t>直接</a:t>
            </a:r>
            <a:r>
              <a:rPr lang="zh-CN" altLang="en-US" sz="2800" b="1" dirty="0" smtClean="0">
                <a:latin typeface="华文新魏" panose="02010800040101010101" pitchFamily="2" charset="-122"/>
                <a:ea typeface="华文新魏" panose="02010800040101010101" pitchFamily="2" charset="-122"/>
              </a:rPr>
              <a:t>从事研发活动人员包括</a:t>
            </a:r>
            <a:r>
              <a:rPr lang="zh-CN" altLang="en-US" sz="2800" b="1" dirty="0" smtClean="0">
                <a:solidFill>
                  <a:srgbClr val="FF0000"/>
                </a:solidFill>
                <a:latin typeface="华文新魏" panose="02010800040101010101" pitchFamily="2" charset="-122"/>
                <a:ea typeface="华文新魏" panose="02010800040101010101" pitchFamily="2" charset="-122"/>
              </a:rPr>
              <a:t>研究人员</a:t>
            </a:r>
            <a:r>
              <a:rPr lang="zh-CN" altLang="en-US" sz="2800" b="1" dirty="0" smtClean="0">
                <a:latin typeface="华文新魏" panose="02010800040101010101" pitchFamily="2" charset="-122"/>
                <a:ea typeface="华文新魏" panose="02010800040101010101" pitchFamily="2" charset="-122"/>
              </a:rPr>
              <a:t>、</a:t>
            </a:r>
            <a:r>
              <a:rPr lang="zh-CN" altLang="en-US" sz="2800" b="1" dirty="0" smtClean="0">
                <a:solidFill>
                  <a:srgbClr val="FF0000"/>
                </a:solidFill>
                <a:latin typeface="华文新魏" panose="02010800040101010101" pitchFamily="2" charset="-122"/>
                <a:ea typeface="华文新魏" panose="02010800040101010101" pitchFamily="2" charset="-122"/>
              </a:rPr>
              <a:t>技术人员</a:t>
            </a:r>
            <a:r>
              <a:rPr lang="zh-CN" altLang="en-US" sz="2800" b="1" dirty="0" smtClean="0">
                <a:latin typeface="华文新魏" panose="02010800040101010101" pitchFamily="2" charset="-122"/>
                <a:ea typeface="华文新魏" panose="02010800040101010101" pitchFamily="2" charset="-122"/>
              </a:rPr>
              <a:t>、</a:t>
            </a:r>
            <a:r>
              <a:rPr lang="zh-CN" altLang="en-US" sz="2800" b="1" dirty="0" smtClean="0">
                <a:solidFill>
                  <a:srgbClr val="FF0000"/>
                </a:solidFill>
                <a:latin typeface="华文新魏" panose="02010800040101010101" pitchFamily="2" charset="-122"/>
                <a:ea typeface="华文新魏" panose="02010800040101010101" pitchFamily="2" charset="-122"/>
              </a:rPr>
              <a:t>辅助人员</a:t>
            </a:r>
            <a:r>
              <a:rPr lang="zh-CN" altLang="en-US" sz="2800" b="1" dirty="0" smtClean="0">
                <a:latin typeface="华文新魏" panose="02010800040101010101" pitchFamily="2" charset="-122"/>
                <a:ea typeface="华文新魏" panose="02010800040101010101" pitchFamily="2" charset="-122"/>
              </a:rPr>
              <a:t>。</a:t>
            </a:r>
            <a:endParaRPr lang="zh-CN" altLang="en-US" sz="2800" dirty="0"/>
          </a:p>
        </p:txBody>
      </p:sp>
      <p:sp>
        <p:nvSpPr>
          <p:cNvPr id="3" name="object 5"/>
          <p:cNvSpPr txBox="1"/>
          <p:nvPr/>
        </p:nvSpPr>
        <p:spPr>
          <a:xfrm>
            <a:off x="579691" y="607883"/>
            <a:ext cx="7924128" cy="2759730"/>
          </a:xfrm>
          <a:prstGeom prst="rect">
            <a:avLst/>
          </a:prstGeom>
        </p:spPr>
        <p:txBody>
          <a:bodyPr vert="horz" wrap="square" lIns="0" tIns="172720" rIns="0" bIns="0" rtlCol="0">
            <a:spAutoFit/>
          </a:bodyPr>
          <a:lstStyle/>
          <a:p>
            <a:pPr marL="12700" marR="220980" indent="316865">
              <a:lnSpc>
                <a:spcPct val="150000"/>
              </a:lnSpc>
            </a:pPr>
            <a:r>
              <a:rPr lang="en-US" sz="2800" b="1" dirty="0" smtClean="0">
                <a:latin typeface="华文新魏" panose="02010800040101010101" pitchFamily="2" charset="-122"/>
                <a:ea typeface="华文新魏" panose="02010800040101010101" pitchFamily="2" charset="-122"/>
                <a:cs typeface="微软雅黑" panose="020B0503020204020204" charset="-122"/>
              </a:rPr>
              <a:t>     </a:t>
            </a:r>
            <a:r>
              <a:rPr sz="2800" b="1" dirty="0" smtClean="0">
                <a:latin typeface="华文新魏" panose="02010800040101010101" pitchFamily="2" charset="-122"/>
                <a:ea typeface="华文新魏" panose="02010800040101010101" pitchFamily="2" charset="-122"/>
                <a:cs typeface="微软雅黑" panose="020B0503020204020204" charset="-122"/>
              </a:rPr>
              <a:t>科技人员</a:t>
            </a:r>
            <a:r>
              <a:rPr sz="2800" b="1" spc="-5" dirty="0">
                <a:latin typeface="华文新魏" panose="02010800040101010101" pitchFamily="2" charset="-122"/>
                <a:ea typeface="华文新魏" panose="02010800040101010101" pitchFamily="2" charset="-122"/>
                <a:cs typeface="微软雅黑" panose="020B0503020204020204" charset="-122"/>
              </a:rPr>
              <a:t>=</a:t>
            </a:r>
            <a:r>
              <a:rPr sz="2800" b="1" dirty="0">
                <a:solidFill>
                  <a:srgbClr val="FF0000"/>
                </a:solidFill>
                <a:latin typeface="华文新魏" panose="02010800040101010101" pitchFamily="2" charset="-122"/>
                <a:ea typeface="华文新魏" panose="02010800040101010101" pitchFamily="2" charset="-122"/>
                <a:cs typeface="微软雅黑" panose="020B0503020204020204" charset="-122"/>
              </a:rPr>
              <a:t>直接</a:t>
            </a:r>
            <a:r>
              <a:rPr sz="2800" b="1" dirty="0">
                <a:latin typeface="华文新魏" panose="02010800040101010101" pitchFamily="2" charset="-122"/>
                <a:ea typeface="华文新魏" panose="02010800040101010101" pitchFamily="2" charset="-122"/>
                <a:cs typeface="微软雅黑" panose="020B0503020204020204" charset="-122"/>
              </a:rPr>
              <a:t>从事</a:t>
            </a:r>
            <a:r>
              <a:rPr sz="2800" b="1" dirty="0">
                <a:solidFill>
                  <a:srgbClr val="FF0000"/>
                </a:solidFill>
                <a:latin typeface="华文新魏" panose="02010800040101010101" pitchFamily="2" charset="-122"/>
                <a:ea typeface="华文新魏" panose="02010800040101010101" pitchFamily="2" charset="-122"/>
                <a:cs typeface="微软雅黑" panose="020B0503020204020204" charset="-122"/>
              </a:rPr>
              <a:t>研发</a:t>
            </a:r>
            <a:r>
              <a:rPr sz="2800" b="1" dirty="0">
                <a:latin typeface="华文新魏" panose="02010800040101010101" pitchFamily="2" charset="-122"/>
                <a:ea typeface="华文新魏" panose="02010800040101010101" pitchFamily="2" charset="-122"/>
                <a:cs typeface="微软雅黑" panose="020B0503020204020204" charset="-122"/>
              </a:rPr>
              <a:t>和相关技术创新活动人员</a:t>
            </a:r>
            <a:r>
              <a:rPr sz="2800" b="1" spc="-5" dirty="0">
                <a:latin typeface="华文新魏" panose="02010800040101010101" pitchFamily="2" charset="-122"/>
                <a:ea typeface="华文新魏" panose="02010800040101010101" pitchFamily="2" charset="-122"/>
                <a:cs typeface="微软雅黑" panose="020B0503020204020204" charset="-122"/>
              </a:rPr>
              <a:t>+</a:t>
            </a:r>
            <a:r>
              <a:rPr sz="2800" b="1" dirty="0">
                <a:solidFill>
                  <a:srgbClr val="FF0000"/>
                </a:solidFill>
                <a:latin typeface="华文新魏" panose="02010800040101010101" pitchFamily="2" charset="-122"/>
                <a:ea typeface="华文新魏" panose="02010800040101010101" pitchFamily="2" charset="-122"/>
                <a:cs typeface="微软雅黑" panose="020B0503020204020204" charset="-122"/>
              </a:rPr>
              <a:t>专门</a:t>
            </a:r>
            <a:r>
              <a:rPr sz="2800" b="1" dirty="0">
                <a:latin typeface="华文新魏" panose="02010800040101010101" pitchFamily="2" charset="-122"/>
                <a:ea typeface="华文新魏" panose="02010800040101010101" pitchFamily="2" charset="-122"/>
                <a:cs typeface="微软雅黑" panose="020B0503020204020204" charset="-122"/>
              </a:rPr>
              <a:t>从事上述活动的 </a:t>
            </a:r>
            <a:r>
              <a:rPr sz="2800" b="1" dirty="0">
                <a:solidFill>
                  <a:srgbClr val="FF0000"/>
                </a:solidFill>
                <a:latin typeface="华文新魏" panose="02010800040101010101" pitchFamily="2" charset="-122"/>
                <a:ea typeface="华文新魏" panose="02010800040101010101" pitchFamily="2" charset="-122"/>
                <a:cs typeface="微软雅黑" panose="020B0503020204020204" charset="-122"/>
              </a:rPr>
              <a:t>管理人员</a:t>
            </a:r>
            <a:r>
              <a:rPr sz="2800" b="1" spc="-5" dirty="0">
                <a:latin typeface="华文新魏" panose="02010800040101010101" pitchFamily="2" charset="-122"/>
                <a:ea typeface="华文新魏" panose="02010800040101010101" pitchFamily="2" charset="-122"/>
                <a:cs typeface="微软雅黑" panose="020B0503020204020204" charset="-122"/>
              </a:rPr>
              <a:t>+</a:t>
            </a:r>
            <a:r>
              <a:rPr sz="2800" b="1"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专门</a:t>
            </a:r>
            <a:r>
              <a:rPr sz="2800" b="1" dirty="0" smtClean="0">
                <a:latin typeface="华文新魏" panose="02010800040101010101" pitchFamily="2" charset="-122"/>
                <a:ea typeface="华文新魏" panose="02010800040101010101" pitchFamily="2" charset="-122"/>
                <a:cs typeface="微软雅黑" panose="020B0503020204020204" charset="-122"/>
              </a:rPr>
              <a:t>提供直接</a:t>
            </a:r>
            <a:r>
              <a:rPr sz="2800" b="1"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技术服务人员</a:t>
            </a:r>
            <a:r>
              <a:rPr lang="en-US" sz="2800" b="1"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累</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计</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实际</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工</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作</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时</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间</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在</a:t>
            </a:r>
            <a:r>
              <a:rPr lang="en-US" altLang="zh-CN"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1</a:t>
            </a:r>
            <a:r>
              <a:rPr lang="en-US" altLang="zh-CN"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8</a:t>
            </a:r>
            <a:r>
              <a:rPr lang="en-US" altLang="zh-CN"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3</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天以</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上</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的人</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员</a:t>
            </a:r>
            <a:r>
              <a:rPr lang="en-US" altLang="zh-CN" sz="2800" b="1" spc="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包</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括</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在</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职</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兼</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职和</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临</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时</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聘</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人</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员</a:t>
            </a:r>
            <a:r>
              <a:rPr lang="en-US" altLang="zh-CN" sz="2800" b="1" spc="5" dirty="0" smtClean="0">
                <a:latin typeface="华文新魏" panose="02010800040101010101" pitchFamily="2" charset="-122"/>
                <a:ea typeface="华文新魏" panose="02010800040101010101" pitchFamily="2" charset="-122"/>
                <a:cs typeface="宋体" panose="02010600030101010101" pitchFamily="2" charset="-122"/>
              </a:rPr>
              <a:t>)</a:t>
            </a:r>
            <a:endParaRPr sz="2800" dirty="0">
              <a:latin typeface="华文新魏" panose="02010800040101010101" pitchFamily="2" charset="-122"/>
              <a:ea typeface="华文新魏" panose="02010800040101010101" pitchFamily="2"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5567" y="688487"/>
            <a:ext cx="3145455" cy="523220"/>
          </a:xfrm>
          <a:prstGeom prst="rect">
            <a:avLst/>
          </a:prstGeom>
          <a:noFill/>
        </p:spPr>
        <p:txBody>
          <a:bodyPr wrap="square" rtlCol="0">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rPr>
              <a:t>科技人员</a:t>
            </a:r>
            <a:r>
              <a:rPr lang="zh-CN" altLang="en-US" sz="2800" b="1" dirty="0" smtClean="0">
                <a:latin typeface="华文新魏" panose="02010800040101010101" pitchFamily="2" charset="-122"/>
                <a:ea typeface="华文新魏" panose="02010800040101010101" pitchFamily="2" charset="-122"/>
              </a:rPr>
              <a:t>统计方法</a:t>
            </a:r>
            <a:endParaRPr lang="zh-CN" altLang="en-US" sz="2800" b="1" dirty="0">
              <a:latin typeface="华文新魏" panose="02010800040101010101" pitchFamily="2" charset="-122"/>
              <a:ea typeface="华文新魏" panose="02010800040101010101" pitchFamily="2" charset="-122"/>
            </a:endParaRPr>
          </a:p>
        </p:txBody>
      </p:sp>
      <p:sp>
        <p:nvSpPr>
          <p:cNvPr id="3" name="TextBox 2"/>
          <p:cNvSpPr txBox="1"/>
          <p:nvPr/>
        </p:nvSpPr>
        <p:spPr>
          <a:xfrm>
            <a:off x="761160" y="1736330"/>
            <a:ext cx="7621680" cy="3477875"/>
          </a:xfrm>
          <a:prstGeom prst="rect">
            <a:avLst/>
          </a:prstGeom>
          <a:noFill/>
        </p:spPr>
        <p:txBody>
          <a:bodyPr wrap="square" rtlCol="0">
            <a:spAutoFit/>
          </a:bodyPr>
          <a:lstStyle/>
          <a:p>
            <a:pPr indent="493395" defTabSz="265430">
              <a:lnSpc>
                <a:spcPts val="2400"/>
              </a:lnSpc>
              <a:defRPr/>
            </a:pPr>
            <a:r>
              <a:rPr lang="zh-CN" altLang="en-US" sz="2800" b="1" noProof="1" smtClean="0">
                <a:latin typeface="华文新魏" panose="02010800040101010101" pitchFamily="2" charset="-122"/>
                <a:ea typeface="华文新魏" panose="02010800040101010101" pitchFamily="2" charset="-122"/>
              </a:rPr>
              <a:t> 企业</a:t>
            </a:r>
            <a:r>
              <a:rPr lang="zh-CN" altLang="en-US" sz="2800" b="1" noProof="1" smtClean="0">
                <a:solidFill>
                  <a:srgbClr val="FF0000"/>
                </a:solidFill>
                <a:latin typeface="华文新魏" panose="02010800040101010101" pitchFamily="2" charset="-122"/>
                <a:ea typeface="华文新魏" panose="02010800040101010101" pitchFamily="2" charset="-122"/>
              </a:rPr>
              <a:t>当年</a:t>
            </a:r>
            <a:r>
              <a:rPr lang="zh-CN" altLang="en-US" sz="2800" b="1" noProof="1" smtClean="0">
                <a:latin typeface="华文新魏" panose="02010800040101010101" pitchFamily="2" charset="-122"/>
                <a:ea typeface="华文新魏" panose="02010800040101010101" pitchFamily="2" charset="-122"/>
              </a:rPr>
              <a:t>职工总数、科技人员数均按照全年月平均数算。</a:t>
            </a:r>
          </a:p>
          <a:p>
            <a:pPr indent="493395" defTabSz="265430">
              <a:lnSpc>
                <a:spcPts val="2400"/>
              </a:lnSpc>
              <a:defRPr/>
            </a:pPr>
            <a:endParaRPr lang="en-US" altLang="zh-CN" sz="2800" b="1" noProof="1" smtClean="0">
              <a:latin typeface="华文新魏" panose="02010800040101010101" pitchFamily="2" charset="-122"/>
              <a:ea typeface="华文新魏" panose="02010800040101010101" pitchFamily="2" charset="-122"/>
            </a:endParaRPr>
          </a:p>
          <a:p>
            <a:pPr indent="493395" defTabSz="265430">
              <a:lnSpc>
                <a:spcPts val="2400"/>
              </a:lnSpc>
              <a:defRPr/>
            </a:pPr>
            <a:r>
              <a:rPr lang="zh-CN" altLang="en-US" sz="2800" b="1" noProof="1" smtClean="0">
                <a:latin typeface="华文新魏" panose="02010800040101010101" pitchFamily="2" charset="-122"/>
                <a:ea typeface="华文新魏" panose="02010800040101010101" pitchFamily="2" charset="-122"/>
              </a:rPr>
              <a:t> 月平均数＝（月初数＋月末数）÷2</a:t>
            </a:r>
          </a:p>
          <a:p>
            <a:pPr indent="493395" defTabSz="265430">
              <a:lnSpc>
                <a:spcPts val="2400"/>
              </a:lnSpc>
              <a:defRPr/>
            </a:pPr>
            <a:endParaRPr lang="en-US" altLang="zh-CN" sz="2800" b="1" noProof="1" smtClean="0">
              <a:latin typeface="华文新魏" panose="02010800040101010101" pitchFamily="2" charset="-122"/>
              <a:ea typeface="华文新魏" panose="02010800040101010101" pitchFamily="2" charset="-122"/>
            </a:endParaRPr>
          </a:p>
          <a:p>
            <a:pPr indent="493395" defTabSz="265430">
              <a:lnSpc>
                <a:spcPts val="2400"/>
              </a:lnSpc>
              <a:defRPr/>
            </a:pPr>
            <a:r>
              <a:rPr lang="zh-CN" altLang="en-US" sz="2800" b="1" noProof="1" smtClean="0">
                <a:latin typeface="华文新魏" panose="02010800040101010101" pitchFamily="2" charset="-122"/>
                <a:ea typeface="华文新魏" panose="02010800040101010101" pitchFamily="2" charset="-122"/>
              </a:rPr>
              <a:t> 全年月平均数＝全年各月平均数之和÷12</a:t>
            </a:r>
          </a:p>
          <a:p>
            <a:pPr indent="493395" defTabSz="265430">
              <a:lnSpc>
                <a:spcPts val="2400"/>
              </a:lnSpc>
              <a:defRPr/>
            </a:pPr>
            <a:r>
              <a:rPr lang="zh-CN" altLang="en-US" sz="2800" b="1" noProof="1" smtClean="0">
                <a:latin typeface="华文新魏" panose="02010800040101010101" pitchFamily="2" charset="-122"/>
                <a:ea typeface="华文新魏" panose="02010800040101010101" pitchFamily="2" charset="-122"/>
              </a:rPr>
              <a:t>  </a:t>
            </a:r>
            <a:endParaRPr lang="en-US" altLang="zh-CN" sz="2800" b="1" noProof="1" smtClean="0">
              <a:latin typeface="华文新魏" panose="02010800040101010101" pitchFamily="2" charset="-122"/>
              <a:ea typeface="华文新魏" panose="02010800040101010101" pitchFamily="2" charset="-122"/>
            </a:endParaRPr>
          </a:p>
          <a:p>
            <a:pPr indent="493395" defTabSz="265430">
              <a:lnSpc>
                <a:spcPts val="2400"/>
              </a:lnSpc>
              <a:defRPr/>
            </a:pPr>
            <a:r>
              <a:rPr lang="zh-CN" altLang="en-US" sz="2800" b="1" noProof="1" smtClean="0">
                <a:latin typeface="华文新魏" panose="02010800040101010101" pitchFamily="2" charset="-122"/>
                <a:ea typeface="华文新魏" panose="02010800040101010101" pitchFamily="2" charset="-122"/>
              </a:rPr>
              <a:t>年度中间开业或者终止经营活动的，以其实际经营期作为</a:t>
            </a:r>
            <a:endParaRPr lang="en-US" altLang="zh-CN" sz="2800" b="1" noProof="1" smtClean="0">
              <a:latin typeface="华文新魏" panose="02010800040101010101" pitchFamily="2" charset="-122"/>
              <a:ea typeface="华文新魏" panose="02010800040101010101" pitchFamily="2" charset="-122"/>
            </a:endParaRPr>
          </a:p>
          <a:p>
            <a:pPr indent="493395" defTabSz="265430">
              <a:lnSpc>
                <a:spcPts val="2400"/>
              </a:lnSpc>
              <a:defRPr/>
            </a:pPr>
            <a:endParaRPr lang="en-US" altLang="zh-CN" sz="2800" b="1" noProof="1" smtClean="0">
              <a:latin typeface="华文新魏" panose="02010800040101010101" pitchFamily="2" charset="-122"/>
              <a:ea typeface="华文新魏" panose="02010800040101010101" pitchFamily="2" charset="-122"/>
            </a:endParaRPr>
          </a:p>
          <a:p>
            <a:pPr indent="493395" defTabSz="265430">
              <a:lnSpc>
                <a:spcPts val="2400"/>
              </a:lnSpc>
              <a:defRPr/>
            </a:pPr>
            <a:r>
              <a:rPr lang="zh-CN" altLang="en-US" sz="2800" b="1" noProof="1" smtClean="0">
                <a:latin typeface="华文新魏" panose="02010800040101010101" pitchFamily="2" charset="-122"/>
                <a:ea typeface="华文新魏" panose="02010800040101010101" pitchFamily="2" charset="-122"/>
              </a:rPr>
              <a:t>一个纳税年度确定上述相关指标。</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srcRect/>
          <a:stretch>
            <a:fillRect/>
          </a:stretch>
        </p:blipFill>
        <p:spPr bwMode="auto">
          <a:xfrm>
            <a:off x="398243" y="446677"/>
            <a:ext cx="7984617" cy="1209050"/>
          </a:xfrm>
          <a:prstGeom prst="rect">
            <a:avLst/>
          </a:prstGeom>
          <a:noFill/>
          <a:ln w="9525">
            <a:noFill/>
            <a:miter lim="800000"/>
            <a:headEnd/>
            <a:tailEnd/>
          </a:ln>
          <a:effectLst/>
        </p:spPr>
      </p:pic>
      <p:sp>
        <p:nvSpPr>
          <p:cNvPr id="3" name="矩形 2"/>
          <p:cNvSpPr/>
          <p:nvPr/>
        </p:nvSpPr>
        <p:spPr>
          <a:xfrm>
            <a:off x="3301721" y="1655731"/>
            <a:ext cx="5262589" cy="830997"/>
          </a:xfrm>
          <a:prstGeom prst="rect">
            <a:avLst/>
          </a:prstGeom>
        </p:spPr>
        <p:txBody>
          <a:bodyPr wrap="square">
            <a:spAutoFit/>
          </a:bodyPr>
          <a:lstStyle/>
          <a:p>
            <a:r>
              <a:rPr lang="zh-CN" altLang="en-US" sz="2400" b="1" dirty="0" smtClean="0">
                <a:solidFill>
                  <a:srgbClr val="FF0000"/>
                </a:solidFill>
                <a:latin typeface="华文新魏" panose="02010800040101010101" pitchFamily="2" charset="-122"/>
                <a:ea typeface="华文新魏" panose="02010800040101010101" pitchFamily="2" charset="-122"/>
              </a:rPr>
              <a:t>（</a:t>
            </a:r>
            <a:r>
              <a:rPr lang="en-US" altLang="zh-CN" sz="2400" b="1" dirty="0" smtClean="0">
                <a:solidFill>
                  <a:srgbClr val="FF0000"/>
                </a:solidFill>
                <a:latin typeface="华文新魏" panose="02010800040101010101" pitchFamily="2" charset="-122"/>
                <a:ea typeface="华文新魏" panose="0201080004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rPr>
              <a:t>高新技术企业认定管理政策问答</a:t>
            </a:r>
            <a:r>
              <a:rPr lang="en-US" altLang="zh-CN" sz="2400" b="1" dirty="0" smtClean="0">
                <a:solidFill>
                  <a:srgbClr val="FF0000"/>
                </a:solidFill>
                <a:latin typeface="华文新魏" panose="02010800040101010101" pitchFamily="2" charset="-122"/>
                <a:ea typeface="华文新魏" panose="02010800040101010101" pitchFamily="2" charset="-122"/>
              </a:rPr>
              <a:t>》2018.02</a:t>
            </a:r>
            <a:r>
              <a:rPr lang="zh-CN" altLang="en-US" sz="2400" b="1" dirty="0" smtClean="0">
                <a:solidFill>
                  <a:srgbClr val="FF0000"/>
                </a:solidFill>
                <a:latin typeface="华文新魏" panose="02010800040101010101" pitchFamily="2" charset="-122"/>
                <a:ea typeface="华文新魏" panose="02010800040101010101" pitchFamily="2" charset="-122"/>
              </a:rPr>
              <a:t>）</a:t>
            </a:r>
            <a:endParaRPr lang="zh-CN" altLang="en-US" sz="2400" b="1" dirty="0">
              <a:solidFill>
                <a:srgbClr val="FF0000"/>
              </a:solidFill>
              <a:latin typeface="华文新魏" panose="02010800040101010101" pitchFamily="2" charset="-122"/>
              <a:ea typeface="华文新魏" panose="02010800040101010101" pitchFamily="2" charset="-122"/>
            </a:endParaRPr>
          </a:p>
        </p:txBody>
      </p:sp>
      <p:sp>
        <p:nvSpPr>
          <p:cNvPr id="4" name="TextBox 3"/>
          <p:cNvSpPr txBox="1"/>
          <p:nvPr/>
        </p:nvSpPr>
        <p:spPr>
          <a:xfrm>
            <a:off x="1124097" y="5202273"/>
            <a:ext cx="7137764" cy="954107"/>
          </a:xfrm>
          <a:prstGeom prst="rect">
            <a:avLst/>
          </a:prstGeom>
          <a:noFill/>
        </p:spPr>
        <p:txBody>
          <a:bodyPr wrap="square" rtlCol="0">
            <a:spAutoFit/>
          </a:bodyPr>
          <a:lstStyle/>
          <a:p>
            <a:r>
              <a:rPr lang="zh-CN" altLang="en-US" sz="2800" b="1" dirty="0" smtClean="0">
                <a:latin typeface="华文新魏" panose="02010800040101010101" pitchFamily="2" charset="-122"/>
                <a:ea typeface="华文新魏" panose="02010800040101010101" pitchFamily="2" charset="-122"/>
              </a:rPr>
              <a:t>小型微利企业的</a:t>
            </a:r>
            <a:r>
              <a:rPr lang="zh-CN" altLang="en-US" sz="2800" b="1" dirty="0" smtClean="0">
                <a:solidFill>
                  <a:srgbClr val="FF0000"/>
                </a:solidFill>
                <a:latin typeface="华文新魏" panose="02010800040101010101" pitchFamily="2" charset="-122"/>
                <a:ea typeface="华文新魏" panose="02010800040101010101" pitchFamily="2" charset="-122"/>
              </a:rPr>
              <a:t>从业人数</a:t>
            </a:r>
            <a:r>
              <a:rPr lang="zh-CN" altLang="en-US" sz="2800" b="1" dirty="0" smtClean="0">
                <a:latin typeface="华文新魏" panose="02010800040101010101" pitchFamily="2" charset="-122"/>
                <a:ea typeface="华文新魏" panose="02010800040101010101" pitchFamily="2" charset="-122"/>
              </a:rPr>
              <a:t>包括接受劳务派遣用工人数吗？</a:t>
            </a:r>
            <a:endParaRPr lang="zh-CN" altLang="en-US" sz="2800" b="1" dirty="0">
              <a:latin typeface="华文新魏" panose="02010800040101010101" pitchFamily="2" charset="-122"/>
              <a:ea typeface="华文新魏" panose="02010800040101010101" pitchFamily="2" charset="-122"/>
            </a:endParaRPr>
          </a:p>
        </p:txBody>
      </p:sp>
      <p:sp>
        <p:nvSpPr>
          <p:cNvPr id="5" name="TextBox 4"/>
          <p:cNvSpPr txBox="1"/>
          <p:nvPr/>
        </p:nvSpPr>
        <p:spPr>
          <a:xfrm>
            <a:off x="882141" y="2542373"/>
            <a:ext cx="7500701" cy="2246769"/>
          </a:xfrm>
          <a:prstGeom prst="rect">
            <a:avLst/>
          </a:prstGeom>
          <a:noFill/>
        </p:spPr>
        <p:txBody>
          <a:bodyPr wrap="square" rtlCol="0">
            <a:spAutoFit/>
          </a:bodyPr>
          <a:lstStyle/>
          <a:p>
            <a:r>
              <a:rPr lang="en-US" altLang="zh-CN" sz="2800" b="1" dirty="0" smtClean="0">
                <a:latin typeface="华文新魏" panose="02010800040101010101" pitchFamily="2" charset="-122"/>
                <a:ea typeface="华文新魏" panose="02010800040101010101" pitchFamily="2" charset="-122"/>
              </a:rPr>
              <a:t>         《</a:t>
            </a:r>
            <a:r>
              <a:rPr lang="zh-CN" altLang="en-US" sz="2800" b="1" dirty="0" smtClean="0">
                <a:latin typeface="华文新魏" panose="02010800040101010101" pitchFamily="2" charset="-122"/>
                <a:ea typeface="华文新魏" panose="02010800040101010101" pitchFamily="2" charset="-122"/>
              </a:rPr>
              <a:t>劳务派遣暂行规定</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         </a:t>
            </a:r>
            <a:r>
              <a:rPr lang="zh-CN" altLang="en-US" sz="2800" b="1" dirty="0" smtClean="0">
                <a:latin typeface="华文新魏" panose="02010800040101010101" pitchFamily="2" charset="-122"/>
                <a:ea typeface="华文新魏" panose="02010800040101010101" pitchFamily="2" charset="-122"/>
              </a:rPr>
              <a:t>第三条 用工单位只能在临时性、辅助性或者替代性的工作岗位上使用被派遣劳动者。</a:t>
            </a:r>
          </a:p>
          <a:p>
            <a:r>
              <a:rPr lang="zh-CN" altLang="en-US" sz="2800" b="1" dirty="0" smtClean="0">
                <a:latin typeface="华文新魏" panose="02010800040101010101" pitchFamily="2" charset="-122"/>
                <a:ea typeface="华文新魏" panose="02010800040101010101" pitchFamily="2" charset="-122"/>
              </a:rPr>
              <a:t>         前款规定的临时性工作岗位是指存续时间不</a:t>
            </a:r>
            <a:r>
              <a:rPr lang="zh-CN" altLang="en-US" sz="2800" b="1" dirty="0" smtClean="0">
                <a:solidFill>
                  <a:srgbClr val="FF0000"/>
                </a:solidFill>
                <a:latin typeface="华文新魏" panose="02010800040101010101" pitchFamily="2" charset="-122"/>
                <a:ea typeface="华文新魏" panose="02010800040101010101" pitchFamily="2" charset="-122"/>
              </a:rPr>
              <a:t>超过</a:t>
            </a:r>
            <a:r>
              <a:rPr lang="en-US" altLang="zh-CN" sz="2800" b="1" dirty="0" smtClean="0">
                <a:solidFill>
                  <a:srgbClr val="FF0000"/>
                </a:solidFill>
                <a:latin typeface="华文新魏" panose="02010800040101010101" pitchFamily="2" charset="-122"/>
                <a:ea typeface="华文新魏" panose="02010800040101010101" pitchFamily="2" charset="-122"/>
              </a:rPr>
              <a:t>6</a:t>
            </a:r>
            <a:r>
              <a:rPr lang="zh-CN" altLang="en-US" sz="2800" b="1" dirty="0" smtClean="0">
                <a:solidFill>
                  <a:srgbClr val="FF0000"/>
                </a:solidFill>
                <a:latin typeface="华文新魏" panose="02010800040101010101" pitchFamily="2" charset="-122"/>
                <a:ea typeface="华文新魏" panose="02010800040101010101" pitchFamily="2" charset="-122"/>
              </a:rPr>
              <a:t>个月</a:t>
            </a:r>
            <a:r>
              <a:rPr lang="zh-CN" altLang="en-US" sz="2800" b="1" dirty="0" smtClean="0">
                <a:latin typeface="华文新魏" panose="02010800040101010101" pitchFamily="2" charset="-122"/>
                <a:ea typeface="华文新魏" panose="02010800040101010101" pitchFamily="2" charset="-122"/>
              </a:rPr>
              <a:t>的岗位。</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14324"/>
            <a:ext cx="8858312" cy="6340197"/>
          </a:xfrm>
          <a:prstGeom prst="rect">
            <a:avLst/>
          </a:prstGeom>
          <a:noFill/>
        </p:spPr>
        <p:txBody>
          <a:bodyPr wrap="square" rtlCol="0">
            <a:spAutoFit/>
          </a:bodyPr>
          <a:lstStyle/>
          <a:p>
            <a:pPr marL="523240">
              <a:spcBef>
                <a:spcPts val="100"/>
              </a:spcBef>
            </a:pPr>
            <a:r>
              <a:rPr lang="zh-CN" altLang="en-US" sz="2400" b="1" dirty="0" smtClean="0">
                <a:solidFill>
                  <a:srgbClr val="FF0000"/>
                </a:solidFill>
                <a:latin typeface="黑体" panose="02010609060101010101" pitchFamily="49" charset="-122"/>
                <a:ea typeface="黑体" panose="02010609060101010101" pitchFamily="49" charset="-122"/>
                <a:cs typeface="宋体" panose="02010600030101010101" pitchFamily="2" charset="-122"/>
              </a:rPr>
              <a:t> </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一、</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高新技术企业认定涉及的相关政策文件</a:t>
            </a:r>
            <a:endParaRPr lang="zh-CN" altLang="en-US" sz="2400" b="1" dirty="0" smtClean="0">
              <a:solidFill>
                <a:srgbClr val="FF0000"/>
              </a:solidFill>
              <a:latin typeface="黑体" panose="02010609060101010101" pitchFamily="49" charset="-122"/>
              <a:ea typeface="黑体" panose="02010609060101010101" pitchFamily="49" charset="-122"/>
              <a:cs typeface="宋体" panose="02010600030101010101" pitchFamily="2" charset="-122"/>
            </a:endParaRPr>
          </a:p>
          <a:p>
            <a:pPr marL="522605"/>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1</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中华人民共和国企业所得税法</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主席令第二十三号</a:t>
            </a:r>
            <a:endParaRPr lang="zh-CN" altLang="en-US" sz="2400" b="1" dirty="0" smtClean="0">
              <a:latin typeface="华文新魏" panose="02010800040101010101" pitchFamily="2" charset="-122"/>
              <a:ea typeface="华文新魏" panose="02010800040101010101" pitchFamily="2" charset="-122"/>
              <a:cs typeface="Times New Roman" panose="02020603050405020304"/>
            </a:endParaRPr>
          </a:p>
          <a:p>
            <a:pPr marL="522605"/>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2</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中华人民共和国企业所得税法实施条例</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国务院令第</a:t>
            </a:r>
            <a:r>
              <a:rPr lang="en-US" altLang="zh-CN"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512</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号</a:t>
            </a:r>
          </a:p>
          <a:p>
            <a:pPr marL="12700" marR="5080" indent="510540">
              <a:lnSpc>
                <a:spcPct val="130000"/>
              </a:lnSpc>
              <a:spcBef>
                <a:spcPts val="1200"/>
              </a:spcBef>
            </a:pP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3</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科技部</a:t>
            </a:r>
            <a:r>
              <a:rPr lang="zh-CN" altLang="en-US" sz="2400" b="1" spc="-60"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财政部</a:t>
            </a:r>
            <a:r>
              <a:rPr lang="zh-CN" altLang="en-US" sz="2400" b="1" spc="-60"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国家税务总局关于修订印发</a:t>
            </a:r>
            <a:r>
              <a:rPr lang="en-US" altLang="zh-CN" sz="2400" b="1" spc="-10" dirty="0" smtClean="0">
                <a:latin typeface="华文新魏" panose="02010800040101010101" pitchFamily="2" charset="-122"/>
                <a:ea typeface="华文新魏" panose="02010800040101010101" pitchFamily="2" charset="-122"/>
                <a:cs typeface="宋体" panose="02010600030101010101" pitchFamily="2" charset="-122"/>
              </a:rPr>
              <a:t>&lt;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高新技术企业认定管理办法</a:t>
            </a:r>
            <a:r>
              <a:rPr lang="en-US" altLang="zh-CN" sz="2400" b="1" spc="-10" dirty="0" smtClean="0">
                <a:latin typeface="华文新魏" panose="02010800040101010101" pitchFamily="2" charset="-122"/>
                <a:ea typeface="华文新魏" panose="02010800040101010101" pitchFamily="2" charset="-122"/>
                <a:cs typeface="宋体" panose="02010600030101010101" pitchFamily="2" charset="-122"/>
              </a:rPr>
              <a:t>&gt;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的通知</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（国科发火</a:t>
            </a:r>
            <a:r>
              <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2016</a:t>
            </a:r>
            <a:r>
              <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32</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号）</a:t>
            </a:r>
            <a:endPar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p>
            <a:pPr marL="12700" marR="5080" indent="510540">
              <a:lnSpc>
                <a:spcPct val="130000"/>
              </a:lnSpc>
              <a:spcBef>
                <a:spcPts val="1200"/>
              </a:spcBef>
            </a:pPr>
            <a:r>
              <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4</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国家重点支持的高新技术领域</a:t>
            </a:r>
            <a:r>
              <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endPar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p>
            <a:pPr marL="12700" marR="5080" indent="510540">
              <a:lnSpc>
                <a:spcPct val="130000"/>
              </a:lnSpc>
              <a:spcBef>
                <a:spcPts val="1195"/>
              </a:spcBef>
            </a:pP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5</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科技部</a:t>
            </a:r>
            <a:r>
              <a:rPr lang="zh-CN" altLang="en-US" sz="2400" b="1" spc="-60"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财政部</a:t>
            </a:r>
            <a:r>
              <a:rPr lang="zh-CN" altLang="en-US" sz="2400" b="1" spc="-60"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国家税务总局关于修订印发</a:t>
            </a:r>
            <a:r>
              <a:rPr lang="en-US" altLang="zh-CN" sz="2400" b="1" spc="-10" dirty="0" smtClean="0">
                <a:latin typeface="华文新魏" panose="02010800040101010101" pitchFamily="2" charset="-122"/>
                <a:ea typeface="华文新魏" panose="02010800040101010101" pitchFamily="2" charset="-122"/>
                <a:cs typeface="宋体" panose="02010600030101010101" pitchFamily="2" charset="-122"/>
              </a:rPr>
              <a:t>&lt;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高新技术企业认定管理工作指引</a:t>
            </a:r>
            <a:r>
              <a:rPr lang="en-US" altLang="zh-CN" sz="2400" b="1" spc="-10" dirty="0" smtClean="0">
                <a:latin typeface="华文新魏" panose="02010800040101010101" pitchFamily="2" charset="-122"/>
                <a:ea typeface="华文新魏" panose="02010800040101010101" pitchFamily="2" charset="-122"/>
                <a:cs typeface="宋体" panose="02010600030101010101" pitchFamily="2" charset="-122"/>
              </a:rPr>
              <a:t>&gt;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的通知</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（国科发火</a:t>
            </a:r>
            <a:r>
              <a:rPr lang="en-US" altLang="zh-CN"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400" b="1" spc="-10"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2016</a:t>
            </a:r>
            <a:r>
              <a:rPr lang="en-US" altLang="zh-CN" sz="2400" b="1" spc="10"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195</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号）</a:t>
            </a:r>
            <a:endParaRPr lang="zh-CN" altLang="en-US" sz="2400" b="1" dirty="0" smtClean="0">
              <a:latin typeface="华文新魏" panose="02010800040101010101" pitchFamily="2" charset="-122"/>
              <a:ea typeface="华文新魏" panose="02010800040101010101" pitchFamily="2" charset="-122"/>
              <a:cs typeface="Times New Roman" panose="02020603050405020304"/>
            </a:endParaRPr>
          </a:p>
          <a:p>
            <a:pPr marL="522605"/>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6</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latin typeface="华文新魏" panose="02010800040101010101" pitchFamily="2" charset="-122"/>
                <a:ea typeface="华文新魏" panose="02010800040101010101" pitchFamily="2" charset="-122"/>
              </a:rPr>
              <a:t>国家税务总局关于实施高新技术企业所得税优惠政策有关问题的公告</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rPr>
              <a:t>国家税务总局公告</a:t>
            </a:r>
            <a:r>
              <a:rPr lang="en-US" altLang="zh-CN" sz="2400" b="1" dirty="0" smtClean="0">
                <a:solidFill>
                  <a:srgbClr val="FF0000"/>
                </a:solidFill>
                <a:latin typeface="华文新魏" panose="02010800040101010101" pitchFamily="2" charset="-122"/>
                <a:ea typeface="华文新魏" panose="02010800040101010101" pitchFamily="2" charset="-122"/>
              </a:rPr>
              <a:t>2017</a:t>
            </a:r>
            <a:r>
              <a:rPr lang="zh-CN" altLang="en-US" sz="2400" b="1" dirty="0" smtClean="0">
                <a:solidFill>
                  <a:srgbClr val="FF0000"/>
                </a:solidFill>
                <a:latin typeface="华文新魏" panose="02010800040101010101" pitchFamily="2" charset="-122"/>
                <a:ea typeface="华文新魏" panose="02010800040101010101" pitchFamily="2" charset="-122"/>
              </a:rPr>
              <a:t>年第</a:t>
            </a:r>
            <a:r>
              <a:rPr lang="en-US" altLang="zh-CN" sz="2400" b="1" dirty="0" smtClean="0">
                <a:solidFill>
                  <a:srgbClr val="FF0000"/>
                </a:solidFill>
                <a:latin typeface="华文新魏" panose="02010800040101010101" pitchFamily="2" charset="-122"/>
                <a:ea typeface="华文新魏" panose="02010800040101010101" pitchFamily="2" charset="-122"/>
              </a:rPr>
              <a:t>24</a:t>
            </a:r>
            <a:r>
              <a:rPr lang="zh-CN" altLang="en-US" sz="2400" b="1" dirty="0" smtClean="0">
                <a:solidFill>
                  <a:srgbClr val="FF0000"/>
                </a:solidFill>
                <a:latin typeface="华文新魏" panose="02010800040101010101" pitchFamily="2" charset="-122"/>
                <a:ea typeface="华文新魏" panose="02010800040101010101" pitchFamily="2" charset="-122"/>
              </a:rPr>
              <a:t>号） </a:t>
            </a:r>
            <a:endParaRPr lang="zh-CN" altLang="en-US" sz="2400" b="1" dirty="0" smtClean="0">
              <a:latin typeface="华文新魏" panose="02010800040101010101" pitchFamily="2" charset="-122"/>
              <a:ea typeface="华文新魏" panose="02010800040101010101" pitchFamily="2" charset="-122"/>
              <a:cs typeface="Times New Roman" panose="02020603050405020304"/>
            </a:endParaRPr>
          </a:p>
          <a:p>
            <a:pPr marL="522605"/>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7</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国家税务总局关于发布修订后的</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企业所得税优惠政策事项办理办法</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latin typeface="华文新魏" panose="02010800040101010101" pitchFamily="2" charset="-122"/>
                <a:ea typeface="华文新魏" panose="02010800040101010101" pitchFamily="2" charset="-122"/>
                <a:cs typeface="宋体" panose="02010600030101010101" pitchFamily="2" charset="-122"/>
              </a:rPr>
              <a:t>的公告</a:t>
            </a:r>
            <a:r>
              <a:rPr lang="en-US" altLang="zh-CN" sz="24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（国家税务总局公告</a:t>
            </a:r>
            <a:r>
              <a:rPr lang="en-US" altLang="zh-CN"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2018</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年</a:t>
            </a:r>
            <a:r>
              <a:rPr lang="en-US" altLang="zh-CN"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23</a:t>
            </a: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号公告）</a:t>
            </a:r>
            <a:endParaRPr lang="zh-CN" altLang="en-US" sz="24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36904" y="785814"/>
            <a:ext cx="7806426" cy="1597297"/>
          </a:xfrm>
          <a:prstGeom prst="rect">
            <a:avLst/>
          </a:prstGeom>
        </p:spPr>
        <p:txBody>
          <a:bodyPr vert="horz" wrap="square" lIns="0" tIns="12700" rIns="0" bIns="0" rtlCol="0">
            <a:spAutoFit/>
          </a:bodyPr>
          <a:lstStyle/>
          <a:p>
            <a:pPr marL="12700" marR="5080" indent="615315">
              <a:lnSpc>
                <a:spcPct val="143000"/>
              </a:lnSpc>
              <a:spcBef>
                <a:spcPts val="100"/>
              </a:spcBef>
            </a:pPr>
            <a:r>
              <a:rPr lang="en-US" sz="2400" b="1" spc="15" dirty="0" smtClean="0">
                <a:latin typeface="华文新魏" panose="02010800040101010101" pitchFamily="2" charset="-122"/>
                <a:ea typeface="华文新魏" panose="02010800040101010101" pitchFamily="2" charset="-122"/>
                <a:cs typeface="微软雅黑" panose="020B0503020204020204" charset="-122"/>
              </a:rPr>
              <a:t>  </a:t>
            </a:r>
            <a:r>
              <a:rPr sz="2400" b="1" spc="15" dirty="0" smtClean="0">
                <a:latin typeface="华文新魏" panose="02010800040101010101" pitchFamily="2" charset="-122"/>
                <a:ea typeface="华文新魏" panose="02010800040101010101" pitchFamily="2" charset="-122"/>
                <a:cs typeface="微软雅黑" panose="020B0503020204020204" charset="-122"/>
              </a:rPr>
              <a:t>企</a:t>
            </a:r>
            <a:r>
              <a:rPr sz="2400" b="1" spc="5" dirty="0" smtClean="0">
                <a:latin typeface="华文新魏" panose="02010800040101010101" pitchFamily="2" charset="-122"/>
                <a:ea typeface="华文新魏" panose="02010800040101010101" pitchFamily="2" charset="-122"/>
                <a:cs typeface="微软雅黑" panose="020B0503020204020204" charset="-122"/>
              </a:rPr>
              <a:t>业</a:t>
            </a:r>
            <a:r>
              <a:rPr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近</a:t>
            </a:r>
            <a:r>
              <a:rPr sz="24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三</a:t>
            </a:r>
            <a:r>
              <a:rPr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个</a:t>
            </a:r>
            <a:r>
              <a:rPr sz="2400" b="1" spc="5" dirty="0" smtClean="0">
                <a:latin typeface="华文新魏" panose="02010800040101010101" pitchFamily="2" charset="-122"/>
                <a:ea typeface="华文新魏" panose="02010800040101010101" pitchFamily="2" charset="-122"/>
                <a:cs typeface="微软雅黑" panose="020B0503020204020204" charset="-122"/>
              </a:rPr>
              <a:t>会</a:t>
            </a:r>
            <a:r>
              <a:rPr sz="2400" b="1" spc="15" dirty="0" smtClean="0">
                <a:latin typeface="华文新魏" panose="02010800040101010101" pitchFamily="2" charset="-122"/>
                <a:ea typeface="华文新魏" panose="02010800040101010101" pitchFamily="2" charset="-122"/>
                <a:cs typeface="微软雅黑" panose="020B0503020204020204" charset="-122"/>
              </a:rPr>
              <a:t>计</a:t>
            </a:r>
            <a:r>
              <a:rPr sz="2400" b="1" spc="5" dirty="0" smtClean="0">
                <a:latin typeface="华文新魏" panose="02010800040101010101" pitchFamily="2" charset="-122"/>
                <a:ea typeface="华文新魏" panose="02010800040101010101" pitchFamily="2" charset="-122"/>
                <a:cs typeface="微软雅黑" panose="020B0503020204020204" charset="-122"/>
              </a:rPr>
              <a:t>年</a:t>
            </a:r>
            <a:r>
              <a:rPr sz="2400" b="1" spc="15" dirty="0" smtClean="0">
                <a:latin typeface="华文新魏" panose="02010800040101010101" pitchFamily="2" charset="-122"/>
                <a:ea typeface="华文新魏" panose="02010800040101010101" pitchFamily="2" charset="-122"/>
                <a:cs typeface="微软雅黑" panose="020B0503020204020204" charset="-122"/>
              </a:rPr>
              <a:t>度</a:t>
            </a:r>
            <a:r>
              <a:rPr sz="2400" b="1" spc="5" dirty="0">
                <a:latin typeface="华文新魏" panose="02010800040101010101" pitchFamily="2" charset="-122"/>
                <a:ea typeface="华文新魏" panose="02010800040101010101" pitchFamily="2" charset="-122"/>
                <a:cs typeface="微软雅黑" panose="020B0503020204020204" charset="-122"/>
              </a:rPr>
              <a:t>（不</a:t>
            </a:r>
            <a:r>
              <a:rPr sz="2400" b="1" spc="15" dirty="0">
                <a:latin typeface="华文新魏" panose="02010800040101010101" pitchFamily="2" charset="-122"/>
                <a:ea typeface="华文新魏" panose="02010800040101010101" pitchFamily="2" charset="-122"/>
                <a:cs typeface="微软雅黑" panose="020B0503020204020204" charset="-122"/>
              </a:rPr>
              <a:t>足</a:t>
            </a:r>
            <a:r>
              <a:rPr sz="2400" b="1" spc="-245" dirty="0">
                <a:latin typeface="华文新魏" panose="02010800040101010101" pitchFamily="2" charset="-122"/>
                <a:ea typeface="华文新魏" panose="02010800040101010101" pitchFamily="2" charset="-122"/>
                <a:cs typeface="微软雅黑" panose="020B0503020204020204" charset="-122"/>
              </a:rPr>
              <a:t>3</a:t>
            </a:r>
            <a:r>
              <a:rPr sz="2400" b="1" spc="5" dirty="0">
                <a:latin typeface="华文新魏" panose="02010800040101010101" pitchFamily="2" charset="-122"/>
                <a:ea typeface="华文新魏" panose="02010800040101010101" pitchFamily="2" charset="-122"/>
                <a:cs typeface="微软雅黑" panose="020B0503020204020204" charset="-122"/>
              </a:rPr>
              <a:t>年</a:t>
            </a:r>
            <a:r>
              <a:rPr sz="2400" b="1" spc="15" dirty="0">
                <a:latin typeface="华文新魏" panose="02010800040101010101" pitchFamily="2" charset="-122"/>
                <a:ea typeface="华文新魏" panose="02010800040101010101" pitchFamily="2" charset="-122"/>
                <a:cs typeface="微软雅黑" panose="020B0503020204020204" charset="-122"/>
              </a:rPr>
              <a:t>按</a:t>
            </a:r>
            <a:r>
              <a:rPr sz="2400" b="1" spc="5" dirty="0">
                <a:latin typeface="华文新魏" panose="02010800040101010101" pitchFamily="2" charset="-122"/>
                <a:ea typeface="华文新魏" panose="02010800040101010101" pitchFamily="2" charset="-122"/>
                <a:cs typeface="微软雅黑" panose="020B0503020204020204" charset="-122"/>
              </a:rPr>
              <a:t>实际</a:t>
            </a:r>
            <a:r>
              <a:rPr sz="2400" b="1" spc="15" dirty="0">
                <a:latin typeface="华文新魏" panose="02010800040101010101" pitchFamily="2" charset="-122"/>
                <a:ea typeface="华文新魏" panose="02010800040101010101" pitchFamily="2" charset="-122"/>
                <a:cs typeface="微软雅黑" panose="020B0503020204020204" charset="-122"/>
              </a:rPr>
              <a:t>经</a:t>
            </a:r>
            <a:r>
              <a:rPr sz="2400" b="1" spc="5" dirty="0">
                <a:latin typeface="华文新魏" panose="02010800040101010101" pitchFamily="2" charset="-122"/>
                <a:ea typeface="华文新魏" panose="02010800040101010101" pitchFamily="2" charset="-122"/>
                <a:cs typeface="微软雅黑" panose="020B0503020204020204" charset="-122"/>
              </a:rPr>
              <a:t>营</a:t>
            </a:r>
            <a:r>
              <a:rPr sz="2400" b="1" spc="15" dirty="0">
                <a:latin typeface="华文新魏" panose="02010800040101010101" pitchFamily="2" charset="-122"/>
                <a:ea typeface="华文新魏" panose="02010800040101010101" pitchFamily="2" charset="-122"/>
                <a:cs typeface="微软雅黑" panose="020B0503020204020204" charset="-122"/>
              </a:rPr>
              <a:t>期</a:t>
            </a:r>
            <a:r>
              <a:rPr sz="2400" b="1" spc="5" dirty="0">
                <a:latin typeface="华文新魏" panose="02010800040101010101" pitchFamily="2" charset="-122"/>
                <a:ea typeface="华文新魏" panose="02010800040101010101" pitchFamily="2" charset="-122"/>
                <a:cs typeface="微软雅黑" panose="020B0503020204020204" charset="-122"/>
              </a:rPr>
              <a:t>限计</a:t>
            </a:r>
            <a:r>
              <a:rPr sz="2400" b="1" spc="15" dirty="0">
                <a:latin typeface="华文新魏" panose="02010800040101010101" pitchFamily="2" charset="-122"/>
                <a:ea typeface="华文新魏" panose="02010800040101010101" pitchFamily="2" charset="-122"/>
                <a:cs typeface="微软雅黑" panose="020B0503020204020204" charset="-122"/>
              </a:rPr>
              <a:t>算</a:t>
            </a:r>
            <a:r>
              <a:rPr sz="2400" b="1" spc="5" dirty="0">
                <a:latin typeface="华文新魏" panose="02010800040101010101" pitchFamily="2" charset="-122"/>
                <a:ea typeface="华文新魏" panose="02010800040101010101" pitchFamily="2" charset="-122"/>
                <a:cs typeface="微软雅黑" panose="020B0503020204020204" charset="-122"/>
              </a:rPr>
              <a:t>）</a:t>
            </a:r>
            <a:r>
              <a:rPr sz="2400" b="1" spc="15" dirty="0" smtClean="0">
                <a:latin typeface="华文新魏" panose="02010800040101010101" pitchFamily="2" charset="-122"/>
                <a:ea typeface="华文新魏" panose="02010800040101010101" pitchFamily="2" charset="-122"/>
                <a:cs typeface="微软雅黑" panose="020B0503020204020204" charset="-122"/>
              </a:rPr>
              <a:t>的</a:t>
            </a:r>
            <a:r>
              <a:rPr sz="2400" b="1" spc="5" dirty="0" smtClean="0">
                <a:latin typeface="华文新魏" panose="02010800040101010101" pitchFamily="2" charset="-122"/>
                <a:ea typeface="华文新魏" panose="02010800040101010101" pitchFamily="2" charset="-122"/>
                <a:cs typeface="微软雅黑" panose="020B0503020204020204" charset="-122"/>
              </a:rPr>
              <a:t>研</a:t>
            </a:r>
            <a:r>
              <a:rPr sz="2400" b="1" spc="-5" dirty="0" smtClean="0">
                <a:latin typeface="华文新魏" panose="02010800040101010101" pitchFamily="2" charset="-122"/>
                <a:ea typeface="华文新魏" panose="02010800040101010101" pitchFamily="2" charset="-122"/>
                <a:cs typeface="微软雅黑" panose="020B0503020204020204" charset="-122"/>
              </a:rPr>
              <a:t>究</a:t>
            </a:r>
            <a:r>
              <a:rPr sz="2400" b="1" spc="15" dirty="0" smtClean="0">
                <a:latin typeface="华文新魏" panose="02010800040101010101" pitchFamily="2" charset="-122"/>
                <a:ea typeface="华文新魏" panose="02010800040101010101" pitchFamily="2" charset="-122"/>
                <a:cs typeface="微软雅黑" panose="020B0503020204020204" charset="-122"/>
              </a:rPr>
              <a:t>开</a:t>
            </a:r>
            <a:r>
              <a:rPr sz="2400" b="1" spc="5" dirty="0" smtClean="0">
                <a:latin typeface="华文新魏" panose="02010800040101010101" pitchFamily="2" charset="-122"/>
                <a:ea typeface="华文新魏" panose="02010800040101010101" pitchFamily="2" charset="-122"/>
                <a:cs typeface="微软雅黑" panose="020B0503020204020204" charset="-122"/>
              </a:rPr>
              <a:t>发费</a:t>
            </a:r>
            <a:r>
              <a:rPr sz="2400" b="1" spc="15" dirty="0" smtClean="0">
                <a:latin typeface="华文新魏" panose="02010800040101010101" pitchFamily="2" charset="-122"/>
                <a:ea typeface="华文新魏" panose="02010800040101010101" pitchFamily="2" charset="-122"/>
                <a:cs typeface="微软雅黑" panose="020B0503020204020204" charset="-122"/>
              </a:rPr>
              <a:t>用</a:t>
            </a:r>
            <a:r>
              <a:rPr sz="2400" b="1" spc="5" dirty="0" smtClean="0">
                <a:latin typeface="华文新魏" panose="02010800040101010101" pitchFamily="2" charset="-122"/>
                <a:ea typeface="华文新魏" panose="02010800040101010101" pitchFamily="2" charset="-122"/>
                <a:cs typeface="微软雅黑" panose="020B0503020204020204" charset="-122"/>
              </a:rPr>
              <a:t>总</a:t>
            </a:r>
            <a:r>
              <a:rPr sz="2400" b="1" spc="15" dirty="0" smtClean="0">
                <a:latin typeface="华文新魏" panose="02010800040101010101" pitchFamily="2" charset="-122"/>
                <a:ea typeface="华文新魏" panose="02010800040101010101" pitchFamily="2" charset="-122"/>
                <a:cs typeface="微软雅黑" panose="020B0503020204020204" charset="-122"/>
              </a:rPr>
              <a:t>额</a:t>
            </a:r>
            <a:r>
              <a:rPr sz="2400" b="1" spc="5" dirty="0" smtClean="0">
                <a:latin typeface="华文新魏" panose="02010800040101010101" pitchFamily="2" charset="-122"/>
                <a:ea typeface="华文新魏" panose="02010800040101010101" pitchFamily="2" charset="-122"/>
                <a:cs typeface="微软雅黑" panose="020B0503020204020204" charset="-122"/>
              </a:rPr>
              <a:t>占同</a:t>
            </a:r>
            <a:r>
              <a:rPr sz="2400" b="1" spc="15" dirty="0" smtClean="0">
                <a:latin typeface="华文新魏" panose="02010800040101010101" pitchFamily="2" charset="-122"/>
                <a:ea typeface="华文新魏" panose="02010800040101010101" pitchFamily="2" charset="-122"/>
                <a:cs typeface="微软雅黑" panose="020B0503020204020204" charset="-122"/>
              </a:rPr>
              <a:t>期</a:t>
            </a:r>
            <a:r>
              <a:rPr sz="2400" b="1" spc="5" dirty="0" smtClean="0">
                <a:latin typeface="华文新魏" panose="02010800040101010101" pitchFamily="2" charset="-122"/>
                <a:ea typeface="华文新魏" panose="02010800040101010101" pitchFamily="2" charset="-122"/>
                <a:cs typeface="微软雅黑" panose="020B0503020204020204" charset="-122"/>
              </a:rPr>
              <a:t>销</a:t>
            </a:r>
            <a:r>
              <a:rPr sz="2400" b="1" spc="15" dirty="0" smtClean="0">
                <a:latin typeface="华文新魏" panose="02010800040101010101" pitchFamily="2" charset="-122"/>
                <a:ea typeface="华文新魏" panose="02010800040101010101" pitchFamily="2" charset="-122"/>
                <a:cs typeface="微软雅黑" panose="020B0503020204020204" charset="-122"/>
              </a:rPr>
              <a:t>售</a:t>
            </a:r>
            <a:r>
              <a:rPr sz="2400" b="1" spc="5" dirty="0" smtClean="0">
                <a:latin typeface="华文新魏" panose="02010800040101010101" pitchFamily="2" charset="-122"/>
                <a:ea typeface="华文新魏" panose="02010800040101010101" pitchFamily="2" charset="-122"/>
                <a:cs typeface="微软雅黑" panose="020B0503020204020204" charset="-122"/>
              </a:rPr>
              <a:t>收入</a:t>
            </a:r>
            <a:r>
              <a:rPr sz="2400" b="1" spc="15" dirty="0" smtClean="0">
                <a:latin typeface="华文新魏" panose="02010800040101010101" pitchFamily="2" charset="-122"/>
                <a:ea typeface="华文新魏" panose="02010800040101010101" pitchFamily="2" charset="-122"/>
                <a:cs typeface="微软雅黑" panose="020B0503020204020204" charset="-122"/>
              </a:rPr>
              <a:t>总</a:t>
            </a:r>
            <a:r>
              <a:rPr sz="2400" b="1" spc="5" dirty="0" smtClean="0">
                <a:latin typeface="华文新魏" panose="02010800040101010101" pitchFamily="2" charset="-122"/>
                <a:ea typeface="华文新魏" panose="02010800040101010101" pitchFamily="2" charset="-122"/>
                <a:cs typeface="微软雅黑" panose="020B0503020204020204" charset="-122"/>
              </a:rPr>
              <a:t>额</a:t>
            </a:r>
            <a:r>
              <a:rPr sz="2400" b="1" spc="15" dirty="0" smtClean="0">
                <a:latin typeface="华文新魏" panose="02010800040101010101" pitchFamily="2" charset="-122"/>
                <a:ea typeface="华文新魏" panose="02010800040101010101" pitchFamily="2" charset="-122"/>
                <a:cs typeface="微软雅黑" panose="020B0503020204020204" charset="-122"/>
              </a:rPr>
              <a:t>的</a:t>
            </a:r>
            <a:r>
              <a:rPr sz="2400" b="1" spc="5" dirty="0" smtClean="0">
                <a:latin typeface="华文新魏" panose="02010800040101010101" pitchFamily="2" charset="-122"/>
                <a:ea typeface="华文新魏" panose="02010800040101010101" pitchFamily="2" charset="-122"/>
                <a:cs typeface="微软雅黑" panose="020B0503020204020204" charset="-122"/>
              </a:rPr>
              <a:t>比例</a:t>
            </a:r>
            <a:r>
              <a:rPr sz="2400" b="1" spc="15" dirty="0" smtClean="0">
                <a:latin typeface="华文新魏" panose="02010800040101010101" pitchFamily="2" charset="-122"/>
                <a:ea typeface="华文新魏" panose="02010800040101010101" pitchFamily="2" charset="-122"/>
                <a:cs typeface="微软雅黑" panose="020B0503020204020204" charset="-122"/>
              </a:rPr>
              <a:t>符</a:t>
            </a:r>
            <a:r>
              <a:rPr sz="2400" b="1" spc="5" dirty="0" smtClean="0">
                <a:latin typeface="华文新魏" panose="02010800040101010101" pitchFamily="2" charset="-122"/>
                <a:ea typeface="华文新魏" panose="02010800040101010101" pitchFamily="2" charset="-122"/>
                <a:cs typeface="微软雅黑" panose="020B0503020204020204" charset="-122"/>
              </a:rPr>
              <a:t>合</a:t>
            </a:r>
            <a:r>
              <a:rPr sz="2400" b="1" spc="15" dirty="0" smtClean="0">
                <a:latin typeface="华文新魏" panose="02010800040101010101" pitchFamily="2" charset="-122"/>
                <a:ea typeface="华文新魏" panose="02010800040101010101" pitchFamily="2" charset="-122"/>
                <a:cs typeface="微软雅黑" panose="020B0503020204020204" charset="-122"/>
              </a:rPr>
              <a:t>下</a:t>
            </a:r>
            <a:r>
              <a:rPr sz="2400" b="1" spc="5" dirty="0" smtClean="0">
                <a:latin typeface="华文新魏" panose="02010800040101010101" pitchFamily="2" charset="-122"/>
                <a:ea typeface="华文新魏" panose="02010800040101010101" pitchFamily="2" charset="-122"/>
                <a:cs typeface="微软雅黑" panose="020B0503020204020204" charset="-122"/>
              </a:rPr>
              <a:t>列要</a:t>
            </a:r>
            <a:r>
              <a:rPr sz="2400" b="1" spc="15" dirty="0" smtClean="0">
                <a:latin typeface="华文新魏" panose="02010800040101010101" pitchFamily="2" charset="-122"/>
                <a:ea typeface="华文新魏" panose="02010800040101010101" pitchFamily="2" charset="-122"/>
                <a:cs typeface="微软雅黑" panose="020B0503020204020204" charset="-122"/>
              </a:rPr>
              <a:t>求</a:t>
            </a:r>
            <a:r>
              <a:rPr sz="2400" b="1" spc="-5" dirty="0">
                <a:latin typeface="华文新魏" panose="02010800040101010101" pitchFamily="2" charset="-122"/>
                <a:ea typeface="华文新魏" panose="02010800040101010101" pitchFamily="2" charset="-122"/>
                <a:cs typeface="微软雅黑" panose="020B0503020204020204" charset="-122"/>
              </a:rPr>
              <a:t>：</a:t>
            </a:r>
            <a:endParaRPr sz="2400" dirty="0">
              <a:latin typeface="华文新魏" panose="02010800040101010101" pitchFamily="2" charset="-122"/>
              <a:ea typeface="华文新魏" panose="02010800040101010101" pitchFamily="2" charset="-122"/>
              <a:cs typeface="微软雅黑" panose="020B0503020204020204" charset="-122"/>
            </a:endParaRPr>
          </a:p>
        </p:txBody>
      </p:sp>
      <p:sp>
        <p:nvSpPr>
          <p:cNvPr id="5" name="object 5"/>
          <p:cNvSpPr txBox="1"/>
          <p:nvPr/>
        </p:nvSpPr>
        <p:spPr>
          <a:xfrm>
            <a:off x="785786" y="2500306"/>
            <a:ext cx="2400156" cy="443070"/>
          </a:xfrm>
          <a:prstGeom prst="rect">
            <a:avLst/>
          </a:prstGeom>
        </p:spPr>
        <p:txBody>
          <a:bodyPr vert="horz" wrap="square" lIns="0" tIns="12065" rIns="0" bIns="0" rtlCol="0">
            <a:spAutoFit/>
          </a:bodyPr>
          <a:lstStyle/>
          <a:p>
            <a:pPr marL="228600" indent="-215900">
              <a:spcBef>
                <a:spcPts val="95"/>
              </a:spcBef>
              <a:tabLst>
                <a:tab pos="228600" algn="l"/>
              </a:tabLst>
            </a:pPr>
            <a:r>
              <a:rPr sz="2400" b="1" spc="5" dirty="0" smtClean="0">
                <a:latin typeface="华文新魏" panose="02010800040101010101" pitchFamily="2" charset="-122"/>
                <a:ea typeface="华文新魏" panose="02010800040101010101" pitchFamily="2" charset="-122"/>
                <a:cs typeface="微软雅黑" panose="020B0503020204020204" charset="-122"/>
              </a:rPr>
              <a:t>研</a:t>
            </a:r>
            <a:r>
              <a:rPr sz="2400" b="1" spc="15" dirty="0" smtClean="0">
                <a:latin typeface="华文新魏" panose="02010800040101010101" pitchFamily="2" charset="-122"/>
                <a:ea typeface="华文新魏" panose="02010800040101010101" pitchFamily="2" charset="-122"/>
                <a:cs typeface="微软雅黑" panose="020B0503020204020204" charset="-122"/>
              </a:rPr>
              <a:t>发</a:t>
            </a:r>
            <a:r>
              <a:rPr sz="2400" b="1" spc="5" dirty="0" smtClean="0">
                <a:latin typeface="华文新魏" panose="02010800040101010101" pitchFamily="2" charset="-122"/>
                <a:ea typeface="华文新魏" panose="02010800040101010101" pitchFamily="2" charset="-122"/>
                <a:cs typeface="微软雅黑" panose="020B0503020204020204" charset="-122"/>
              </a:rPr>
              <a:t>费用</a:t>
            </a:r>
            <a:r>
              <a:rPr sz="2400" b="1" spc="15" dirty="0" smtClean="0">
                <a:latin typeface="华文新魏" panose="02010800040101010101" pitchFamily="2" charset="-122"/>
                <a:ea typeface="华文新魏" panose="02010800040101010101" pitchFamily="2" charset="-122"/>
                <a:cs typeface="微软雅黑" panose="020B0503020204020204" charset="-122"/>
              </a:rPr>
              <a:t>占比</a:t>
            </a:r>
            <a:r>
              <a:rPr sz="2800" b="1" spc="-580" dirty="0">
                <a:latin typeface="华文新魏" panose="02010800040101010101" pitchFamily="2" charset="-122"/>
                <a:ea typeface="华文新魏" panose="02010800040101010101" pitchFamily="2" charset="-122"/>
                <a:cs typeface="微软雅黑" panose="020B0503020204020204" charset="-122"/>
              </a:rPr>
              <a:t>=</a:t>
            </a:r>
            <a:endParaRPr sz="2800" dirty="0">
              <a:latin typeface="华文新魏" panose="02010800040101010101" pitchFamily="2" charset="-122"/>
              <a:ea typeface="华文新魏" panose="02010800040101010101" pitchFamily="2" charset="-122"/>
              <a:cs typeface="微软雅黑" panose="020B0503020204020204" charset="-122"/>
            </a:endParaRPr>
          </a:p>
        </p:txBody>
      </p:sp>
      <p:sp>
        <p:nvSpPr>
          <p:cNvPr id="16" name="TextBox 15"/>
          <p:cNvSpPr txBox="1"/>
          <p:nvPr/>
        </p:nvSpPr>
        <p:spPr>
          <a:xfrm>
            <a:off x="398224" y="3357575"/>
            <a:ext cx="8460057" cy="2173415"/>
          </a:xfrm>
          <a:prstGeom prst="rect">
            <a:avLst/>
          </a:prstGeom>
          <a:noFill/>
        </p:spPr>
        <p:txBody>
          <a:bodyPr wrap="square" rtlCol="0">
            <a:spAutoFit/>
          </a:bodyPr>
          <a:lstStyle/>
          <a:p>
            <a:pPr marL="12700" marR="5080" indent="565150">
              <a:lnSpc>
                <a:spcPct val="140000"/>
              </a:lnSpc>
              <a:spcBef>
                <a:spcPts val="100"/>
              </a:spcBef>
            </a:pPr>
            <a:r>
              <a:rPr lang="zh-CN" altLang="en-US" sz="24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最近一年</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销</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售</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收入</a:t>
            </a:r>
            <a:r>
              <a:rPr lang="zh-CN" altLang="en-US" sz="2400" b="1" spc="1005" dirty="0" smtClean="0">
                <a:latin typeface="华文新魏" panose="02010800040101010101" pitchFamily="2" charset="-122"/>
                <a:ea typeface="华文新魏" panose="02010800040101010101" pitchFamily="2" charset="-122"/>
                <a:cs typeface="微软雅黑" panose="020B0503020204020204" charset="-122"/>
              </a:rPr>
              <a:t>≦</a:t>
            </a:r>
            <a:r>
              <a:rPr lang="en-US" altLang="zh-CN" sz="2400" b="1" spc="-245" dirty="0" smtClean="0">
                <a:latin typeface="华文新魏" panose="02010800040101010101" pitchFamily="2" charset="-122"/>
                <a:ea typeface="华文新魏" panose="02010800040101010101" pitchFamily="2" charset="-122"/>
                <a:cs typeface="微软雅黑" panose="020B0503020204020204" charset="-122"/>
              </a:rPr>
              <a:t>50</a:t>
            </a:r>
            <a:r>
              <a:rPr lang="en-US" altLang="zh-CN" sz="2400" b="1" spc="-254" dirty="0" smtClean="0">
                <a:latin typeface="华文新魏" panose="02010800040101010101" pitchFamily="2" charset="-122"/>
                <a:ea typeface="华文新魏" panose="02010800040101010101" pitchFamily="2" charset="-122"/>
                <a:cs typeface="微软雅黑" panose="020B0503020204020204" charset="-122"/>
              </a:rPr>
              <a:t>0</a:t>
            </a:r>
            <a:r>
              <a:rPr lang="en-US" altLang="zh-CN" sz="2400" b="1" spc="-245" dirty="0" smtClean="0">
                <a:latin typeface="华文新魏" panose="02010800040101010101" pitchFamily="2" charset="-122"/>
                <a:ea typeface="华文新魏" panose="02010800040101010101" pitchFamily="2" charset="-122"/>
                <a:cs typeface="微软雅黑" panose="020B0503020204020204" charset="-122"/>
              </a:rPr>
              <a:t>0</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万</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元</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研</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发</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费</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用占</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比</a:t>
            </a:r>
            <a:r>
              <a:rPr lang="zh-CN" altLang="en-US" sz="2400" b="1" spc="535" dirty="0" smtClean="0">
                <a:latin typeface="华文新魏" panose="02010800040101010101" pitchFamily="2" charset="-122"/>
                <a:ea typeface="华文新魏" panose="02010800040101010101" pitchFamily="2" charset="-122"/>
                <a:cs typeface="微软雅黑" panose="020B0503020204020204" charset="-122"/>
              </a:rPr>
              <a:t>≥</a:t>
            </a:r>
            <a:r>
              <a:rPr lang="en-US" altLang="zh-CN" sz="2400" b="1" spc="-254" dirty="0" smtClean="0">
                <a:latin typeface="华文新魏" panose="02010800040101010101" pitchFamily="2" charset="-122"/>
                <a:ea typeface="华文新魏" panose="02010800040101010101" pitchFamily="2" charset="-122"/>
                <a:cs typeface="微软雅黑" panose="020B0503020204020204" charset="-122"/>
              </a:rPr>
              <a:t>5</a:t>
            </a:r>
            <a:r>
              <a:rPr lang="zh-CN" altLang="en-US" sz="2400" b="1" spc="-405" dirty="0" smtClean="0">
                <a:latin typeface="华文新魏" panose="02010800040101010101" pitchFamily="2" charset="-122"/>
                <a:ea typeface="华文新魏" panose="02010800040101010101" pitchFamily="2" charset="-122"/>
                <a:cs typeface="微软雅黑" panose="020B0503020204020204" charset="-122"/>
              </a:rPr>
              <a:t></a:t>
            </a:r>
            <a:r>
              <a:rPr lang="en-US" altLang="zh-CN" sz="2400" b="1" spc="-405" dirty="0" smtClean="0">
                <a:latin typeface="华文新魏" panose="02010800040101010101" pitchFamily="2" charset="-122"/>
                <a:ea typeface="华文新魏" panose="02010800040101010101" pitchFamily="2" charset="-122"/>
                <a:cs typeface="微软雅黑" panose="020B0503020204020204" charset="-122"/>
              </a:rPr>
              <a:t>%</a:t>
            </a:r>
          </a:p>
          <a:p>
            <a:pPr marL="12700" marR="5080" indent="565150">
              <a:lnSpc>
                <a:spcPct val="140000"/>
              </a:lnSpc>
              <a:spcBef>
                <a:spcPts val="100"/>
              </a:spcBef>
            </a:pPr>
            <a:r>
              <a:rPr lang="zh-CN" altLang="en-US" sz="24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最近一</a:t>
            </a:r>
            <a:r>
              <a:rPr lang="zh-CN" altLang="en-US"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年</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销</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售</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收入</a:t>
            </a:r>
            <a:r>
              <a:rPr lang="en-US" altLang="zh-CN" sz="2400" b="1" spc="-245" dirty="0" smtClean="0">
                <a:latin typeface="华文新魏" panose="02010800040101010101" pitchFamily="2" charset="-122"/>
                <a:ea typeface="华文新魏" panose="02010800040101010101" pitchFamily="2" charset="-122"/>
                <a:cs typeface="微软雅黑" panose="020B0503020204020204" charset="-122"/>
              </a:rPr>
              <a:t>50</a:t>
            </a:r>
            <a:r>
              <a:rPr lang="en-US" altLang="zh-CN" sz="2400" b="1" spc="-254" dirty="0" smtClean="0">
                <a:latin typeface="华文新魏" panose="02010800040101010101" pitchFamily="2" charset="-122"/>
                <a:ea typeface="华文新魏" panose="02010800040101010101" pitchFamily="2" charset="-122"/>
                <a:cs typeface="微软雅黑" panose="020B0503020204020204" charset="-122"/>
              </a:rPr>
              <a:t>0</a:t>
            </a:r>
            <a:r>
              <a:rPr lang="en-US" altLang="zh-CN" sz="2400" b="1" spc="-245" dirty="0" smtClean="0">
                <a:latin typeface="华文新魏" panose="02010800040101010101" pitchFamily="2" charset="-122"/>
                <a:ea typeface="华文新魏" panose="02010800040101010101" pitchFamily="2" charset="-122"/>
                <a:cs typeface="微软雅黑" panose="020B0503020204020204" charset="-122"/>
              </a:rPr>
              <a:t>0</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万</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元</a:t>
            </a:r>
            <a:r>
              <a:rPr lang="en-US" altLang="zh-CN" sz="2400" b="1" spc="-565" dirty="0" smtClean="0">
                <a:latin typeface="华文新魏" panose="02010800040101010101" pitchFamily="2" charset="-122"/>
                <a:ea typeface="华文新魏" panose="02010800040101010101" pitchFamily="2" charset="-122"/>
                <a:cs typeface="微软雅黑" panose="020B0503020204020204" charset="-122"/>
              </a:rPr>
              <a:t>&lt;X</a:t>
            </a:r>
            <a:r>
              <a:rPr lang="zh-CN" altLang="en-US" sz="2400" b="1" spc="1005" dirty="0" smtClean="0">
                <a:latin typeface="华文新魏" panose="02010800040101010101" pitchFamily="2" charset="-122"/>
                <a:ea typeface="华文新魏" panose="02010800040101010101" pitchFamily="2" charset="-122"/>
                <a:cs typeface="微软雅黑" panose="020B0503020204020204" charset="-122"/>
              </a:rPr>
              <a:t>≦</a:t>
            </a:r>
            <a:r>
              <a:rPr lang="en-US" altLang="zh-CN" sz="2400" b="1" spc="-254" dirty="0" smtClean="0">
                <a:latin typeface="华文新魏" panose="02010800040101010101" pitchFamily="2" charset="-122"/>
                <a:ea typeface="华文新魏" panose="02010800040101010101" pitchFamily="2" charset="-122"/>
                <a:cs typeface="微软雅黑" panose="020B0503020204020204" charset="-122"/>
              </a:rPr>
              <a:t>2</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亿</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元</a:t>
            </a:r>
            <a:r>
              <a:rPr lang="en-US" altLang="zh-CN" sz="2400" b="1" spc="1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研发</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费用占比</a:t>
            </a:r>
            <a:r>
              <a:rPr lang="zh-CN" altLang="en-US" sz="2400" b="1" spc="320" dirty="0" smtClean="0">
                <a:latin typeface="华文新魏" panose="02010800040101010101" pitchFamily="2" charset="-122"/>
                <a:ea typeface="华文新魏" panose="02010800040101010101" pitchFamily="2" charset="-122"/>
                <a:cs typeface="微软雅黑" panose="020B0503020204020204" charset="-122"/>
              </a:rPr>
              <a:t>≥</a:t>
            </a:r>
            <a:r>
              <a:rPr lang="en-US" altLang="zh-CN" sz="2400" b="1" spc="320" dirty="0" smtClean="0">
                <a:latin typeface="华文新魏" panose="02010800040101010101" pitchFamily="2" charset="-122"/>
                <a:ea typeface="华文新魏" panose="02010800040101010101" pitchFamily="2" charset="-122"/>
                <a:cs typeface="微软雅黑" panose="020B0503020204020204" charset="-122"/>
              </a:rPr>
              <a:t>4%</a:t>
            </a:r>
            <a:r>
              <a:rPr lang="zh-CN" altLang="en-US" sz="2400" b="1" spc="-470" dirty="0" smtClean="0">
                <a:latin typeface="华文新魏" panose="02010800040101010101" pitchFamily="2" charset="-122"/>
                <a:ea typeface="华文新魏" panose="02010800040101010101" pitchFamily="2" charset="-122"/>
                <a:cs typeface="微软雅黑" panose="020B0503020204020204" charset="-122"/>
              </a:rPr>
              <a:t> </a:t>
            </a:r>
          </a:p>
          <a:p>
            <a:pPr marL="577850" marR="1125220">
              <a:lnSpc>
                <a:spcPct val="140000"/>
              </a:lnSpc>
            </a:pPr>
            <a:r>
              <a:rPr lang="zh-CN" altLang="en-US" sz="24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最近一</a:t>
            </a:r>
            <a:r>
              <a:rPr lang="zh-CN" altLang="en-US"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年</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销</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售</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收入</a:t>
            </a:r>
            <a:r>
              <a:rPr lang="zh-CN" altLang="en-US" sz="2400" b="1" spc="-114" dirty="0" smtClean="0">
                <a:latin typeface="华文新魏" panose="02010800040101010101" pitchFamily="2" charset="-122"/>
                <a:ea typeface="华文新魏" panose="02010800040101010101" pitchFamily="2" charset="-122"/>
                <a:cs typeface="微软雅黑" panose="020B0503020204020204" charset="-122"/>
              </a:rPr>
              <a:t>＞</a:t>
            </a:r>
            <a:r>
              <a:rPr lang="en-US" altLang="zh-CN" sz="2400" b="1" spc="-114" dirty="0" smtClean="0">
                <a:latin typeface="华文新魏" panose="02010800040101010101" pitchFamily="2" charset="-122"/>
                <a:ea typeface="华文新魏" panose="02010800040101010101" pitchFamily="2" charset="-122"/>
                <a:cs typeface="微软雅黑" panose="020B0503020204020204" charset="-122"/>
              </a:rPr>
              <a:t>2</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亿</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元</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，研</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发</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费</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用</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占比</a:t>
            </a:r>
            <a:r>
              <a:rPr lang="zh-CN" altLang="en-US" sz="2400" b="1" spc="-40" dirty="0" smtClean="0">
                <a:latin typeface="华文新魏" panose="02010800040101010101" pitchFamily="2" charset="-122"/>
                <a:ea typeface="华文新魏" panose="02010800040101010101" pitchFamily="2" charset="-122"/>
                <a:cs typeface="微软雅黑" panose="020B0503020204020204" charset="-122"/>
              </a:rPr>
              <a:t>≥</a:t>
            </a:r>
            <a:r>
              <a:rPr lang="en-US" altLang="zh-CN" sz="2400" b="1" spc="-40" dirty="0" smtClean="0">
                <a:latin typeface="华文新魏" panose="02010800040101010101" pitchFamily="2" charset="-122"/>
                <a:ea typeface="华文新魏" panose="02010800040101010101" pitchFamily="2" charset="-122"/>
                <a:cs typeface="微软雅黑" panose="020B0503020204020204" charset="-122"/>
              </a:rPr>
              <a:t>3</a:t>
            </a:r>
            <a:r>
              <a:rPr lang="zh-CN" altLang="en-US" sz="2400" b="1" spc="-40" dirty="0" smtClean="0">
                <a:latin typeface="华文新魏" panose="02010800040101010101" pitchFamily="2" charset="-122"/>
                <a:ea typeface="华文新魏" panose="02010800040101010101" pitchFamily="2" charset="-122"/>
                <a:cs typeface="微软雅黑" panose="020B0503020204020204" charset="-122"/>
              </a:rPr>
              <a:t></a:t>
            </a:r>
            <a:r>
              <a:rPr lang="en-US" altLang="zh-CN" sz="2400" b="1" spc="-40" dirty="0" smtClean="0">
                <a:latin typeface="华文新魏" panose="02010800040101010101" pitchFamily="2" charset="-122"/>
                <a:ea typeface="华文新魏" panose="02010800040101010101" pitchFamily="2" charset="-122"/>
                <a:cs typeface="微软雅黑" panose="020B0503020204020204" charset="-122"/>
              </a:rPr>
              <a:t>%</a:t>
            </a:r>
            <a:endParaRPr lang="zh-CN" altLang="en-US" sz="2400" b="1" dirty="0" smtClean="0">
              <a:latin typeface="华文新魏" panose="02010800040101010101" pitchFamily="2" charset="-122"/>
              <a:ea typeface="华文新魏" panose="02010800040101010101" pitchFamily="2" charset="-122"/>
              <a:cs typeface="微软雅黑" panose="020B0503020204020204" charset="-122"/>
            </a:endParaRPr>
          </a:p>
        </p:txBody>
      </p:sp>
      <p:sp>
        <p:nvSpPr>
          <p:cNvPr id="9" name="TextBox 8"/>
          <p:cNvSpPr txBox="1"/>
          <p:nvPr/>
        </p:nvSpPr>
        <p:spPr>
          <a:xfrm>
            <a:off x="3071802" y="2286013"/>
            <a:ext cx="5286412" cy="830997"/>
          </a:xfrm>
          <a:prstGeom prst="rect">
            <a:avLst/>
          </a:prstGeom>
          <a:noFill/>
        </p:spPr>
        <p:txBody>
          <a:bodyPr wrap="square" rtlCol="0">
            <a:spAutoFit/>
          </a:bodyPr>
          <a:lstStyle/>
          <a:p>
            <a:r>
              <a:rPr lang="zh-CN" altLang="en-US" sz="2400" b="1" i="1" u="sng" dirty="0" smtClean="0">
                <a:solidFill>
                  <a:srgbClr val="FF0000"/>
                </a:solidFill>
                <a:latin typeface="华文新魏" panose="02010800040101010101" pitchFamily="2" charset="-122"/>
                <a:ea typeface="华文新魏" panose="02010800040101010101" pitchFamily="2" charset="-122"/>
              </a:rPr>
              <a:t>企业近三个会计年度研发费用总额</a:t>
            </a:r>
            <a:endParaRPr lang="en-US" altLang="zh-CN" sz="2400" b="1" i="1" u="sng" dirty="0" smtClean="0">
              <a:solidFill>
                <a:srgbClr val="FF0000"/>
              </a:solidFill>
              <a:latin typeface="华文新魏" panose="02010800040101010101" pitchFamily="2" charset="-122"/>
              <a:ea typeface="华文新魏" panose="02010800040101010101" pitchFamily="2" charset="-122"/>
            </a:endParaRPr>
          </a:p>
          <a:p>
            <a:r>
              <a:rPr lang="zh-CN" altLang="en-US" sz="2400" b="1" i="1" dirty="0" smtClean="0">
                <a:solidFill>
                  <a:srgbClr val="FF0000"/>
                </a:solidFill>
                <a:latin typeface="华文新魏" panose="02010800040101010101" pitchFamily="2" charset="-122"/>
                <a:ea typeface="华文新魏" panose="02010800040101010101" pitchFamily="2" charset="-122"/>
              </a:rPr>
              <a:t>企业近三个会计年度销售收入总额</a:t>
            </a:r>
            <a:endParaRPr lang="en-US" altLang="zh-CN" sz="2400" b="1" i="1" dirty="0" smtClean="0">
              <a:solidFill>
                <a:srgbClr val="FF0000"/>
              </a:solidFill>
              <a:latin typeface="华文新魏" panose="02010800040101010101" pitchFamily="2" charset="-122"/>
              <a:ea typeface="华文新魏" panose="02010800040101010101" pitchFamily="2" charset="-122"/>
            </a:endParaRPr>
          </a:p>
        </p:txBody>
      </p:sp>
      <p:sp>
        <p:nvSpPr>
          <p:cNvPr id="7" name="TextBox 6"/>
          <p:cNvSpPr txBox="1"/>
          <p:nvPr/>
        </p:nvSpPr>
        <p:spPr>
          <a:xfrm>
            <a:off x="1285852" y="357166"/>
            <a:ext cx="4071966" cy="523220"/>
          </a:xfrm>
          <a:prstGeom prst="rect">
            <a:avLst/>
          </a:prstGeom>
          <a:noFill/>
        </p:spPr>
        <p:txBody>
          <a:bodyPr wrap="square" rtlCol="0">
            <a:spAutoFit/>
          </a:bodyPr>
          <a:lstStyle/>
          <a:p>
            <a:r>
              <a:rPr lang="zh-CN" altLang="en-US" sz="2800" b="1" spc="10"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 研发费用占比</a:t>
            </a:r>
            <a:endParaRPr lang="zh-CN" altLang="en-US" sz="2800" dirty="0"/>
          </a:p>
        </p:txBody>
      </p:sp>
      <p:sp>
        <p:nvSpPr>
          <p:cNvPr id="8" name="矩形 7"/>
          <p:cNvSpPr/>
          <p:nvPr/>
        </p:nvSpPr>
        <p:spPr>
          <a:xfrm>
            <a:off x="428596" y="5643598"/>
            <a:ext cx="8001056" cy="830997"/>
          </a:xfrm>
          <a:prstGeom prst="rect">
            <a:avLst/>
          </a:prstGeom>
        </p:spPr>
        <p:txBody>
          <a:bodyPr wrap="square">
            <a:spAutoFit/>
          </a:bodyPr>
          <a:lstStyle/>
          <a:p>
            <a:pPr marL="577850">
              <a:spcBef>
                <a:spcPts val="1055"/>
              </a:spcBef>
            </a:pPr>
            <a:r>
              <a:rPr lang="zh-CN" altLang="en-US" sz="24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         其</a:t>
            </a:r>
            <a:r>
              <a:rPr lang="zh-CN" altLang="en-US"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中，企业在中国</a:t>
            </a:r>
            <a:r>
              <a:rPr lang="zh-CN" altLang="en-US" sz="24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境</a:t>
            </a:r>
            <a:r>
              <a:rPr lang="zh-CN" altLang="en-US"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内发</a:t>
            </a:r>
            <a:r>
              <a:rPr lang="zh-CN" altLang="en-US" sz="24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生</a:t>
            </a:r>
            <a:r>
              <a:rPr lang="zh-CN" altLang="en-US"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的</a:t>
            </a:r>
            <a:r>
              <a:rPr lang="zh-CN" altLang="en-US" sz="24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研</a:t>
            </a:r>
            <a:r>
              <a:rPr lang="zh-CN" altLang="en-US"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发费</a:t>
            </a:r>
            <a:r>
              <a:rPr lang="zh-CN" altLang="en-US" sz="24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用</a:t>
            </a:r>
            <a:r>
              <a:rPr lang="zh-CN" altLang="en-US"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占全部研发费用</a:t>
            </a:r>
            <a:r>
              <a:rPr lang="zh-CN" altLang="en-US" sz="24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总</a:t>
            </a:r>
            <a:r>
              <a:rPr lang="zh-CN" altLang="en-US"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额的比例不低于</a:t>
            </a:r>
            <a:r>
              <a:rPr lang="en-US" altLang="zh-CN" sz="2400" b="1" spc="-9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60</a:t>
            </a:r>
            <a:r>
              <a:rPr lang="zh-CN" altLang="en-US" sz="2400" b="1" spc="-9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a:t>
            </a:r>
            <a:r>
              <a:rPr lang="en-US" altLang="zh-CN" sz="2400" b="1" spc="-9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 .           </a:t>
            </a:r>
            <a:endParaRPr lang="zh-CN" altLang="en-US" sz="2400" b="1" dirty="0">
              <a:solidFill>
                <a:srgbClr val="FF0000"/>
              </a:solidFill>
              <a:latin typeface="华文新魏" panose="02010800040101010101" pitchFamily="2" charset="-122"/>
              <a:ea typeface="华文新魏" panose="02010800040101010101" pitchFamily="2"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1440" y="1142984"/>
            <a:ext cx="5081120" cy="523220"/>
          </a:xfrm>
          <a:prstGeom prst="rect">
            <a:avLst/>
          </a:prstGeom>
          <a:noFill/>
        </p:spPr>
        <p:txBody>
          <a:bodyPr wrap="square" rtlCol="0">
            <a:spAutoFit/>
          </a:bodyPr>
          <a:lstStyle/>
          <a:p>
            <a:pPr algn="ctr"/>
            <a:r>
              <a:rPr lang="zh-CN" altLang="en-US" sz="2800" b="1" dirty="0" smtClean="0">
                <a:solidFill>
                  <a:srgbClr val="FF0000"/>
                </a:solidFill>
                <a:latin typeface="华文新魏" panose="02010800040101010101" pitchFamily="2" charset="-122"/>
                <a:ea typeface="华文新魏" panose="02010800040101010101" pitchFamily="2" charset="-122"/>
              </a:rPr>
              <a:t>案     例</a:t>
            </a:r>
            <a:endParaRPr lang="zh-CN" altLang="en-US" sz="2800" b="1" dirty="0">
              <a:solidFill>
                <a:srgbClr val="FF0000"/>
              </a:solidFill>
              <a:latin typeface="华文新魏" panose="02010800040101010101" pitchFamily="2" charset="-122"/>
              <a:ea typeface="华文新魏" panose="02010800040101010101" pitchFamily="2" charset="-122"/>
            </a:endParaRPr>
          </a:p>
        </p:txBody>
      </p:sp>
      <p:sp>
        <p:nvSpPr>
          <p:cNvPr id="4" name="TextBox 3"/>
          <p:cNvSpPr txBox="1"/>
          <p:nvPr/>
        </p:nvSpPr>
        <p:spPr>
          <a:xfrm>
            <a:off x="458714" y="1857363"/>
            <a:ext cx="8226576" cy="4154984"/>
          </a:xfrm>
          <a:prstGeom prst="rect">
            <a:avLst/>
          </a:prstGeom>
          <a:noFill/>
        </p:spPr>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         某企业</a:t>
            </a:r>
            <a:r>
              <a:rPr lang="en-US" altLang="zh-CN" sz="2400" b="1" dirty="0" smtClean="0">
                <a:latin typeface="华文新魏" panose="02010800040101010101" pitchFamily="2" charset="-122"/>
                <a:ea typeface="华文新魏" panose="02010800040101010101" pitchFamily="2" charset="-122"/>
              </a:rPr>
              <a:t>2019</a:t>
            </a:r>
            <a:r>
              <a:rPr lang="zh-CN" altLang="en-US" sz="2400" b="1" dirty="0" smtClean="0">
                <a:latin typeface="华文新魏" panose="02010800040101010101" pitchFamily="2" charset="-122"/>
                <a:ea typeface="华文新魏" panose="02010800040101010101" pitchFamily="2" charset="-122"/>
              </a:rPr>
              <a:t>年申报高新技术企业，</a:t>
            </a:r>
            <a:r>
              <a:rPr lang="en-US" altLang="zh-CN" sz="2400" b="1" dirty="0" smtClean="0">
                <a:latin typeface="华文新魏" panose="02010800040101010101" pitchFamily="2" charset="-122"/>
                <a:ea typeface="华文新魏" panose="02010800040101010101" pitchFamily="2" charset="-122"/>
              </a:rPr>
              <a:t>2016-2018</a:t>
            </a:r>
            <a:r>
              <a:rPr lang="zh-CN" altLang="en-US" sz="2400" b="1" dirty="0" smtClean="0">
                <a:latin typeface="华文新魏" panose="02010800040101010101" pitchFamily="2" charset="-122"/>
                <a:ea typeface="华文新魏" panose="02010800040101010101" pitchFamily="2" charset="-122"/>
              </a:rPr>
              <a:t>年发生的归集合理的研发费用总计是</a:t>
            </a:r>
            <a:r>
              <a:rPr lang="en-US" altLang="zh-CN" sz="2400" b="1" dirty="0" smtClean="0">
                <a:latin typeface="华文新魏" panose="02010800040101010101" pitchFamily="2" charset="-122"/>
                <a:ea typeface="华文新魏" panose="02010800040101010101" pitchFamily="2" charset="-122"/>
              </a:rPr>
              <a:t>7000</a:t>
            </a:r>
            <a:r>
              <a:rPr lang="zh-CN" altLang="en-US" sz="2400" b="1" dirty="0" smtClean="0">
                <a:latin typeface="华文新魏" panose="02010800040101010101" pitchFamily="2" charset="-122"/>
                <a:ea typeface="华文新魏" panose="02010800040101010101" pitchFamily="2" charset="-122"/>
              </a:rPr>
              <a:t>万元，其中发生在境内的研发费用是</a:t>
            </a:r>
            <a:r>
              <a:rPr lang="en-US" altLang="zh-CN" sz="2400" b="1" dirty="0" smtClean="0">
                <a:latin typeface="华文新魏" panose="02010800040101010101" pitchFamily="2" charset="-122"/>
                <a:ea typeface="华文新魏" panose="02010800040101010101" pitchFamily="2" charset="-122"/>
              </a:rPr>
              <a:t>3000</a:t>
            </a:r>
            <a:r>
              <a:rPr lang="zh-CN" altLang="en-US" sz="2400" b="1" dirty="0" smtClean="0">
                <a:latin typeface="华文新魏" panose="02010800040101010101" pitchFamily="2" charset="-122"/>
                <a:ea typeface="华文新魏" panose="02010800040101010101" pitchFamily="2" charset="-122"/>
              </a:rPr>
              <a:t>万元（为简化 计算，假设合部是人员人工费用），发生在境外的研发费用是</a:t>
            </a:r>
            <a:r>
              <a:rPr lang="en-US" altLang="zh-CN" sz="2400" b="1" dirty="0" smtClean="0">
                <a:latin typeface="华文新魏" panose="02010800040101010101" pitchFamily="2" charset="-122"/>
                <a:ea typeface="华文新魏" panose="02010800040101010101" pitchFamily="2" charset="-122"/>
              </a:rPr>
              <a:t>4000</a:t>
            </a:r>
            <a:r>
              <a:rPr lang="zh-CN" altLang="en-US" sz="2400" b="1" dirty="0" smtClean="0">
                <a:latin typeface="华文新魏" panose="02010800040101010101" pitchFamily="2" charset="-122"/>
                <a:ea typeface="华文新魏" panose="02010800040101010101" pitchFamily="2" charset="-122"/>
              </a:rPr>
              <a:t>万元，最终能计入境外研发费用金额是多少？能计入申报高新委托境外研发费用金额是多少</a:t>
            </a:r>
            <a:r>
              <a:rPr lang="en-US" altLang="zh-CN" sz="2400" b="1" dirty="0" smtClean="0">
                <a:latin typeface="华文新魏" panose="02010800040101010101" pitchFamily="2" charset="-122"/>
                <a:ea typeface="华文新魏" panose="02010800040101010101" pitchFamily="2" charset="-122"/>
              </a:rPr>
              <a:t>?</a:t>
            </a:r>
          </a:p>
          <a:p>
            <a:r>
              <a:rPr lang="zh-CN" altLang="en-US" sz="2400" b="1" dirty="0" smtClean="0">
                <a:latin typeface="华文新魏" panose="02010800040101010101" pitchFamily="2" charset="-122"/>
                <a:ea typeface="华文新魏" panose="02010800040101010101" pitchFamily="2" charset="-122"/>
              </a:rPr>
              <a:t>         能计入境外的研发费用</a:t>
            </a:r>
            <a:r>
              <a:rPr lang="en-US" altLang="zh-CN" sz="2400" b="1" dirty="0" smtClean="0">
                <a:latin typeface="华文新魏" panose="02010800040101010101" pitchFamily="2" charset="-122"/>
                <a:ea typeface="华文新魏" panose="02010800040101010101" pitchFamily="2" charset="-122"/>
              </a:rPr>
              <a:t>=3000/(1-40%)*40%=2000</a:t>
            </a:r>
            <a:r>
              <a:rPr lang="zh-CN" altLang="en-US" sz="2400" b="1" dirty="0" smtClean="0">
                <a:latin typeface="华文新魏" panose="02010800040101010101" pitchFamily="2" charset="-122"/>
                <a:ea typeface="华文新魏" panose="02010800040101010101" pitchFamily="2" charset="-122"/>
              </a:rPr>
              <a:t>万元，即，境外发生的研发费用只有其中的</a:t>
            </a:r>
            <a:r>
              <a:rPr lang="en-US" altLang="zh-CN" sz="2400" b="1" dirty="0" smtClean="0">
                <a:latin typeface="华文新魏" panose="02010800040101010101" pitchFamily="2" charset="-122"/>
                <a:ea typeface="华文新魏" panose="02010800040101010101" pitchFamily="2" charset="-122"/>
              </a:rPr>
              <a:t>2000</a:t>
            </a:r>
            <a:r>
              <a:rPr lang="zh-CN" altLang="en-US" sz="2400" b="1" dirty="0" smtClean="0">
                <a:latin typeface="华文新魏" panose="02010800040101010101" pitchFamily="2" charset="-122"/>
                <a:ea typeface="华文新魏" panose="02010800040101010101" pitchFamily="2" charset="-122"/>
              </a:rPr>
              <a:t>万元可以计入境外的外部研发费。</a:t>
            </a:r>
            <a:endParaRPr lang="en-US" altLang="zh-CN" sz="2400" b="1" dirty="0" smtClean="0">
              <a:latin typeface="华文新魏" panose="02010800040101010101" pitchFamily="2" charset="-122"/>
              <a:ea typeface="华文新魏" panose="02010800040101010101" pitchFamily="2" charset="-122"/>
            </a:endParaRPr>
          </a:p>
          <a:p>
            <a:r>
              <a:rPr lang="zh-CN" altLang="en-US" sz="2400" b="1" dirty="0" smtClean="0">
                <a:latin typeface="华文新魏" panose="02010800040101010101" pitchFamily="2" charset="-122"/>
                <a:ea typeface="华文新魏" panose="02010800040101010101" pitchFamily="2" charset="-122"/>
              </a:rPr>
              <a:t>        能计入申报高新委托境外研发费用金额</a:t>
            </a:r>
            <a:r>
              <a:rPr lang="en-US" altLang="zh-CN" sz="2400" b="1" dirty="0" smtClean="0">
                <a:latin typeface="华文新魏" panose="02010800040101010101" pitchFamily="2" charset="-122"/>
                <a:ea typeface="华文新魏" panose="02010800040101010101" pitchFamily="2" charset="-122"/>
              </a:rPr>
              <a:t>=2000*80%=1600</a:t>
            </a:r>
            <a:r>
              <a:rPr lang="zh-CN" altLang="en-US" sz="2400" b="1" dirty="0" smtClean="0">
                <a:latin typeface="华文新魏" panose="02010800040101010101" pitchFamily="2" charset="-122"/>
                <a:ea typeface="华文新魏" panose="02010800040101010101" pitchFamily="2" charset="-122"/>
              </a:rPr>
              <a:t>万元</a:t>
            </a:r>
            <a:r>
              <a:rPr lang="en-US" altLang="zh-CN" sz="2400" b="1" dirty="0" smtClean="0">
                <a:latin typeface="华文新魏" panose="02010800040101010101" pitchFamily="2" charset="-122"/>
                <a:ea typeface="华文新魏" panose="02010800040101010101" pitchFamily="2" charset="-122"/>
              </a:rPr>
              <a:t>.</a:t>
            </a:r>
            <a:endParaRPr lang="zh-CN" altLang="en-US" sz="2400" b="1" dirty="0">
              <a:latin typeface="华文新魏" panose="02010800040101010101" pitchFamily="2" charset="-122"/>
              <a:ea typeface="华文新魏" panose="02010800040101010101" pitchFamily="2" charset="-122"/>
            </a:endParaRPr>
          </a:p>
        </p:txBody>
      </p:sp>
      <p:sp>
        <p:nvSpPr>
          <p:cNvPr id="5" name="矩形 4"/>
          <p:cNvSpPr/>
          <p:nvPr/>
        </p:nvSpPr>
        <p:spPr>
          <a:xfrm>
            <a:off x="571472" y="500064"/>
            <a:ext cx="8001056" cy="461665"/>
          </a:xfrm>
          <a:prstGeom prst="rect">
            <a:avLst/>
          </a:prstGeom>
        </p:spPr>
        <p:txBody>
          <a:bodyPr wrap="square">
            <a:spAutoFit/>
          </a:bodyPr>
          <a:lstStyle/>
          <a:p>
            <a:pPr marL="577850">
              <a:spcBef>
                <a:spcPts val="1055"/>
              </a:spcBef>
            </a:pP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境</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内发</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生</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的</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研</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发费</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用</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占</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总</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研发</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费</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用</a:t>
            </a:r>
            <a:r>
              <a:rPr lang="zh-CN" altLang="en-US" sz="2400" b="1" spc="15" dirty="0" smtClean="0">
                <a:latin typeface="华文新魏" panose="02010800040101010101" pitchFamily="2" charset="-122"/>
                <a:ea typeface="华文新魏" panose="02010800040101010101" pitchFamily="2" charset="-122"/>
                <a:cs typeface="微软雅黑" panose="020B0503020204020204" charset="-122"/>
              </a:rPr>
              <a:t>总</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额</a:t>
            </a:r>
            <a:r>
              <a:rPr lang="zh-CN" altLang="en-US" sz="2400" b="1" spc="-9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a:t>
            </a:r>
            <a:r>
              <a:rPr lang="en-US" altLang="zh-CN" sz="2400" b="1" spc="-9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60</a:t>
            </a:r>
            <a:r>
              <a:rPr lang="zh-CN" altLang="en-US" sz="2400" b="1" spc="-9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a:t>
            </a:r>
            <a:r>
              <a:rPr lang="en-US" altLang="zh-CN" sz="2400" b="1" spc="-9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            </a:t>
            </a:r>
            <a:endParaRPr lang="zh-CN" altLang="en-US" sz="2400" b="1" dirty="0">
              <a:solidFill>
                <a:srgbClr val="FF0000"/>
              </a:solidFill>
              <a:latin typeface="华文新魏" panose="02010800040101010101" pitchFamily="2" charset="-122"/>
              <a:ea typeface="华文新魏" panose="02010800040101010101" pitchFamily="2"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605292"/>
            <a:ext cx="9144000" cy="1323439"/>
          </a:xfrm>
          <a:prstGeom prst="rect">
            <a:avLst/>
          </a:prstGeom>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spAutoFit/>
          </a:bodyPr>
          <a:lstStyle/>
          <a:p>
            <a:pPr marL="0" marR="0" lvl="0" indent="332105"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   </a:t>
            </a:r>
            <a:r>
              <a:rPr lang="zh-CN" altLang="en-US" sz="2000" b="1" dirty="0" smtClean="0">
                <a:solidFill>
                  <a:srgbClr val="FF0000"/>
                </a:solidFill>
                <a:latin typeface="华文新魏" panose="02010800040101010101" pitchFamily="2" charset="-122"/>
                <a:ea typeface="华文新魏" panose="02010800040101010101" pitchFamily="2" charset="-122"/>
                <a:cs typeface="Times New Roman" panose="02020603050405020304" pitchFamily="18" charset="0"/>
              </a:rPr>
              <a:t>填报说明</a:t>
            </a:r>
            <a:r>
              <a:rPr kumimoji="0" lang="zh-CN" altLang="en-US"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第</a:t>
            </a:r>
            <a:r>
              <a:rPr kumimoji="0" lang="en-US" alt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28</a:t>
            </a:r>
            <a:r>
              <a:rPr kumimoji="0" lang="zh-CN" altLang="en-US"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行：</a:t>
            </a:r>
            <a:r>
              <a:rPr kumimoji="0" 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纳税人在中国境内发生的研发费用总额占全部研发费用总额的比例不低于</a:t>
            </a:r>
            <a:r>
              <a:rPr kumimoji="0" lang="zh-CN" alt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60%</a:t>
            </a:r>
            <a:r>
              <a:rPr kumimoji="0" 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，即境外发生的研发费用总额占全部研发费用总额的比例不超过</a:t>
            </a:r>
            <a:r>
              <a:rPr kumimoji="0" lang="zh-CN" alt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40%</a:t>
            </a:r>
            <a:r>
              <a:rPr kumimoji="0" 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。本行填（</a:t>
            </a:r>
            <a:r>
              <a:rPr kumimoji="0" lang="zh-CN" alt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17+18+…+22+23+26</a:t>
            </a:r>
            <a:r>
              <a:rPr kumimoji="0" 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行）</a:t>
            </a:r>
            <a:r>
              <a:rPr kumimoji="0" lang="zh-CN" alt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×40%÷(1-40%)</a:t>
            </a:r>
            <a:r>
              <a:rPr kumimoji="0" 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与第</a:t>
            </a:r>
            <a:r>
              <a:rPr kumimoji="0" lang="zh-CN" alt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27</a:t>
            </a:r>
            <a:r>
              <a:rPr kumimoji="0" lang="zh-CN" sz="20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行的孰小值。</a:t>
            </a:r>
            <a:endParaRPr kumimoji="0" lang="zh-CN" sz="2000" b="1"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宋体" panose="02010600030101010101" pitchFamily="2" charset="-122"/>
            </a:endParaRPr>
          </a:p>
        </p:txBody>
      </p:sp>
      <p:graphicFrame>
        <p:nvGraphicFramePr>
          <p:cNvPr id="4" name="表格 3"/>
          <p:cNvGraphicFramePr>
            <a:graphicFrameLocks noGrp="1"/>
          </p:cNvGraphicFramePr>
          <p:nvPr/>
        </p:nvGraphicFramePr>
        <p:xfrm>
          <a:off x="277244" y="204872"/>
          <a:ext cx="8529025" cy="5384749"/>
        </p:xfrm>
        <a:graphic>
          <a:graphicData uri="http://schemas.openxmlformats.org/drawingml/2006/table">
            <a:tbl>
              <a:tblPr/>
              <a:tblGrid>
                <a:gridCol w="487373"/>
                <a:gridCol w="913824"/>
                <a:gridCol w="3594374"/>
                <a:gridCol w="852902"/>
                <a:gridCol w="974746"/>
                <a:gridCol w="852902"/>
                <a:gridCol w="852904"/>
              </a:tblGrid>
              <a:tr h="300899">
                <a:tc gridSpan="7">
                  <a:txBody>
                    <a:bodyPr/>
                    <a:lstStyle/>
                    <a:p>
                      <a:pPr algn="l" fontAlgn="ctr"/>
                      <a:r>
                        <a:rPr lang="en-US" altLang="zh-CN" sz="1800" b="1" i="0" u="none" strike="noStrike" dirty="0">
                          <a:solidFill>
                            <a:srgbClr val="000000"/>
                          </a:solidFill>
                          <a:latin typeface="宋体" panose="02010600030101010101" pitchFamily="2" charset="-122"/>
                        </a:rPr>
                        <a:t>A107041             </a:t>
                      </a:r>
                      <a:r>
                        <a:rPr lang="en-US" altLang="zh-CN" sz="1800" b="1" i="0" u="none" strike="noStrike" dirty="0" smtClean="0">
                          <a:solidFill>
                            <a:srgbClr val="000000"/>
                          </a:solidFill>
                          <a:latin typeface="宋体" panose="02010600030101010101" pitchFamily="2" charset="-122"/>
                        </a:rPr>
                        <a:t>  </a:t>
                      </a:r>
                      <a:r>
                        <a:rPr lang="zh-CN" altLang="en-US" sz="1800" b="1" i="0" u="none" strike="noStrike" dirty="0" smtClean="0">
                          <a:solidFill>
                            <a:srgbClr val="000000"/>
                          </a:solidFill>
                          <a:latin typeface="宋体" panose="02010600030101010101" pitchFamily="2" charset="-122"/>
                        </a:rPr>
                        <a:t>高新技术</a:t>
                      </a:r>
                      <a:r>
                        <a:rPr lang="zh-CN" altLang="en-US" sz="1800" b="1" i="0" u="none" strike="noStrike" dirty="0">
                          <a:solidFill>
                            <a:srgbClr val="000000"/>
                          </a:solidFill>
                          <a:latin typeface="宋体" panose="02010600030101010101" pitchFamily="2" charset="-122"/>
                        </a:rPr>
                        <a:t>企业优惠情况及明细表</a:t>
                      </a:r>
                    </a:p>
                  </a:txBody>
                  <a:tcPr marL="4561" marR="4561" marT="6078"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96250">
                <a:tc gridSpan="7">
                  <a:txBody>
                    <a:bodyPr/>
                    <a:lstStyle/>
                    <a:p>
                      <a:pPr algn="ctr" fontAlgn="ctr"/>
                      <a:r>
                        <a:rPr lang="zh-CN" altLang="en-US" sz="1800" b="1" i="0" u="none" strike="noStrike" dirty="0">
                          <a:solidFill>
                            <a:srgbClr val="000000"/>
                          </a:solidFill>
                          <a:latin typeface="宋体" panose="02010600030101010101" pitchFamily="2" charset="-122"/>
                        </a:rPr>
                        <a:t>税收优惠有关情况</a:t>
                      </a:r>
                    </a:p>
                  </a:txBody>
                  <a:tcPr marL="4561" marR="4561" marT="607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554718">
                <a:tc>
                  <a:txBody>
                    <a:bodyPr/>
                    <a:lstStyle/>
                    <a:p>
                      <a:pPr algn="ctr" fontAlgn="ctr"/>
                      <a:r>
                        <a:rPr lang="en-US" altLang="zh-CN" sz="1800" b="1" i="0" u="none" strike="noStrike" dirty="0">
                          <a:solidFill>
                            <a:srgbClr val="000000"/>
                          </a:solidFill>
                          <a:latin typeface="宋体" panose="02010600030101010101" pitchFamily="2" charset="-122"/>
                        </a:rPr>
                        <a:t>16</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algn="ctr" fontAlgn="ctr"/>
                      <a:r>
                        <a:rPr lang="zh-CN" altLang="en-US" sz="1800" b="1" i="0" u="none" strike="noStrike" dirty="0">
                          <a:solidFill>
                            <a:srgbClr val="000000"/>
                          </a:solidFill>
                          <a:latin typeface="宋体" panose="02010600030101010101" pitchFamily="2" charset="-122"/>
                        </a:rPr>
                        <a:t>研发费用指标</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panose="02010600030101010101" pitchFamily="2" charset="-122"/>
                        </a:rPr>
                        <a:t>（一）内部研究开发投入</a:t>
                      </a:r>
                      <a:r>
                        <a:rPr lang="en-US" altLang="zh-CN" sz="1800" b="1" i="0" u="none" strike="noStrike" dirty="0">
                          <a:solidFill>
                            <a:srgbClr val="000000"/>
                          </a:solidFill>
                          <a:latin typeface="宋体" panose="02010600030101010101" pitchFamily="2" charset="-122"/>
                        </a:rPr>
                        <a:t>(17+…+22+24)</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800" b="1" i="0" u="none" strike="noStrike" dirty="0" smtClean="0">
                          <a:solidFill>
                            <a:srgbClr val="000000"/>
                          </a:solidFill>
                          <a:latin typeface="宋体" panose="02010600030101010101" pitchFamily="2" charset="-122"/>
                        </a:rPr>
                        <a:t> </a:t>
                      </a:r>
                      <a:r>
                        <a:rPr lang="en-US" altLang="zh-CN" sz="1800" b="1" i="0" u="none" strike="noStrike" dirty="0" smtClean="0">
                          <a:solidFill>
                            <a:srgbClr val="000000"/>
                          </a:solidFill>
                          <a:latin typeface="宋体" panose="02010600030101010101" pitchFamily="2" charset="-122"/>
                        </a:rPr>
                        <a:t>   </a:t>
                      </a:r>
                      <a:endParaRPr lang="en-US" altLang="zh-CN"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800" b="1" i="0" u="none" strike="noStrike" dirty="0">
                          <a:solidFill>
                            <a:srgbClr val="000000"/>
                          </a:solidFill>
                          <a:latin typeface="宋体" panose="02010600030101010101" pitchFamily="2" charset="-122"/>
                        </a:rPr>
                        <a:t> </a:t>
                      </a:r>
                      <a:r>
                        <a:rPr lang="en-US" altLang="zh-CN" sz="1800" b="1" i="0" u="none" strike="noStrike" dirty="0" smtClean="0">
                          <a:solidFill>
                            <a:srgbClr val="000000"/>
                          </a:solidFill>
                          <a:latin typeface="宋体" panose="02010600030101010101" pitchFamily="2" charset="-122"/>
                        </a:rPr>
                        <a:t>   </a:t>
                      </a:r>
                      <a:endParaRPr lang="en-US" altLang="zh-CN"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800" b="1" i="0" u="none" strike="noStrike" dirty="0">
                          <a:solidFill>
                            <a:srgbClr val="000000"/>
                          </a:solidFill>
                          <a:latin typeface="宋体" panose="02010600030101010101" pitchFamily="2" charset="-122"/>
                        </a:rPr>
                        <a:t> </a:t>
                      </a:r>
                      <a:r>
                        <a:rPr lang="en-US" altLang="zh-CN" sz="1800" b="1" i="0" u="none" strike="noStrike" dirty="0">
                          <a:solidFill>
                            <a:srgbClr val="000000"/>
                          </a:solidFill>
                          <a:latin typeface="宋体" panose="02010600030101010101" pitchFamily="2" charset="-122"/>
                        </a:rPr>
                        <a:t>-   </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800" b="1" i="0" u="none" strike="noStrike" dirty="0">
                          <a:solidFill>
                            <a:srgbClr val="000000"/>
                          </a:solidFill>
                          <a:latin typeface="宋体" panose="02010600030101010101" pitchFamily="2" charset="-122"/>
                        </a:rPr>
                        <a:t> </a:t>
                      </a:r>
                      <a:r>
                        <a:rPr lang="en-US" altLang="zh-CN" sz="1800" b="1" i="0" u="none" strike="noStrike" dirty="0" smtClean="0">
                          <a:solidFill>
                            <a:srgbClr val="000000"/>
                          </a:solidFill>
                          <a:latin typeface="宋体" panose="02010600030101010101" pitchFamily="2" charset="-122"/>
                        </a:rPr>
                        <a:t>   </a:t>
                      </a:r>
                      <a:endParaRPr lang="en-US" altLang="zh-CN"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99">
                <a:tc>
                  <a:txBody>
                    <a:bodyPr/>
                    <a:lstStyle/>
                    <a:p>
                      <a:pPr algn="ctr" fontAlgn="ctr"/>
                      <a:r>
                        <a:rPr lang="en-US" altLang="zh-CN" sz="1800" b="1" i="0" u="none" strike="noStrike" dirty="0">
                          <a:solidFill>
                            <a:srgbClr val="000000"/>
                          </a:solidFill>
                          <a:latin typeface="宋体" panose="02010600030101010101" pitchFamily="2" charset="-122"/>
                        </a:rPr>
                        <a:t>17</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800" b="1" i="0" u="none" strike="noStrike" dirty="0">
                          <a:solidFill>
                            <a:srgbClr val="000000"/>
                          </a:solidFill>
                          <a:latin typeface="宋体" panose="02010600030101010101" pitchFamily="2" charset="-122"/>
                        </a:rPr>
                        <a:t>1.</a:t>
                      </a:r>
                      <a:r>
                        <a:rPr lang="zh-CN" altLang="en-US" sz="1800" b="1" i="0" u="none" strike="noStrike" dirty="0">
                          <a:solidFill>
                            <a:srgbClr val="000000"/>
                          </a:solidFill>
                          <a:latin typeface="宋体" panose="02010600030101010101" pitchFamily="2" charset="-122"/>
                        </a:rPr>
                        <a:t>人员人工费用</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smtClean="0">
                          <a:solidFill>
                            <a:srgbClr val="000000"/>
                          </a:solidFill>
                          <a:latin typeface="宋体" panose="02010600030101010101" pitchFamily="2" charset="-122"/>
                        </a:rPr>
                        <a:t>3000</a:t>
                      </a: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99">
                <a:tc>
                  <a:txBody>
                    <a:bodyPr/>
                    <a:lstStyle/>
                    <a:p>
                      <a:pPr algn="ctr" fontAlgn="ctr"/>
                      <a:r>
                        <a:rPr lang="en-US" altLang="zh-CN" sz="1800" b="1" i="0" u="none" strike="noStrike">
                          <a:solidFill>
                            <a:srgbClr val="000000"/>
                          </a:solidFill>
                          <a:latin typeface="宋体" panose="02010600030101010101" pitchFamily="2" charset="-122"/>
                        </a:rPr>
                        <a:t>18</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800" b="1" i="0" u="none" strike="noStrike" dirty="0">
                          <a:solidFill>
                            <a:srgbClr val="000000"/>
                          </a:solidFill>
                          <a:latin typeface="宋体" panose="02010600030101010101" pitchFamily="2" charset="-122"/>
                        </a:rPr>
                        <a:t>2.</a:t>
                      </a:r>
                      <a:r>
                        <a:rPr lang="zh-CN" altLang="en-US" sz="1800" b="1" i="0" u="none" strike="noStrike" dirty="0">
                          <a:solidFill>
                            <a:srgbClr val="000000"/>
                          </a:solidFill>
                          <a:latin typeface="宋体" panose="02010600030101010101" pitchFamily="2" charset="-122"/>
                        </a:rPr>
                        <a:t>直接投入费用</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99">
                <a:tc>
                  <a:txBody>
                    <a:bodyPr/>
                    <a:lstStyle/>
                    <a:p>
                      <a:pPr algn="ctr" fontAlgn="ctr"/>
                      <a:r>
                        <a:rPr lang="en-US" altLang="zh-CN" sz="1800" b="1" i="0" u="none" strike="noStrike">
                          <a:solidFill>
                            <a:srgbClr val="000000"/>
                          </a:solidFill>
                          <a:latin typeface="宋体" panose="02010600030101010101" pitchFamily="2" charset="-122"/>
                        </a:rPr>
                        <a:t>19</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800" b="1" i="0" u="none" strike="noStrike" dirty="0">
                          <a:solidFill>
                            <a:srgbClr val="000000"/>
                          </a:solidFill>
                          <a:latin typeface="宋体" panose="02010600030101010101" pitchFamily="2" charset="-122"/>
                        </a:rPr>
                        <a:t>3.</a:t>
                      </a:r>
                      <a:r>
                        <a:rPr lang="zh-CN" altLang="en-US" sz="1800" b="1" i="0" u="none" strike="noStrike" dirty="0">
                          <a:solidFill>
                            <a:srgbClr val="000000"/>
                          </a:solidFill>
                          <a:latin typeface="宋体" panose="02010600030101010101" pitchFamily="2" charset="-122"/>
                        </a:rPr>
                        <a:t>折旧费用与长期待摊费用</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99">
                <a:tc>
                  <a:txBody>
                    <a:bodyPr/>
                    <a:lstStyle/>
                    <a:p>
                      <a:pPr algn="ctr" fontAlgn="ctr"/>
                      <a:r>
                        <a:rPr lang="en-US" altLang="zh-CN" sz="1800" b="1" i="0" u="none" strike="noStrike">
                          <a:solidFill>
                            <a:srgbClr val="000000"/>
                          </a:solidFill>
                          <a:latin typeface="宋体" panose="02010600030101010101" pitchFamily="2" charset="-122"/>
                        </a:rPr>
                        <a:t>20</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800" b="1" i="0" u="none" strike="noStrike" dirty="0">
                          <a:solidFill>
                            <a:srgbClr val="000000"/>
                          </a:solidFill>
                          <a:latin typeface="宋体" panose="02010600030101010101" pitchFamily="2" charset="-122"/>
                        </a:rPr>
                        <a:t>4.</a:t>
                      </a:r>
                      <a:r>
                        <a:rPr lang="zh-CN" altLang="en-US" sz="1800" b="1" i="0" u="none" strike="noStrike" dirty="0">
                          <a:solidFill>
                            <a:srgbClr val="000000"/>
                          </a:solidFill>
                          <a:latin typeface="宋体" panose="02010600030101010101" pitchFamily="2" charset="-122"/>
                        </a:rPr>
                        <a:t>无形资产摊销费用</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99">
                <a:tc>
                  <a:txBody>
                    <a:bodyPr/>
                    <a:lstStyle/>
                    <a:p>
                      <a:pPr algn="ctr" fontAlgn="ctr"/>
                      <a:r>
                        <a:rPr lang="en-US" altLang="zh-CN" sz="1800" b="1" i="0" u="none" strike="noStrike">
                          <a:solidFill>
                            <a:srgbClr val="000000"/>
                          </a:solidFill>
                          <a:latin typeface="宋体" panose="02010600030101010101" pitchFamily="2" charset="-122"/>
                        </a:rPr>
                        <a:t>21</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800" b="1" i="0" u="none" strike="noStrike" dirty="0">
                          <a:solidFill>
                            <a:srgbClr val="000000"/>
                          </a:solidFill>
                          <a:latin typeface="宋体" panose="02010600030101010101" pitchFamily="2" charset="-122"/>
                        </a:rPr>
                        <a:t>5.</a:t>
                      </a:r>
                      <a:r>
                        <a:rPr lang="zh-CN" altLang="en-US" sz="1800" b="1" i="0" u="none" strike="noStrike" dirty="0">
                          <a:solidFill>
                            <a:srgbClr val="000000"/>
                          </a:solidFill>
                          <a:latin typeface="宋体" panose="02010600030101010101" pitchFamily="2" charset="-122"/>
                        </a:rPr>
                        <a:t>设计费用</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99">
                <a:tc>
                  <a:txBody>
                    <a:bodyPr/>
                    <a:lstStyle/>
                    <a:p>
                      <a:pPr algn="ctr" fontAlgn="ctr"/>
                      <a:r>
                        <a:rPr lang="en-US" altLang="zh-CN" sz="1800" b="1" i="0" u="none" strike="noStrike" dirty="0">
                          <a:solidFill>
                            <a:srgbClr val="000000"/>
                          </a:solidFill>
                          <a:latin typeface="宋体" panose="02010600030101010101" pitchFamily="2" charset="-122"/>
                        </a:rPr>
                        <a:t>22</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800" b="1" i="0" u="none" strike="noStrike" dirty="0">
                          <a:solidFill>
                            <a:srgbClr val="000000"/>
                          </a:solidFill>
                          <a:latin typeface="宋体" panose="02010600030101010101" pitchFamily="2" charset="-122"/>
                        </a:rPr>
                        <a:t>6.</a:t>
                      </a:r>
                      <a:r>
                        <a:rPr lang="zh-CN" altLang="en-US" sz="1800" b="1" i="0" u="none" strike="noStrike" dirty="0">
                          <a:solidFill>
                            <a:srgbClr val="000000"/>
                          </a:solidFill>
                          <a:latin typeface="宋体" panose="02010600030101010101" pitchFamily="2" charset="-122"/>
                        </a:rPr>
                        <a:t>装备调试费与实验费用</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99">
                <a:tc>
                  <a:txBody>
                    <a:bodyPr/>
                    <a:lstStyle/>
                    <a:p>
                      <a:pPr algn="ctr" fontAlgn="ctr"/>
                      <a:r>
                        <a:rPr lang="en-US" altLang="zh-CN" sz="1800" b="1" i="0" u="none" strike="noStrike">
                          <a:solidFill>
                            <a:srgbClr val="000000"/>
                          </a:solidFill>
                          <a:latin typeface="宋体" panose="02010600030101010101" pitchFamily="2" charset="-122"/>
                        </a:rPr>
                        <a:t>23</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800" b="1" i="0" u="none" strike="noStrike" dirty="0">
                          <a:solidFill>
                            <a:srgbClr val="000000"/>
                          </a:solidFill>
                          <a:latin typeface="宋体" panose="02010600030101010101" pitchFamily="2" charset="-122"/>
                        </a:rPr>
                        <a:t>7.</a:t>
                      </a:r>
                      <a:r>
                        <a:rPr lang="zh-CN" altLang="en-US" sz="1800" b="1" i="0" u="none" strike="noStrike" dirty="0">
                          <a:solidFill>
                            <a:srgbClr val="000000"/>
                          </a:solidFill>
                          <a:latin typeface="宋体" panose="02010600030101010101" pitchFamily="2" charset="-122"/>
                        </a:rPr>
                        <a:t>其他费用</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183">
                <a:tc>
                  <a:txBody>
                    <a:bodyPr/>
                    <a:lstStyle/>
                    <a:p>
                      <a:pPr algn="ctr" fontAlgn="ctr"/>
                      <a:r>
                        <a:rPr lang="en-US" altLang="zh-CN" sz="1800" b="1" i="0" u="none" strike="noStrike">
                          <a:solidFill>
                            <a:srgbClr val="000000"/>
                          </a:solidFill>
                          <a:latin typeface="宋体" panose="02010600030101010101" pitchFamily="2" charset="-122"/>
                        </a:rPr>
                        <a:t>24</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zh-CN" altLang="en-US" sz="1800" b="1" i="0" u="none" strike="noStrike" dirty="0">
                          <a:solidFill>
                            <a:srgbClr val="000000"/>
                          </a:solidFill>
                          <a:latin typeface="宋体" panose="02010600030101010101" pitchFamily="2" charset="-122"/>
                        </a:rPr>
                        <a:t>其中：可计入研发费用的其他费用</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304">
                <a:tc>
                  <a:txBody>
                    <a:bodyPr/>
                    <a:lstStyle/>
                    <a:p>
                      <a:pPr algn="ctr" fontAlgn="ctr"/>
                      <a:r>
                        <a:rPr lang="en-US" altLang="zh-CN" sz="1800" b="1" i="0" u="none" strike="noStrike">
                          <a:solidFill>
                            <a:srgbClr val="000000"/>
                          </a:solidFill>
                          <a:latin typeface="宋体" panose="02010600030101010101" pitchFamily="2" charset="-122"/>
                        </a:rPr>
                        <a:t>25</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zh-CN" altLang="en-US" sz="1800" b="1" i="0" u="none" strike="noStrike" dirty="0">
                          <a:solidFill>
                            <a:srgbClr val="000000"/>
                          </a:solidFill>
                          <a:latin typeface="宋体" panose="02010600030101010101" pitchFamily="2" charset="-122"/>
                        </a:rPr>
                        <a:t>（二）委托外部研发费用</a:t>
                      </a:r>
                      <a:r>
                        <a:rPr lang="en-US" altLang="zh-CN" sz="1800" b="1" i="0" u="none" strike="noStrike" dirty="0">
                          <a:solidFill>
                            <a:srgbClr val="000000"/>
                          </a:solidFill>
                          <a:latin typeface="宋体" panose="02010600030101010101" pitchFamily="2" charset="-122"/>
                        </a:rPr>
                        <a:t>[(26+28)×80%]</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smtClean="0">
                          <a:solidFill>
                            <a:srgbClr val="000000"/>
                          </a:solidFill>
                          <a:latin typeface="宋体" panose="02010600030101010101" pitchFamily="2" charset="-122"/>
                        </a:rPr>
                        <a:t>1600  </a:t>
                      </a:r>
                      <a:endParaRPr lang="en-US" altLang="zh-CN"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99">
                <a:tc>
                  <a:txBody>
                    <a:bodyPr/>
                    <a:lstStyle/>
                    <a:p>
                      <a:pPr algn="ctr" fontAlgn="ctr"/>
                      <a:r>
                        <a:rPr lang="en-US" altLang="zh-CN" sz="1800" b="1" i="0" u="none" strike="noStrike" dirty="0">
                          <a:solidFill>
                            <a:srgbClr val="000000"/>
                          </a:solidFill>
                          <a:latin typeface="宋体" panose="02010600030101010101" pitchFamily="2" charset="-122"/>
                        </a:rPr>
                        <a:t>26</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800" b="1" i="0" u="none" strike="noStrike" dirty="0">
                          <a:solidFill>
                            <a:srgbClr val="000000"/>
                          </a:solidFill>
                          <a:latin typeface="宋体" panose="02010600030101010101" pitchFamily="2" charset="-122"/>
                        </a:rPr>
                        <a:t>1.</a:t>
                      </a:r>
                      <a:r>
                        <a:rPr lang="zh-CN" altLang="en-US" sz="1800" b="1" i="0" u="none" strike="noStrike" dirty="0">
                          <a:solidFill>
                            <a:srgbClr val="000000"/>
                          </a:solidFill>
                          <a:latin typeface="宋体" panose="02010600030101010101" pitchFamily="2" charset="-122"/>
                        </a:rPr>
                        <a:t>境内的外部研发费</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899">
                <a:tc>
                  <a:txBody>
                    <a:bodyPr/>
                    <a:lstStyle/>
                    <a:p>
                      <a:pPr algn="ctr" fontAlgn="ctr"/>
                      <a:r>
                        <a:rPr lang="en-US" altLang="zh-CN" sz="1800" b="1" i="0" u="none" strike="noStrike">
                          <a:solidFill>
                            <a:srgbClr val="000000"/>
                          </a:solidFill>
                          <a:latin typeface="宋体" panose="02010600030101010101" pitchFamily="2" charset="-122"/>
                        </a:rPr>
                        <a:t>27</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800" b="1" i="0" u="none" strike="noStrike" dirty="0">
                          <a:solidFill>
                            <a:srgbClr val="000000"/>
                          </a:solidFill>
                          <a:latin typeface="宋体" panose="02010600030101010101" pitchFamily="2" charset="-122"/>
                        </a:rPr>
                        <a:t>2.</a:t>
                      </a:r>
                      <a:r>
                        <a:rPr lang="zh-CN" altLang="en-US" sz="1800" b="1" i="0" u="none" strike="noStrike" dirty="0">
                          <a:solidFill>
                            <a:srgbClr val="000000"/>
                          </a:solidFill>
                          <a:latin typeface="宋体" panose="02010600030101010101" pitchFamily="2" charset="-122"/>
                        </a:rPr>
                        <a:t>境外的外部研发费</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smtClean="0">
                          <a:solidFill>
                            <a:srgbClr val="000000"/>
                          </a:solidFill>
                          <a:latin typeface="宋体" panose="02010600030101010101" pitchFamily="2" charset="-122"/>
                        </a:rPr>
                        <a:t>4000</a:t>
                      </a: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304">
                <a:tc>
                  <a:txBody>
                    <a:bodyPr/>
                    <a:lstStyle/>
                    <a:p>
                      <a:pPr algn="ctr" fontAlgn="ctr"/>
                      <a:r>
                        <a:rPr lang="en-US" altLang="zh-CN" sz="1800" b="1" i="0" u="none" strike="noStrike" dirty="0">
                          <a:solidFill>
                            <a:srgbClr val="FF0000"/>
                          </a:solidFill>
                          <a:latin typeface="宋体" panose="02010600030101010101" pitchFamily="2" charset="-122"/>
                        </a:rPr>
                        <a:t>28</a:t>
                      </a:r>
                    </a:p>
                  </a:txBody>
                  <a:tcPr marL="4561" marR="4561" marT="607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zh-CN" altLang="en-US" sz="1800" b="1" i="0" u="none" strike="noStrike" dirty="0">
                          <a:solidFill>
                            <a:srgbClr val="FF0000"/>
                          </a:solidFill>
                          <a:latin typeface="宋体" panose="02010600030101010101" pitchFamily="2" charset="-122"/>
                        </a:rPr>
                        <a:t>其中：可计入研发费用的境外的外部研发费</a:t>
                      </a: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smtClean="0">
                          <a:solidFill>
                            <a:srgbClr val="000000"/>
                          </a:solidFill>
                          <a:latin typeface="宋体" panose="02010600030101010101" pitchFamily="2" charset="-122"/>
                        </a:rPr>
                        <a:t>2000</a:t>
                      </a: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800" b="1" i="0" u="none" strike="noStrike" dirty="0">
                        <a:solidFill>
                          <a:srgbClr val="000000"/>
                        </a:solidFill>
                        <a:latin typeface="宋体" panose="02010600030101010101" pitchFamily="2" charset="-122"/>
                      </a:endParaRPr>
                    </a:p>
                  </a:txBody>
                  <a:tcPr marL="4561" marR="4561" marT="607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450" y="1031896"/>
            <a:ext cx="7551764" cy="3293209"/>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    </a:t>
            </a:r>
            <a:r>
              <a:rPr lang="zh-CN" altLang="en-US" sz="2800" b="1" dirty="0" smtClean="0">
                <a:latin typeface="华文新魏" panose="02010800040101010101" pitchFamily="2" charset="-122"/>
                <a:ea typeface="华文新魏" panose="02010800040101010101" pitchFamily="2" charset="-122"/>
              </a:rPr>
              <a:t>研发费用占比不符合要求，一票否决。</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  </a:t>
            </a:r>
          </a:p>
          <a:p>
            <a:pPr algn="ctr"/>
            <a:r>
              <a:rPr lang="zh-CN" altLang="en-US" sz="2800" b="1" dirty="0" smtClean="0">
                <a:latin typeface="华文新魏" panose="02010800040101010101" pitchFamily="2" charset="-122"/>
                <a:ea typeface="华文新魏" panose="02010800040101010101" pitchFamily="2" charset="-122"/>
              </a:rPr>
              <a:t>    </a:t>
            </a:r>
            <a:r>
              <a:rPr lang="zh-CN" altLang="en-US" sz="4000" b="1" dirty="0" smtClean="0">
                <a:solidFill>
                  <a:srgbClr val="FF0000"/>
                </a:solidFill>
                <a:latin typeface="华文新魏" panose="02010800040101010101" pitchFamily="2" charset="-122"/>
                <a:ea typeface="华文新魏" panose="02010800040101010101" pitchFamily="2" charset="-122"/>
              </a:rPr>
              <a:t>案    例</a:t>
            </a:r>
            <a:endParaRPr lang="en-US" altLang="zh-CN" sz="4000" b="1" dirty="0" smtClean="0">
              <a:solidFill>
                <a:srgbClr val="FF0000"/>
              </a:solidFill>
              <a:latin typeface="华文新魏" panose="02010800040101010101" pitchFamily="2" charset="-122"/>
              <a:ea typeface="华文新魏" panose="02010800040101010101" pitchFamily="2" charset="-122"/>
            </a:endParaRPr>
          </a:p>
          <a:p>
            <a:pPr algn="ctr"/>
            <a:endParaRPr lang="en-US" altLang="zh-CN" sz="2800" b="1" dirty="0" smtClean="0">
              <a:solidFill>
                <a:srgbClr val="FF0000"/>
              </a:solidFill>
              <a:latin typeface="华文新魏" panose="02010800040101010101" pitchFamily="2" charset="-122"/>
              <a:ea typeface="华文新魏" panose="02010800040101010101" pitchFamily="2" charset="-122"/>
            </a:endParaRPr>
          </a:p>
          <a:p>
            <a:pPr algn="ctr"/>
            <a:r>
              <a:rPr lang="zh-CN" altLang="en-US" sz="2800" b="1" dirty="0" smtClean="0">
                <a:latin typeface="华文新魏" panose="02010800040101010101" pitchFamily="2" charset="-122"/>
                <a:ea typeface="华文新魏" panose="02010800040101010101" pitchFamily="2" charset="-122"/>
                <a:hlinkClick r:id="rId2" action="ppaction://hlinkfile"/>
              </a:rPr>
              <a:t>浙江</a:t>
            </a:r>
            <a:r>
              <a:rPr lang="zh-CN" altLang="en-US" sz="2800" b="1" dirty="0" smtClean="0">
                <a:solidFill>
                  <a:srgbClr val="FF0000"/>
                </a:solidFill>
                <a:latin typeface="华文新魏" panose="02010800040101010101" pitchFamily="2" charset="-122"/>
                <a:ea typeface="华文新魏" panose="02010800040101010101" pitchFamily="2" charset="-122"/>
                <a:hlinkClick r:id="rId2" action="ppaction://hlinkfile"/>
              </a:rPr>
              <a:t>贝因美</a:t>
            </a:r>
            <a:r>
              <a:rPr lang="zh-CN" altLang="en-US" sz="2800" b="1" dirty="0" smtClean="0">
                <a:latin typeface="华文新魏" panose="02010800040101010101" pitchFamily="2" charset="-122"/>
                <a:ea typeface="华文新魏" panose="02010800040101010101" pitchFamily="2" charset="-122"/>
                <a:hlinkClick r:id="rId2" action="ppaction://hlinkfile"/>
              </a:rPr>
              <a:t>科工贸股份有限公司</a:t>
            </a:r>
            <a:endParaRPr lang="en-US" altLang="zh-CN" sz="2800" b="1" dirty="0" smtClean="0">
              <a:latin typeface="华文新魏" panose="02010800040101010101" pitchFamily="2" charset="-122"/>
              <a:ea typeface="华文新魏" panose="02010800040101010101" pitchFamily="2" charset="-122"/>
              <a:hlinkClick r:id="rId2" action="ppaction://hlinkfile"/>
            </a:endParaRPr>
          </a:p>
          <a:p>
            <a:pPr algn="ctr"/>
            <a:r>
              <a:rPr lang="zh-CN" altLang="en-US" sz="2800" b="1" dirty="0" smtClean="0">
                <a:latin typeface="华文新魏" panose="02010800040101010101" pitchFamily="2" charset="-122"/>
                <a:ea typeface="华文新魏" panose="02010800040101010101" pitchFamily="2" charset="-122"/>
                <a:hlinkClick r:id="rId2" action="ppaction://hlinkfile"/>
              </a:rPr>
              <a:t>关于收到补缴税款通知的公告</a:t>
            </a:r>
            <a:endParaRPr lang="en-US" altLang="zh-CN" sz="2800" b="1" dirty="0" smtClean="0">
              <a:latin typeface="华文新魏" panose="02010800040101010101" pitchFamily="2" charset="-122"/>
              <a:ea typeface="华文新魏" panose="02010800040101010101" pitchFamily="2" charset="-122"/>
            </a:endParaRPr>
          </a:p>
          <a:p>
            <a:endParaRPr lang="en-US" altLang="zh-CN" sz="2800" b="1" dirty="0" smtClean="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14348" y="142861"/>
            <a:ext cx="7643866" cy="578647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000628" y="5643578"/>
            <a:ext cx="2811463" cy="12144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50" y="1857364"/>
            <a:ext cx="8143933" cy="304698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         </a:t>
            </a:r>
            <a:r>
              <a:rPr kumimoji="0" lang="en-US" altLang="zh-CN"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2012</a:t>
            </a:r>
            <a:r>
              <a:rPr kumimoji="0" lang="zh-CN" altLang="en-US"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年</a:t>
            </a:r>
            <a:r>
              <a:rPr kumimoji="0" lang="en-US" altLang="zh-CN"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 5</a:t>
            </a:r>
            <a:r>
              <a:rPr kumimoji="0" lang="zh-CN" altLang="en-US"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月</a:t>
            </a:r>
            <a:r>
              <a:rPr kumimoji="0" lang="en-US" altLang="zh-CN"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23</a:t>
            </a:r>
            <a:r>
              <a:rPr kumimoji="0" lang="zh-CN" altLang="en-US"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日讯贝因美日前收到</a:t>
            </a:r>
            <a:r>
              <a:rPr kumimoji="0" lang="en-US" altLang="zh-CN"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a:t>
            </a:r>
            <a:r>
              <a:rPr kumimoji="0" lang="zh-CN" altLang="en-US"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关于浙江贝因美科工贸股份有限公司不具备高新技术企业资格的通知</a:t>
            </a:r>
            <a:r>
              <a:rPr kumimoji="0" lang="en-US" altLang="zh-CN"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a:t>
            </a:r>
            <a:r>
              <a:rPr kumimoji="0" lang="zh-CN" altLang="en-US"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a:t>
            </a:r>
            <a:r>
              <a:rPr kumimoji="0" lang="zh-CN" altLang="en-US" sz="24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浙科发</a:t>
            </a:r>
            <a:r>
              <a:rPr kumimoji="0" lang="en-US" altLang="zh-CN" sz="24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[2012]19</a:t>
            </a:r>
            <a:r>
              <a:rPr kumimoji="0" lang="zh-CN" altLang="en-US" sz="24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号</a:t>
            </a:r>
            <a:r>
              <a:rPr kumimoji="0" lang="zh-CN" altLang="en-US"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文件），贝因美科工贸股份有限公司不符高新技术企业资格。通知显示，鉴于浙江贝因美科工贸股份有限公司</a:t>
            </a:r>
            <a:r>
              <a:rPr kumimoji="0" lang="zh-CN" altLang="en-US" sz="24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认定前三年研发费用归集不合理</a:t>
            </a:r>
            <a:r>
              <a:rPr kumimoji="0" lang="zh-CN" altLang="en-US"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，根据</a:t>
            </a:r>
            <a:r>
              <a:rPr kumimoji="0" lang="en-US" altLang="zh-CN"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a:t>
            </a:r>
            <a:r>
              <a:rPr kumimoji="0" lang="zh-CN" altLang="en-US"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高新技术企业认定管理办法</a:t>
            </a:r>
            <a:r>
              <a:rPr kumimoji="0" lang="en-US" altLang="zh-CN"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a:t>
            </a:r>
            <a:r>
              <a:rPr kumimoji="0" lang="zh-CN" altLang="en-US"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（国科发火</a:t>
            </a:r>
            <a:r>
              <a:rPr kumimoji="0" lang="en-US" altLang="zh-CN"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[2008]172</a:t>
            </a:r>
            <a:r>
              <a:rPr kumimoji="0" lang="zh-CN" altLang="en-US" sz="2400" b="1" i="0" u="none" strike="noStrike" cap="none" normalizeH="0" baseline="0" dirty="0" smtClean="0">
                <a:ln>
                  <a:noFill/>
                </a:ln>
                <a:solidFill>
                  <a:srgbClr val="000000"/>
                </a:solidFill>
                <a:effectLst/>
                <a:latin typeface="华文新魏" panose="02010800040101010101" pitchFamily="2" charset="-122"/>
                <a:ea typeface="华文新魏" panose="02010800040101010101" pitchFamily="2" charset="-122"/>
                <a:cs typeface="Times New Roman" panose="02020603050405020304" pitchFamily="18" charset="0"/>
              </a:rPr>
              <a:t>号），经省高新技术企业认定管理领导小组研究决定，浙江贝因美科工贸股份有限公司不具备高新技术企业资格。                </a:t>
            </a:r>
            <a:endParaRPr lang="en-US" altLang="zh-CN" sz="2400" b="1" dirty="0" smtClean="0">
              <a:solidFill>
                <a:srgbClr val="000000"/>
              </a:solidFill>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3" name="TextBox 2"/>
          <p:cNvSpPr txBox="1"/>
          <p:nvPr/>
        </p:nvSpPr>
        <p:spPr>
          <a:xfrm>
            <a:off x="428613" y="571506"/>
            <a:ext cx="8072493" cy="954107"/>
          </a:xfrm>
          <a:prstGeom prst="rect">
            <a:avLst/>
          </a:prstGeom>
          <a:noFill/>
        </p:spPr>
        <p:txBody>
          <a:bodyPr wrap="square" rtlCol="0">
            <a:spAutoFit/>
          </a:bodyPr>
          <a:lstStyle/>
          <a:p>
            <a:pPr lvl="0" algn="ctr" defTabSz="914400" fontAlgn="base">
              <a:spcBef>
                <a:spcPct val="0"/>
              </a:spcBef>
              <a:spcAft>
                <a:spcPct val="0"/>
              </a:spcAft>
            </a:pP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贝因美不符高新技术企业资格 再次补缴税款</a:t>
            </a:r>
            <a:endParaRPr lang="en-US" altLang="zh-CN"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p>
            <a:pPr lvl="0" algn="ctr" defTabSz="914400" fontAlgn="base">
              <a:spcBef>
                <a:spcPct val="0"/>
              </a:spcBef>
              <a:spcAft>
                <a:spcPct val="0"/>
              </a:spcAft>
            </a:pPr>
            <a:r>
              <a:rPr lang="zh-CN" altLang="en-US" sz="2800" b="1" dirty="0" smtClean="0">
                <a:latin typeface="华文新魏" panose="02010800040101010101" pitchFamily="2" charset="-122"/>
                <a:ea typeface="华文新魏" panose="02010800040101010101" pitchFamily="2" charset="-122"/>
              </a:rPr>
              <a:t>来源： 第一农经</a:t>
            </a:r>
            <a:r>
              <a:rPr lang="zh-CN" altLang="en-US" sz="2800" dirty="0" smtClean="0"/>
              <a:t> </a:t>
            </a:r>
            <a:endParaRPr lang="zh-CN" altLang="en-US" sz="2800"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82663" y="0"/>
            <a:ext cx="7178675" cy="285749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928662" y="2928934"/>
            <a:ext cx="7358114"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71472" y="785794"/>
            <a:ext cx="8143932" cy="328614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00034" y="3929069"/>
            <a:ext cx="8072494"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18601" y="6376830"/>
            <a:ext cx="121987" cy="319959"/>
          </a:xfrm>
          <a:prstGeom prst="rect">
            <a:avLst/>
          </a:prstGeom>
        </p:spPr>
        <p:txBody>
          <a:bodyPr vert="horz" wrap="square" lIns="0" tIns="12065" rIns="0" bIns="0" rtlCol="0">
            <a:spAutoFit/>
          </a:bodyPr>
          <a:lstStyle/>
          <a:p>
            <a:pPr marL="12700">
              <a:spcBef>
                <a:spcPts val="95"/>
              </a:spcBef>
            </a:pPr>
            <a:r>
              <a:rPr sz="1000" spc="-10" dirty="0">
                <a:latin typeface="Calibri" panose="020F0502020204030204"/>
                <a:cs typeface="Calibri" panose="020F0502020204030204"/>
              </a:rPr>
              <a:t>40</a:t>
            </a:r>
            <a:endParaRPr sz="1000" dirty="0">
              <a:latin typeface="Calibri" panose="020F0502020204030204"/>
              <a:cs typeface="Calibri" panose="020F0502020204030204"/>
            </a:endParaRPr>
          </a:p>
        </p:txBody>
      </p:sp>
      <p:sp>
        <p:nvSpPr>
          <p:cNvPr id="3" name="object 3"/>
          <p:cNvSpPr txBox="1">
            <a:spLocks noGrp="1"/>
          </p:cNvSpPr>
          <p:nvPr>
            <p:ph type="title" idx="4294967295"/>
          </p:nvPr>
        </p:nvSpPr>
        <p:spPr>
          <a:xfrm>
            <a:off x="1426545" y="1172107"/>
            <a:ext cx="3992309" cy="505908"/>
          </a:xfrm>
          <a:prstGeom prst="rect">
            <a:avLst/>
          </a:prstGeom>
        </p:spPr>
        <p:txBody>
          <a:bodyPr vert="horz" wrap="square" lIns="0" tIns="13335" rIns="0" bIns="0" rtlCol="0">
            <a:spAutoFit/>
          </a:bodyPr>
          <a:lstStyle/>
          <a:p>
            <a:pPr marL="12700">
              <a:spcBef>
                <a:spcPts val="105"/>
              </a:spcBef>
            </a:pPr>
            <a:r>
              <a:rPr sz="3200" b="1" dirty="0" smtClean="0">
                <a:solidFill>
                  <a:srgbClr val="FF0000"/>
                </a:solidFill>
                <a:latin typeface="华文新魏" panose="02010800040101010101" pitchFamily="2" charset="-122"/>
                <a:ea typeface="华文新魏" panose="02010800040101010101" pitchFamily="2" charset="-122"/>
              </a:rPr>
              <a:t>销售</a:t>
            </a:r>
            <a:r>
              <a:rPr sz="3200" b="1" spc="-15" dirty="0" smtClean="0">
                <a:solidFill>
                  <a:srgbClr val="FF0000"/>
                </a:solidFill>
                <a:latin typeface="华文新魏" panose="02010800040101010101" pitchFamily="2" charset="-122"/>
                <a:ea typeface="华文新魏" panose="02010800040101010101" pitchFamily="2" charset="-122"/>
              </a:rPr>
              <a:t>收</a:t>
            </a:r>
            <a:r>
              <a:rPr sz="3200" b="1" dirty="0" smtClean="0">
                <a:solidFill>
                  <a:srgbClr val="FF0000"/>
                </a:solidFill>
                <a:latin typeface="华文新魏" panose="02010800040101010101" pitchFamily="2" charset="-122"/>
                <a:ea typeface="华文新魏" panose="02010800040101010101" pitchFamily="2" charset="-122"/>
              </a:rPr>
              <a:t>入的</a:t>
            </a:r>
            <a:r>
              <a:rPr sz="3200" b="1" spc="-15" dirty="0" smtClean="0">
                <a:solidFill>
                  <a:srgbClr val="FF0000"/>
                </a:solidFill>
                <a:latin typeface="华文新魏" panose="02010800040101010101" pitchFamily="2" charset="-122"/>
                <a:ea typeface="华文新魏" panose="02010800040101010101" pitchFamily="2" charset="-122"/>
              </a:rPr>
              <a:t>口</a:t>
            </a:r>
            <a:r>
              <a:rPr sz="3200" b="1" dirty="0" smtClean="0">
                <a:solidFill>
                  <a:srgbClr val="FF0000"/>
                </a:solidFill>
                <a:latin typeface="华文新魏" panose="02010800040101010101" pitchFamily="2" charset="-122"/>
                <a:ea typeface="华文新魏" panose="02010800040101010101" pitchFamily="2" charset="-122"/>
              </a:rPr>
              <a:t>径</a:t>
            </a:r>
            <a:endParaRPr sz="3200" b="1" dirty="0">
              <a:solidFill>
                <a:srgbClr val="FF0000"/>
              </a:solidFill>
              <a:latin typeface="华文新魏" panose="02010800040101010101" pitchFamily="2" charset="-122"/>
              <a:ea typeface="华文新魏" panose="02010800040101010101" pitchFamily="2" charset="-122"/>
              <a:cs typeface="微软雅黑" panose="020B0503020204020204" charset="-122"/>
            </a:endParaRPr>
          </a:p>
        </p:txBody>
      </p:sp>
      <p:sp>
        <p:nvSpPr>
          <p:cNvPr id="4" name="object 4"/>
          <p:cNvSpPr txBox="1"/>
          <p:nvPr/>
        </p:nvSpPr>
        <p:spPr>
          <a:xfrm>
            <a:off x="642910" y="2435007"/>
            <a:ext cx="7786742" cy="2081724"/>
          </a:xfrm>
          <a:prstGeom prst="rect">
            <a:avLst/>
          </a:prstGeom>
        </p:spPr>
        <p:txBody>
          <a:bodyPr vert="horz" wrap="square" lIns="0" tIns="13335" rIns="0" bIns="0" rtlCol="0">
            <a:spAutoFit/>
          </a:bodyPr>
          <a:lstStyle/>
          <a:p>
            <a:pPr marL="672465">
              <a:spcBef>
                <a:spcPts val="105"/>
              </a:spcBef>
            </a:pPr>
            <a:r>
              <a:rPr sz="3200" b="1" dirty="0">
                <a:latin typeface="华文新魏" panose="02010800040101010101" pitchFamily="2" charset="-122"/>
                <a:ea typeface="华文新魏" panose="02010800040101010101" pitchFamily="2" charset="-122"/>
                <a:cs typeface="宋体" panose="02010600030101010101" pitchFamily="2" charset="-122"/>
              </a:rPr>
              <a:t>销售收入</a:t>
            </a:r>
            <a:r>
              <a:rPr sz="3200" b="1" spc="-10" dirty="0">
                <a:latin typeface="华文新魏" panose="02010800040101010101" pitchFamily="2" charset="-122"/>
                <a:ea typeface="华文新魏" panose="02010800040101010101" pitchFamily="2" charset="-122"/>
                <a:cs typeface="宋体" panose="02010600030101010101" pitchFamily="2" charset="-122"/>
              </a:rPr>
              <a:t>=</a:t>
            </a:r>
            <a:r>
              <a:rPr sz="3200" b="1" dirty="0">
                <a:latin typeface="华文新魏" panose="02010800040101010101" pitchFamily="2" charset="-122"/>
                <a:ea typeface="华文新魏" panose="02010800040101010101" pitchFamily="2" charset="-122"/>
                <a:cs typeface="宋体" panose="02010600030101010101" pitchFamily="2" charset="-122"/>
              </a:rPr>
              <a:t>主</a:t>
            </a:r>
            <a:r>
              <a:rPr sz="3200" b="1" spc="-15" dirty="0">
                <a:latin typeface="华文新魏" panose="02010800040101010101" pitchFamily="2" charset="-122"/>
                <a:ea typeface="华文新魏" panose="02010800040101010101" pitchFamily="2" charset="-122"/>
                <a:cs typeface="宋体" panose="02010600030101010101" pitchFamily="2" charset="-122"/>
              </a:rPr>
              <a:t>营</a:t>
            </a:r>
            <a:r>
              <a:rPr sz="3200" b="1" dirty="0">
                <a:latin typeface="华文新魏" panose="02010800040101010101" pitchFamily="2" charset="-122"/>
                <a:ea typeface="华文新魏" panose="02010800040101010101" pitchFamily="2" charset="-122"/>
                <a:cs typeface="宋体" panose="02010600030101010101" pitchFamily="2" charset="-122"/>
              </a:rPr>
              <a:t>业务收入</a:t>
            </a:r>
            <a:r>
              <a:rPr sz="3200" b="1" spc="-20" dirty="0">
                <a:latin typeface="华文新魏" panose="02010800040101010101" pitchFamily="2" charset="-122"/>
                <a:ea typeface="华文新魏" panose="02010800040101010101" pitchFamily="2" charset="-122"/>
                <a:cs typeface="宋体" panose="02010600030101010101" pitchFamily="2" charset="-122"/>
              </a:rPr>
              <a:t>+</a:t>
            </a:r>
            <a:r>
              <a:rPr sz="3200" b="1" dirty="0" smtClean="0">
                <a:latin typeface="华文新魏" panose="02010800040101010101" pitchFamily="2" charset="-122"/>
                <a:ea typeface="华文新魏" panose="02010800040101010101" pitchFamily="2" charset="-122"/>
                <a:cs typeface="宋体" panose="02010600030101010101" pitchFamily="2" charset="-122"/>
              </a:rPr>
              <a:t>其他业</a:t>
            </a:r>
            <a:r>
              <a:rPr sz="3200" b="1" spc="-15" dirty="0" smtClean="0">
                <a:latin typeface="华文新魏" panose="02010800040101010101" pitchFamily="2" charset="-122"/>
                <a:ea typeface="华文新魏" panose="02010800040101010101" pitchFamily="2" charset="-122"/>
                <a:cs typeface="宋体" panose="02010600030101010101" pitchFamily="2" charset="-122"/>
              </a:rPr>
              <a:t>务</a:t>
            </a:r>
            <a:r>
              <a:rPr sz="3200" b="1" dirty="0" smtClean="0">
                <a:latin typeface="华文新魏" panose="02010800040101010101" pitchFamily="2" charset="-122"/>
                <a:ea typeface="华文新魏" panose="02010800040101010101" pitchFamily="2" charset="-122"/>
                <a:cs typeface="宋体" panose="02010600030101010101" pitchFamily="2" charset="-122"/>
              </a:rPr>
              <a:t>收入</a:t>
            </a:r>
            <a:endParaRPr sz="3200" b="1" dirty="0">
              <a:latin typeface="华文新魏" panose="02010800040101010101" pitchFamily="2" charset="-122"/>
              <a:ea typeface="华文新魏" panose="02010800040101010101" pitchFamily="2" charset="-122"/>
              <a:cs typeface="Times New Roman" panose="02020603050405020304"/>
            </a:endParaRPr>
          </a:p>
          <a:p>
            <a:pPr>
              <a:spcBef>
                <a:spcPts val="25"/>
              </a:spcBef>
            </a:pPr>
            <a:endParaRPr sz="3200" b="1" dirty="0">
              <a:latin typeface="华文新魏" panose="02010800040101010101" pitchFamily="2" charset="-122"/>
              <a:ea typeface="华文新魏" panose="02010800040101010101" pitchFamily="2" charset="-122"/>
              <a:cs typeface="Times New Roman" panose="02020603050405020304"/>
            </a:endParaRPr>
          </a:p>
          <a:p>
            <a:pPr marL="12700" marR="5080" indent="659765">
              <a:lnSpc>
                <a:spcPct val="110000"/>
              </a:lnSpc>
            </a:pPr>
            <a:r>
              <a:rPr sz="3200" b="1" dirty="0">
                <a:latin typeface="华文新魏" panose="02010800040101010101" pitchFamily="2" charset="-122"/>
                <a:ea typeface="华文新魏" panose="02010800040101010101" pitchFamily="2" charset="-122"/>
                <a:cs typeface="宋体" panose="02010600030101010101" pitchFamily="2" charset="-122"/>
              </a:rPr>
              <a:t>问题：此处</a:t>
            </a:r>
            <a:r>
              <a:rPr sz="3200" b="1" spc="-15" dirty="0">
                <a:latin typeface="华文新魏" panose="02010800040101010101" pitchFamily="2" charset="-122"/>
                <a:ea typeface="华文新魏" panose="02010800040101010101" pitchFamily="2" charset="-122"/>
                <a:cs typeface="宋体" panose="02010600030101010101" pitchFamily="2" charset="-122"/>
              </a:rPr>
              <a:t>所</a:t>
            </a:r>
            <a:r>
              <a:rPr sz="3200" b="1" dirty="0">
                <a:latin typeface="华文新魏" panose="02010800040101010101" pitchFamily="2" charset="-122"/>
                <a:ea typeface="华文新魏" panose="02010800040101010101" pitchFamily="2" charset="-122"/>
                <a:cs typeface="宋体" panose="02010600030101010101" pitchFamily="2" charset="-122"/>
              </a:rPr>
              <a:t>说的“</a:t>
            </a:r>
            <a:r>
              <a:rPr sz="3200" b="1" spc="-15" dirty="0">
                <a:latin typeface="华文新魏" panose="02010800040101010101" pitchFamily="2" charset="-122"/>
                <a:ea typeface="华文新魏" panose="02010800040101010101" pitchFamily="2" charset="-122"/>
                <a:cs typeface="宋体" panose="02010600030101010101" pitchFamily="2" charset="-122"/>
              </a:rPr>
              <a:t>销</a:t>
            </a:r>
            <a:r>
              <a:rPr sz="3200" b="1" dirty="0">
                <a:latin typeface="华文新魏" panose="02010800040101010101" pitchFamily="2" charset="-122"/>
                <a:ea typeface="华文新魏" panose="02010800040101010101" pitchFamily="2" charset="-122"/>
                <a:cs typeface="宋体" panose="02010600030101010101" pitchFamily="2" charset="-122"/>
              </a:rPr>
              <a:t>售收入</a:t>
            </a:r>
            <a:r>
              <a:rPr sz="3200" b="1" spc="-15" dirty="0">
                <a:latin typeface="华文新魏" panose="02010800040101010101" pitchFamily="2" charset="-122"/>
                <a:ea typeface="华文新魏" panose="02010800040101010101" pitchFamily="2" charset="-122"/>
                <a:cs typeface="宋体" panose="02010600030101010101" pitchFamily="2" charset="-122"/>
              </a:rPr>
              <a:t>”</a:t>
            </a:r>
            <a:r>
              <a:rPr sz="3200" b="1" dirty="0">
                <a:latin typeface="华文新魏" panose="02010800040101010101" pitchFamily="2" charset="-122"/>
                <a:ea typeface="华文新魏" panose="02010800040101010101" pitchFamily="2" charset="-122"/>
                <a:cs typeface="宋体" panose="02010600030101010101" pitchFamily="2" charset="-122"/>
              </a:rPr>
              <a:t>，</a:t>
            </a:r>
            <a:r>
              <a:rPr sz="3200" b="1" dirty="0" smtClean="0">
                <a:latin typeface="华文新魏" panose="02010800040101010101" pitchFamily="2" charset="-122"/>
                <a:ea typeface="华文新魏" panose="02010800040101010101" pitchFamily="2" charset="-122"/>
                <a:cs typeface="宋体" panose="02010600030101010101" pitchFamily="2" charset="-122"/>
              </a:rPr>
              <a:t>是否</a:t>
            </a:r>
            <a:r>
              <a:rPr sz="3200" b="1" spc="-15" dirty="0" smtClean="0">
                <a:latin typeface="华文新魏" panose="02010800040101010101" pitchFamily="2" charset="-122"/>
                <a:ea typeface="华文新魏" panose="02010800040101010101" pitchFamily="2" charset="-122"/>
                <a:cs typeface="宋体" panose="02010600030101010101" pitchFamily="2" charset="-122"/>
              </a:rPr>
              <a:t>包</a:t>
            </a:r>
            <a:r>
              <a:rPr sz="3200" b="1" dirty="0" smtClean="0">
                <a:latin typeface="华文新魏" panose="02010800040101010101" pitchFamily="2" charset="-122"/>
                <a:ea typeface="华文新魏" panose="02010800040101010101" pitchFamily="2" charset="-122"/>
                <a:cs typeface="宋体" panose="02010600030101010101" pitchFamily="2" charset="-122"/>
              </a:rPr>
              <a:t>括视同销售收</a:t>
            </a:r>
            <a:r>
              <a:rPr sz="3200" b="1" spc="-15" dirty="0" smtClean="0">
                <a:latin typeface="华文新魏" panose="02010800040101010101" pitchFamily="2" charset="-122"/>
                <a:ea typeface="华文新魏" panose="02010800040101010101" pitchFamily="2" charset="-122"/>
                <a:cs typeface="宋体" panose="02010600030101010101" pitchFamily="2" charset="-122"/>
              </a:rPr>
              <a:t>入</a:t>
            </a:r>
            <a:r>
              <a:rPr sz="3200" b="1" dirty="0">
                <a:latin typeface="华文新魏" panose="02010800040101010101" pitchFamily="2" charset="-122"/>
                <a:ea typeface="华文新魏" panose="02010800040101010101" pitchFamily="2" charset="-122"/>
                <a:cs typeface="宋体" panose="02010600030101010101" pitchFamily="2" charset="-122"/>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18601" y="6376830"/>
            <a:ext cx="121987" cy="319959"/>
          </a:xfrm>
          <a:prstGeom prst="rect">
            <a:avLst/>
          </a:prstGeom>
        </p:spPr>
        <p:txBody>
          <a:bodyPr vert="horz" wrap="square" lIns="0" tIns="12065" rIns="0" bIns="0" rtlCol="0">
            <a:spAutoFit/>
          </a:bodyPr>
          <a:lstStyle/>
          <a:p>
            <a:pPr marL="12700">
              <a:spcBef>
                <a:spcPts val="95"/>
              </a:spcBef>
            </a:pPr>
            <a:r>
              <a:rPr sz="1000" spc="-10" dirty="0">
                <a:latin typeface="Calibri" panose="020F0502020204030204"/>
                <a:cs typeface="Calibri" panose="020F0502020204030204"/>
              </a:rPr>
              <a:t>42</a:t>
            </a:r>
            <a:endParaRPr sz="1000" dirty="0">
              <a:latin typeface="Calibri" panose="020F0502020204030204"/>
              <a:cs typeface="Calibri" panose="020F0502020204030204"/>
            </a:endParaRPr>
          </a:p>
        </p:txBody>
      </p:sp>
      <p:sp>
        <p:nvSpPr>
          <p:cNvPr id="4" name="object 4"/>
          <p:cNvSpPr txBox="1"/>
          <p:nvPr/>
        </p:nvSpPr>
        <p:spPr>
          <a:xfrm>
            <a:off x="546116" y="1655727"/>
            <a:ext cx="8139172" cy="2623154"/>
          </a:xfrm>
          <a:prstGeom prst="rect">
            <a:avLst/>
          </a:prstGeom>
        </p:spPr>
        <p:txBody>
          <a:bodyPr vert="horz" wrap="square" lIns="0" tIns="12065" rIns="0" bIns="0" rtlCol="0">
            <a:spAutoFit/>
          </a:bodyPr>
          <a:lstStyle/>
          <a:p>
            <a:pPr marL="671830" marR="5080">
              <a:lnSpc>
                <a:spcPct val="150000"/>
              </a:lnSpc>
              <a:spcBef>
                <a:spcPts val="95"/>
              </a:spcBef>
            </a:pPr>
            <a:r>
              <a:rPr lang="zh-CN" altLang="en-US" sz="2800" b="1" dirty="0" smtClean="0">
                <a:latin typeface="华文新魏" panose="02010800040101010101" pitchFamily="2" charset="-122"/>
                <a:ea typeface="华文新魏" panose="02010800040101010101" pitchFamily="2" charset="-122"/>
              </a:rPr>
              <a:t>国科发火（</a:t>
            </a:r>
            <a:r>
              <a:rPr lang="en-US" altLang="zh-CN" sz="2800" b="1" spc="-10" dirty="0" smtClean="0">
                <a:latin typeface="华文新魏" panose="02010800040101010101" pitchFamily="2" charset="-122"/>
                <a:ea typeface="华文新魏" panose="02010800040101010101" pitchFamily="2" charset="-122"/>
              </a:rPr>
              <a:t>2016</a:t>
            </a:r>
            <a:r>
              <a:rPr lang="zh-CN" altLang="en-US" sz="2800" b="1" spc="-10" dirty="0" smtClean="0">
                <a:latin typeface="华文新魏" panose="02010800040101010101" pitchFamily="2" charset="-122"/>
                <a:ea typeface="华文新魏" panose="02010800040101010101" pitchFamily="2" charset="-122"/>
              </a:rPr>
              <a:t>）</a:t>
            </a:r>
            <a:r>
              <a:rPr lang="en-US" altLang="zh-CN" sz="2800" b="1" spc="-5" dirty="0" smtClean="0">
                <a:latin typeface="华文新魏" panose="02010800040101010101" pitchFamily="2" charset="-122"/>
                <a:ea typeface="华文新魏" panose="02010800040101010101" pitchFamily="2" charset="-122"/>
              </a:rPr>
              <a:t>195</a:t>
            </a:r>
            <a:r>
              <a:rPr lang="zh-CN" altLang="en-US" sz="2800" b="1" dirty="0" smtClean="0">
                <a:latin typeface="华文新魏" panose="02010800040101010101" pitchFamily="2" charset="-122"/>
                <a:ea typeface="华文新魏" panose="02010800040101010101" pitchFamily="2" charset="-122"/>
              </a:rPr>
              <a:t>号文规定：</a:t>
            </a:r>
            <a:endParaRPr lang="en-US" sz="2800" b="1" dirty="0" smtClean="0">
              <a:latin typeface="华文新魏" panose="02010800040101010101" pitchFamily="2" charset="-122"/>
              <a:ea typeface="华文新魏" panose="02010800040101010101" pitchFamily="2" charset="-122"/>
              <a:cs typeface="宋体" panose="02010600030101010101" pitchFamily="2" charset="-122"/>
            </a:endParaRPr>
          </a:p>
          <a:p>
            <a:pPr marL="671830" marR="5080">
              <a:lnSpc>
                <a:spcPct val="150000"/>
              </a:lnSpc>
              <a:spcBef>
                <a:spcPts val="95"/>
              </a:spcBef>
            </a:pPr>
            <a:r>
              <a:rPr sz="2800" b="1" dirty="0" smtClean="0">
                <a:latin typeface="华文新魏" panose="02010800040101010101" pitchFamily="2" charset="-122"/>
                <a:ea typeface="华文新魏" panose="02010800040101010101" pitchFamily="2" charset="-122"/>
                <a:cs typeface="宋体" panose="02010600030101010101" pitchFamily="2" charset="-122"/>
              </a:rPr>
              <a:t>销售收入为</a:t>
            </a:r>
            <a:r>
              <a:rPr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主</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营业务</a:t>
            </a:r>
            <a:r>
              <a:rPr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收</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入</a:t>
            </a:r>
            <a:r>
              <a:rPr sz="2800" b="1" dirty="0" smtClean="0">
                <a:latin typeface="华文新魏" panose="02010800040101010101" pitchFamily="2" charset="-122"/>
                <a:ea typeface="华文新魏" panose="02010800040101010101" pitchFamily="2" charset="-122"/>
                <a:cs typeface="宋体" panose="02010600030101010101" pitchFamily="2" charset="-122"/>
              </a:rPr>
              <a:t>与</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其</a:t>
            </a:r>
            <a:r>
              <a:rPr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他</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业务收</a:t>
            </a:r>
            <a:r>
              <a:rPr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入</a:t>
            </a:r>
            <a:r>
              <a:rPr sz="2800" b="1" dirty="0" smtClean="0">
                <a:latin typeface="华文新魏" panose="02010800040101010101" pitchFamily="2" charset="-122"/>
                <a:ea typeface="华文新魏" panose="02010800040101010101" pitchFamily="2" charset="-122"/>
                <a:cs typeface="宋体" panose="02010600030101010101" pitchFamily="2" charset="-122"/>
              </a:rPr>
              <a:t>之</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和</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a:t>
            </a:r>
            <a:endParaRPr lang="en-US" altLang="zh-CN" sz="2800" b="1" dirty="0" smtClean="0">
              <a:latin typeface="华文新魏" panose="02010800040101010101" pitchFamily="2" charset="-122"/>
              <a:ea typeface="华文新魏" panose="02010800040101010101" pitchFamily="2" charset="-122"/>
              <a:cs typeface="宋体" panose="02010600030101010101" pitchFamily="2" charset="-122"/>
            </a:endParaRPr>
          </a:p>
          <a:p>
            <a:pPr marL="671830" marR="5080">
              <a:lnSpc>
                <a:spcPct val="150000"/>
              </a:lnSpc>
              <a:spcBef>
                <a:spcPts val="95"/>
              </a:spcBef>
            </a:pPr>
            <a:r>
              <a:rPr sz="2800" b="1" dirty="0" smtClean="0">
                <a:latin typeface="华文新魏" panose="02010800040101010101" pitchFamily="2" charset="-122"/>
                <a:ea typeface="华文新魏" panose="02010800040101010101" pitchFamily="2" charset="-122"/>
                <a:cs typeface="宋体" panose="02010600030101010101" pitchFamily="2" charset="-122"/>
              </a:rPr>
              <a:t>主营业务收</a:t>
            </a:r>
            <a:r>
              <a:rPr sz="2800" b="1" spc="-15" dirty="0" smtClean="0">
                <a:latin typeface="华文新魏" panose="02010800040101010101" pitchFamily="2" charset="-122"/>
                <a:ea typeface="华文新魏" panose="02010800040101010101" pitchFamily="2" charset="-122"/>
                <a:cs typeface="宋体" panose="02010600030101010101" pitchFamily="2" charset="-122"/>
              </a:rPr>
              <a:t>入</a:t>
            </a:r>
            <a:r>
              <a:rPr sz="2800" b="1" dirty="0" smtClean="0">
                <a:latin typeface="华文新魏" panose="02010800040101010101" pitchFamily="2" charset="-122"/>
                <a:ea typeface="华文新魏" panose="02010800040101010101" pitchFamily="2" charset="-122"/>
                <a:cs typeface="宋体" panose="02010600030101010101" pitchFamily="2" charset="-122"/>
              </a:rPr>
              <a:t>与其他</a:t>
            </a:r>
            <a:r>
              <a:rPr sz="2800" b="1" spc="-15" dirty="0" smtClean="0">
                <a:latin typeface="华文新魏" panose="02010800040101010101" pitchFamily="2" charset="-122"/>
                <a:ea typeface="华文新魏" panose="02010800040101010101" pitchFamily="2" charset="-122"/>
                <a:cs typeface="宋体" panose="02010600030101010101" pitchFamily="2" charset="-122"/>
              </a:rPr>
              <a:t>业</a:t>
            </a:r>
            <a:r>
              <a:rPr sz="2800" b="1" dirty="0" smtClean="0">
                <a:latin typeface="华文新魏" panose="02010800040101010101" pitchFamily="2" charset="-122"/>
                <a:ea typeface="华文新魏" panose="02010800040101010101" pitchFamily="2" charset="-122"/>
                <a:cs typeface="宋体" panose="02010600030101010101" pitchFamily="2" charset="-122"/>
              </a:rPr>
              <a:t>务收入</a:t>
            </a:r>
            <a:r>
              <a:rPr sz="2800" b="1" spc="-15" dirty="0" smtClean="0">
                <a:latin typeface="华文新魏" panose="02010800040101010101" pitchFamily="2" charset="-122"/>
                <a:ea typeface="华文新魏" panose="02010800040101010101" pitchFamily="2" charset="-122"/>
                <a:cs typeface="宋体" panose="02010600030101010101" pitchFamily="2" charset="-122"/>
              </a:rPr>
              <a:t>按</a:t>
            </a:r>
            <a:r>
              <a:rPr sz="2800" b="1" dirty="0" smtClean="0">
                <a:latin typeface="华文新魏" panose="02010800040101010101" pitchFamily="2" charset="-122"/>
                <a:ea typeface="华文新魏" panose="02010800040101010101" pitchFamily="2" charset="-122"/>
                <a:cs typeface="宋体" panose="02010600030101010101" pitchFamily="2" charset="-122"/>
              </a:rPr>
              <a:t>照</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企业</a:t>
            </a:r>
            <a:r>
              <a:rPr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所</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得税年度纳税</a:t>
            </a:r>
            <a:r>
              <a:rPr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申</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报表</a:t>
            </a:r>
            <a:r>
              <a:rPr sz="2800" b="1" dirty="0" smtClean="0">
                <a:latin typeface="华文新魏" panose="02010800040101010101" pitchFamily="2" charset="-122"/>
                <a:ea typeface="华文新魏" panose="02010800040101010101" pitchFamily="2" charset="-122"/>
                <a:cs typeface="宋体" panose="02010600030101010101" pitchFamily="2" charset="-122"/>
              </a:rPr>
              <a:t>的</a:t>
            </a:r>
            <a:r>
              <a:rPr sz="2800" b="1" spc="-15" dirty="0" smtClean="0">
                <a:latin typeface="华文新魏" panose="02010800040101010101" pitchFamily="2" charset="-122"/>
                <a:ea typeface="华文新魏" panose="02010800040101010101" pitchFamily="2" charset="-122"/>
                <a:cs typeface="宋体" panose="02010600030101010101" pitchFamily="2" charset="-122"/>
              </a:rPr>
              <a:t>口</a:t>
            </a:r>
            <a:r>
              <a:rPr sz="2800" b="1" dirty="0" smtClean="0">
                <a:latin typeface="华文新魏" panose="02010800040101010101" pitchFamily="2" charset="-122"/>
                <a:ea typeface="华文新魏" panose="02010800040101010101" pitchFamily="2" charset="-122"/>
                <a:cs typeface="宋体" panose="02010600030101010101" pitchFamily="2" charset="-122"/>
              </a:rPr>
              <a:t>径计算</a:t>
            </a:r>
            <a:r>
              <a:rPr sz="2800" b="1" dirty="0">
                <a:latin typeface="华文新魏" panose="02010800040101010101" pitchFamily="2" charset="-122"/>
                <a:ea typeface="华文新魏" panose="02010800040101010101" pitchFamily="2" charset="-122"/>
                <a:cs typeface="宋体" panose="02010600030101010101" pitchFamily="2" charset="-122"/>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7224" y="500042"/>
            <a:ext cx="7102190" cy="523220"/>
          </a:xfrm>
          <a:prstGeom prst="rect">
            <a:avLst/>
          </a:prstGeom>
        </p:spPr>
        <p:txBody>
          <a:bodyPr wrap="square">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二、高新技术企业资格取消原因分析</a:t>
            </a:r>
            <a:endParaRPr lang="en-US" altLang="zh-CN"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p:txBody>
      </p:sp>
      <p:sp>
        <p:nvSpPr>
          <p:cNvPr id="5" name="矩形 4"/>
          <p:cNvSpPr/>
          <p:nvPr/>
        </p:nvSpPr>
        <p:spPr>
          <a:xfrm>
            <a:off x="500034" y="1571612"/>
            <a:ext cx="8072494" cy="2677656"/>
          </a:xfrm>
          <a:prstGeom prst="rect">
            <a:avLst/>
          </a:prstGeom>
        </p:spPr>
        <p:txBody>
          <a:bodyPr wrap="square">
            <a:spAutoFit/>
          </a:bodyPr>
          <a:lstStyle/>
          <a:p>
            <a:r>
              <a:rPr lang="en-US" altLang="zh-CN" sz="2800" b="1" dirty="0" smtClean="0">
                <a:latin typeface="华文新魏" panose="02010800040101010101" pitchFamily="2" charset="-122"/>
                <a:ea typeface="华文新魏" panose="02010800040101010101" pitchFamily="2" charset="-122"/>
              </a:rPr>
              <a:t> 1</a:t>
            </a:r>
            <a:r>
              <a:rPr lang="zh-CN" altLang="en-US" sz="2800" b="1" dirty="0" smtClean="0">
                <a:latin typeface="华文新魏" panose="02010800040101010101" pitchFamily="2" charset="-122"/>
                <a:ea typeface="华文新魏" panose="02010800040101010101" pitchFamily="2" charset="-122"/>
              </a:rPr>
              <a:t>、虚假申请。</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2</a:t>
            </a:r>
            <a:r>
              <a:rPr lang="zh-CN" altLang="en-US" sz="2800" b="1" dirty="0" smtClean="0">
                <a:latin typeface="华文新魏" panose="02010800040101010101" pitchFamily="2" charset="-122"/>
                <a:ea typeface="华文新魏" panose="02010800040101010101" pitchFamily="2" charset="-122"/>
              </a:rPr>
              <a:t>、三重事件（发生重大安全、重大质量事故或有    严重环境违法行为。）</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3</a:t>
            </a:r>
            <a:r>
              <a:rPr lang="zh-CN" altLang="en-US" sz="2800" b="1" dirty="0" smtClean="0">
                <a:latin typeface="华文新魏" panose="02010800040101010101" pitchFamily="2" charset="-122"/>
                <a:ea typeface="华文新魏" panose="02010800040101010101" pitchFamily="2" charset="-122"/>
              </a:rPr>
              <a:t>、累计两年未报年度发展情况报告。</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4</a:t>
            </a:r>
            <a:r>
              <a:rPr lang="zh-CN" altLang="en-US" sz="2800" b="1" dirty="0" smtClean="0">
                <a:latin typeface="华文新魏" panose="02010800040101010101" pitchFamily="2" charset="-122"/>
                <a:ea typeface="华文新魏" panose="02010800040101010101" pitchFamily="2" charset="-122"/>
              </a:rPr>
              <a:t>、认定条件发生重大变化 。</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5</a:t>
            </a:r>
            <a:r>
              <a:rPr lang="zh-CN" altLang="en-US" sz="2800" b="1" dirty="0" smtClean="0">
                <a:latin typeface="华文新魏" panose="02010800040101010101" pitchFamily="2" charset="-122"/>
                <a:ea typeface="华文新魏" panose="02010800040101010101" pitchFamily="2" charset="-122"/>
              </a:rPr>
              <a:t>、研发费用不符合条件。</a:t>
            </a:r>
            <a:endParaRPr lang="zh-CN" alt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00670" y="1413920"/>
            <a:ext cx="7682170" cy="3949563"/>
          </a:xfrm>
          <a:prstGeom prst="rect">
            <a:avLst/>
          </a:prstGeom>
          <a:noFill/>
          <a:ln w="9525">
            <a:noFill/>
            <a:miter lim="800000"/>
            <a:headEnd/>
            <a:tailEnd/>
          </a:ln>
          <a:effectLst/>
        </p:spPr>
      </p:pic>
      <p:sp>
        <p:nvSpPr>
          <p:cNvPr id="4" name="TextBox 3"/>
          <p:cNvSpPr txBox="1"/>
          <p:nvPr/>
        </p:nvSpPr>
        <p:spPr>
          <a:xfrm>
            <a:off x="2575846" y="4315637"/>
            <a:ext cx="5323078" cy="892552"/>
          </a:xfrm>
          <a:prstGeom prst="rect">
            <a:avLst/>
          </a:prstGeom>
          <a:noFill/>
        </p:spPr>
        <p:txBody>
          <a:bodyPr wrap="square" rtlCol="0">
            <a:spAutoFit/>
          </a:bodyPr>
          <a:lstStyle/>
          <a:p>
            <a:pPr algn="r"/>
            <a:r>
              <a:rPr lang="zh-CN" altLang="en-US" sz="2800" b="1" dirty="0" smtClean="0">
                <a:latin typeface="华文新魏" panose="02010800040101010101" pitchFamily="2" charset="-122"/>
                <a:ea typeface="华文新魏" panose="02010800040101010101" pitchFamily="2" charset="-122"/>
              </a:rPr>
              <a:t>      </a:t>
            </a:r>
            <a:r>
              <a:rPr lang="en-US" altLang="zh-CN" sz="2400" b="1" dirty="0" smtClean="0">
                <a:solidFill>
                  <a:srgbClr val="FF0000"/>
                </a:solidFill>
                <a:latin typeface="华文新魏" panose="02010800040101010101" pitchFamily="2" charset="-122"/>
                <a:ea typeface="华文新魏" panose="0201080004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rPr>
              <a:t>高新技术企业认定管理政策问答</a:t>
            </a:r>
            <a:r>
              <a:rPr lang="en-US" altLang="zh-CN" sz="2400" b="1" dirty="0" smtClean="0">
                <a:solidFill>
                  <a:srgbClr val="FF0000"/>
                </a:solidFill>
                <a:latin typeface="华文新魏" panose="02010800040101010101" pitchFamily="2" charset="-122"/>
                <a:ea typeface="华文新魏" panose="02010800040101010101" pitchFamily="2" charset="-122"/>
              </a:rPr>
              <a:t>》2018.02</a:t>
            </a:r>
            <a:endParaRPr lang="zh-CN" altLang="en-US" sz="24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181" y="527280"/>
            <a:ext cx="7924128" cy="5693866"/>
          </a:xfrm>
          <a:prstGeom prst="rect">
            <a:avLst/>
          </a:prstGeom>
          <a:noFill/>
        </p:spPr>
        <p:txBody>
          <a:bodyPr wrap="square" rtlCol="0">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rPr>
              <a:t>         问：</a:t>
            </a:r>
            <a:r>
              <a:rPr lang="zh-CN" altLang="en-US" sz="2800" b="1" dirty="0" smtClean="0">
                <a:latin typeface="华文新魏" panose="02010800040101010101" pitchFamily="2" charset="-122"/>
                <a:ea typeface="华文新魏" panose="02010800040101010101" pitchFamily="2" charset="-122"/>
              </a:rPr>
              <a:t>高新技术企业认定时，企业近三个会计年度的研究开发费用总额占同期销售收入总额的比例中的“销售收入”</a:t>
            </a:r>
            <a:r>
              <a:rPr lang="zh-CN" altLang="en-US" sz="2800" b="1" dirty="0" smtClean="0">
                <a:solidFill>
                  <a:srgbClr val="FF0000"/>
                </a:solidFill>
                <a:latin typeface="华文新魏" panose="02010800040101010101" pitchFamily="2" charset="-122"/>
                <a:ea typeface="华文新魏" panose="02010800040101010101" pitchFamily="2" charset="-122"/>
              </a:rPr>
              <a:t>是否包含视同销售收入？</a:t>
            </a:r>
          </a:p>
          <a:p>
            <a:r>
              <a:rPr lang="zh-CN" altLang="en-US" sz="2800" b="1" dirty="0" smtClean="0">
                <a:solidFill>
                  <a:srgbClr val="FF0000"/>
                </a:solidFill>
                <a:latin typeface="华文新魏" panose="02010800040101010101" pitchFamily="2" charset="-122"/>
                <a:ea typeface="华文新魏" panose="02010800040101010101" pitchFamily="2" charset="-122"/>
              </a:rPr>
              <a:t>         答：</a:t>
            </a:r>
            <a:r>
              <a:rPr lang="zh-CN" altLang="en-US" sz="2800" b="1" dirty="0" smtClean="0">
                <a:latin typeface="华文新魏" panose="02010800040101010101" pitchFamily="2" charset="-122"/>
                <a:ea typeface="华文新魏" panose="02010800040101010101" pitchFamily="2" charset="-122"/>
              </a:rPr>
              <a:t>根据</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科技部 财政部 国家税务总局关于修订印发</a:t>
            </a:r>
            <a:r>
              <a:rPr lang="en-US" altLang="zh-CN" sz="2800" b="1" dirty="0" smtClean="0">
                <a:latin typeface="华文新魏" panose="02010800040101010101" pitchFamily="2" charset="-122"/>
                <a:ea typeface="华文新魏" panose="02010800040101010101" pitchFamily="2" charset="-122"/>
              </a:rPr>
              <a:t>&lt;</a:t>
            </a:r>
            <a:r>
              <a:rPr lang="zh-CN" altLang="en-US" sz="2800" b="1" dirty="0" smtClean="0">
                <a:latin typeface="华文新魏" panose="02010800040101010101" pitchFamily="2" charset="-122"/>
                <a:ea typeface="华文新魏" panose="02010800040101010101" pitchFamily="2" charset="-122"/>
              </a:rPr>
              <a:t>高新技术企业认定管理工作指引</a:t>
            </a:r>
            <a:r>
              <a:rPr lang="en-US" altLang="zh-CN" sz="2800" b="1" dirty="0" smtClean="0">
                <a:latin typeface="华文新魏" panose="02010800040101010101" pitchFamily="2" charset="-122"/>
                <a:ea typeface="华文新魏" panose="02010800040101010101" pitchFamily="2" charset="-122"/>
              </a:rPr>
              <a:t>&gt;</a:t>
            </a:r>
            <a:r>
              <a:rPr lang="zh-CN" altLang="en-US" sz="2800" b="1" dirty="0" smtClean="0">
                <a:latin typeface="华文新魏" panose="02010800040101010101" pitchFamily="2" charset="-122"/>
                <a:ea typeface="华文新魏" panose="02010800040101010101" pitchFamily="2" charset="-122"/>
              </a:rPr>
              <a:t>的通知</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（国科发火 </a:t>
            </a:r>
            <a:r>
              <a:rPr lang="en-US" altLang="zh-CN" sz="2800" b="1" dirty="0" smtClean="0">
                <a:latin typeface="华文新魏" panose="02010800040101010101" pitchFamily="2" charset="-122"/>
                <a:ea typeface="华文新魏" panose="02010800040101010101" pitchFamily="2" charset="-122"/>
              </a:rPr>
              <a:t>〔2016〕195 </a:t>
            </a:r>
            <a:r>
              <a:rPr lang="zh-CN" altLang="en-US" sz="2800" b="1" dirty="0" smtClean="0">
                <a:latin typeface="华文新魏" panose="02010800040101010101" pitchFamily="2" charset="-122"/>
                <a:ea typeface="华文新魏" panose="02010800040101010101" pitchFamily="2" charset="-122"/>
              </a:rPr>
              <a:t>号）第三条的规定，“销售收入为主营业务收入与其他业务收入之和。主营业务收入与其他业务收入</a:t>
            </a:r>
            <a:r>
              <a:rPr lang="zh-CN" altLang="en-US" sz="2800" b="1" dirty="0" smtClean="0">
                <a:solidFill>
                  <a:srgbClr val="FF0000"/>
                </a:solidFill>
                <a:latin typeface="华文新魏" panose="02010800040101010101" pitchFamily="2" charset="-122"/>
                <a:ea typeface="华文新魏" panose="02010800040101010101" pitchFamily="2" charset="-122"/>
              </a:rPr>
              <a:t>按照企业所得税年度纳税申报表的口径</a:t>
            </a:r>
            <a:r>
              <a:rPr lang="zh-CN" altLang="en-US" sz="2800" b="1" dirty="0" smtClean="0">
                <a:latin typeface="华文新魏" panose="02010800040101010101" pitchFamily="2" charset="-122"/>
                <a:ea typeface="华文新魏" panose="02010800040101010101" pitchFamily="2" charset="-122"/>
              </a:rPr>
              <a:t>计算。”</a:t>
            </a:r>
            <a:r>
              <a:rPr lang="zh-CN" altLang="en-US" sz="2800" b="1" dirty="0" smtClean="0">
                <a:solidFill>
                  <a:srgbClr val="FF0000"/>
                </a:solidFill>
                <a:latin typeface="华文新魏" panose="02010800040101010101" pitchFamily="2" charset="-122"/>
                <a:ea typeface="华文新魏" panose="02010800040101010101" pitchFamily="2" charset="-122"/>
              </a:rPr>
              <a:t>按照企业所得税年度纳税申报表的口径，主营业务收入与其他业务收入均不包括视同销售收入</a:t>
            </a:r>
            <a:r>
              <a:rPr lang="zh-CN" altLang="en-US" sz="2800" b="1" dirty="0" smtClean="0">
                <a:latin typeface="华文新魏" panose="02010800040101010101" pitchFamily="2" charset="-122"/>
                <a:ea typeface="华文新魏" panose="02010800040101010101" pitchFamily="2" charset="-122"/>
              </a:rPr>
              <a:t>。因此，在计算高新技术企业研究开发费用占比时，</a:t>
            </a:r>
            <a:r>
              <a:rPr lang="zh-CN" altLang="en-US" sz="2800" b="1" dirty="0" smtClean="0">
                <a:solidFill>
                  <a:srgbClr val="FF0000"/>
                </a:solidFill>
                <a:latin typeface="华文新魏" panose="02010800040101010101" pitchFamily="2" charset="-122"/>
                <a:ea typeface="华文新魏" panose="02010800040101010101" pitchFamily="2" charset="-122"/>
              </a:rPr>
              <a:t>销售收入</a:t>
            </a:r>
            <a:r>
              <a:rPr lang="zh-CN" altLang="en-US" sz="2800" b="1" dirty="0" smtClean="0">
                <a:solidFill>
                  <a:srgbClr val="7030A0"/>
                </a:solidFill>
                <a:latin typeface="华文新魏" panose="02010800040101010101" pitchFamily="2" charset="-122"/>
                <a:ea typeface="华文新魏" panose="02010800040101010101" pitchFamily="2" charset="-122"/>
              </a:rPr>
              <a:t>不含</a:t>
            </a:r>
            <a:r>
              <a:rPr lang="zh-CN" altLang="en-US" sz="2800" b="1" dirty="0" smtClean="0">
                <a:solidFill>
                  <a:srgbClr val="FF0000"/>
                </a:solidFill>
                <a:latin typeface="华文新魏" panose="02010800040101010101" pitchFamily="2" charset="-122"/>
                <a:ea typeface="华文新魏" panose="02010800040101010101" pitchFamily="2" charset="-122"/>
              </a:rPr>
              <a:t>视同销售收入。</a:t>
            </a:r>
            <a:endParaRPr lang="zh-CN" altLang="en-US" sz="2800" b="1" dirty="0">
              <a:solidFill>
                <a:srgbClr val="FF0000"/>
              </a:solidFill>
              <a:latin typeface="华文新魏" panose="02010800040101010101" pitchFamily="2" charset="-122"/>
              <a:ea typeface="华文新魏" panose="02010800040101010101" pitchFamily="2" charset="-122"/>
            </a:endParaRPr>
          </a:p>
        </p:txBody>
      </p:sp>
      <p:sp>
        <p:nvSpPr>
          <p:cNvPr id="4" name="TextBox 3"/>
          <p:cNvSpPr txBox="1"/>
          <p:nvPr/>
        </p:nvSpPr>
        <p:spPr>
          <a:xfrm>
            <a:off x="857224" y="6215082"/>
            <a:ext cx="8072494" cy="400110"/>
          </a:xfrm>
          <a:prstGeom prst="rect">
            <a:avLst/>
          </a:prstGeom>
          <a:noFill/>
        </p:spPr>
        <p:txBody>
          <a:bodyPr wrap="square" rtlCol="0">
            <a:spAutoFit/>
          </a:bodyPr>
          <a:lstStyle/>
          <a:p>
            <a:pPr algn="r"/>
            <a:r>
              <a:rPr lang="zh-CN" altLang="en-US" sz="2000" b="1" dirty="0" smtClean="0">
                <a:solidFill>
                  <a:srgbClr val="FF0000"/>
                </a:solidFill>
                <a:latin typeface="华文新魏" panose="02010800040101010101" pitchFamily="2" charset="-122"/>
                <a:ea typeface="华文新魏" panose="02010800040101010101" pitchFamily="2" charset="-122"/>
              </a:rPr>
              <a:t>国家税务总局北京税务局企业</a:t>
            </a:r>
            <a:r>
              <a:rPr lang="en-US" altLang="zh-CN" sz="2000" b="1" dirty="0" smtClean="0">
                <a:solidFill>
                  <a:srgbClr val="FF0000"/>
                </a:solidFill>
                <a:latin typeface="华文新魏" panose="02010800040101010101" pitchFamily="2" charset="-122"/>
                <a:ea typeface="华文新魏" panose="02010800040101010101" pitchFamily="2" charset="-122"/>
              </a:rPr>
              <a:t>《</a:t>
            </a:r>
            <a:r>
              <a:rPr lang="zh-CN" altLang="en-US" sz="2000" b="1" dirty="0" smtClean="0">
                <a:solidFill>
                  <a:srgbClr val="FF0000"/>
                </a:solidFill>
                <a:latin typeface="华文新魏" panose="02010800040101010101" pitchFamily="2" charset="-122"/>
                <a:ea typeface="华文新魏" panose="02010800040101010101" pitchFamily="2" charset="-122"/>
              </a:rPr>
              <a:t>所得税实务操作政策指引</a:t>
            </a:r>
            <a:r>
              <a:rPr lang="en-US" altLang="zh-CN" sz="2000" b="1" dirty="0" smtClean="0">
                <a:solidFill>
                  <a:srgbClr val="FF0000"/>
                </a:solidFill>
                <a:latin typeface="华文新魏" panose="02010800040101010101" pitchFamily="2" charset="-122"/>
                <a:ea typeface="华文新魏" panose="02010800040101010101" pitchFamily="2" charset="-122"/>
              </a:rPr>
              <a:t>》</a:t>
            </a:r>
            <a:r>
              <a:rPr lang="zh-CN" altLang="en-US" sz="2000" b="1" dirty="0" smtClean="0">
                <a:solidFill>
                  <a:srgbClr val="FF0000"/>
                </a:solidFill>
                <a:latin typeface="华文新魏" panose="02010800040101010101" pitchFamily="2" charset="-122"/>
                <a:ea typeface="华文新魏" panose="02010800040101010101" pitchFamily="2" charset="-122"/>
              </a:rPr>
              <a:t>（第一期）</a:t>
            </a:r>
            <a:endParaRPr lang="zh-CN" altLang="en-US" sz="20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19203" y="285479"/>
          <a:ext cx="8045107" cy="6367673"/>
        </p:xfrm>
        <a:graphic>
          <a:graphicData uri="http://schemas.openxmlformats.org/drawingml/2006/table">
            <a:tbl>
              <a:tblPr/>
              <a:tblGrid>
                <a:gridCol w="1201542"/>
                <a:gridCol w="4701686"/>
                <a:gridCol w="2141879"/>
              </a:tblGrid>
              <a:tr h="374569">
                <a:tc>
                  <a:txBody>
                    <a:bodyPr/>
                    <a:lstStyle/>
                    <a:p>
                      <a:pPr algn="l" fontAlgn="ctr"/>
                      <a:r>
                        <a:rPr lang="en-US" sz="1900" b="1" i="0" u="none" strike="noStrike" dirty="0">
                          <a:solidFill>
                            <a:srgbClr val="000000"/>
                          </a:solidFill>
                          <a:latin typeface="宋体" panose="02010600030101010101" pitchFamily="2" charset="-122"/>
                        </a:rPr>
                        <a:t>A101010</a:t>
                      </a:r>
                    </a:p>
                  </a:txBody>
                  <a:tcPr marL="7561" marR="7561" marT="10075" marB="0" anchor="ctr">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algn="ctr" fontAlgn="ctr"/>
                      <a:r>
                        <a:rPr lang="zh-CN" altLang="en-US" sz="1900" b="1" i="0" u="none" strike="noStrike" dirty="0">
                          <a:solidFill>
                            <a:srgbClr val="000000"/>
                          </a:solidFill>
                          <a:latin typeface="宋体" panose="02010600030101010101" pitchFamily="2" charset="-122"/>
                        </a:rPr>
                        <a:t>一般企业收入明细表</a:t>
                      </a:r>
                    </a:p>
                  </a:txBody>
                  <a:tcPr marL="7561" marR="7561" marT="10075"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zh-CN"/>
                    </a:p>
                  </a:txBody>
                  <a:tcPr/>
                </a:tc>
              </a:tr>
              <a:tr h="374569">
                <a:tc>
                  <a:txBody>
                    <a:bodyPr/>
                    <a:lstStyle/>
                    <a:p>
                      <a:pPr algn="ctr" fontAlgn="ctr"/>
                      <a:r>
                        <a:rPr lang="zh-CN" altLang="en-US" sz="1900" b="1" i="0" u="none" strike="noStrike">
                          <a:solidFill>
                            <a:srgbClr val="000000"/>
                          </a:solidFill>
                          <a:latin typeface="宋体" panose="02010600030101010101" pitchFamily="2" charset="-122"/>
                        </a:rPr>
                        <a:t>行次</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900" b="1" i="0" u="none" strike="noStrike">
                          <a:solidFill>
                            <a:srgbClr val="000000"/>
                          </a:solidFill>
                          <a:latin typeface="宋体" panose="02010600030101010101" pitchFamily="2" charset="-122"/>
                        </a:rPr>
                        <a:t>项目</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900" b="1" i="0" u="none" strike="noStrike">
                          <a:solidFill>
                            <a:srgbClr val="000000"/>
                          </a:solidFill>
                          <a:latin typeface="宋体" panose="02010600030101010101" pitchFamily="2" charset="-122"/>
                        </a:rPr>
                        <a:t>金额</a:t>
                      </a: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1</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900" b="1" i="0" u="none" strike="noStrike">
                          <a:solidFill>
                            <a:srgbClr val="000000"/>
                          </a:solidFill>
                          <a:latin typeface="宋体" panose="02010600030101010101" pitchFamily="2" charset="-122"/>
                        </a:rPr>
                        <a:t>一、营业收入（</a:t>
                      </a:r>
                      <a:r>
                        <a:rPr lang="en-US" altLang="zh-CN" sz="1900" b="1" i="0" u="none" strike="noStrike">
                          <a:solidFill>
                            <a:srgbClr val="000000"/>
                          </a:solidFill>
                          <a:latin typeface="宋体" panose="02010600030101010101" pitchFamily="2" charset="-122"/>
                        </a:rPr>
                        <a:t>2+9</a:t>
                      </a:r>
                      <a:r>
                        <a:rPr lang="zh-CN" altLang="en-US" sz="1900" b="1" i="0" u="none" strike="noStrike">
                          <a:solidFill>
                            <a:srgbClr val="000000"/>
                          </a:solidFill>
                          <a:latin typeface="宋体" panose="02010600030101010101" pitchFamily="2" charset="-122"/>
                        </a:rPr>
                        <a:t>）</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900" b="1" i="0" u="none" strike="noStrike">
                          <a:solidFill>
                            <a:srgbClr val="000000"/>
                          </a:solidFill>
                          <a:latin typeface="宋体" panose="02010600030101010101" pitchFamily="2" charset="-122"/>
                        </a:rPr>
                        <a:t> </a:t>
                      </a:r>
                      <a:r>
                        <a:rPr lang="en-US" altLang="zh-CN" sz="1900" b="1" i="0" u="none" strike="noStrike">
                          <a:solidFill>
                            <a:srgbClr val="000000"/>
                          </a:solidFill>
                          <a:latin typeface="宋体" panose="02010600030101010101" pitchFamily="2" charset="-122"/>
                        </a:rPr>
                        <a:t>-   </a:t>
                      </a: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4569">
                <a:tc>
                  <a:txBody>
                    <a:bodyPr/>
                    <a:lstStyle/>
                    <a:p>
                      <a:pPr algn="ctr" fontAlgn="ctr"/>
                      <a:r>
                        <a:rPr lang="en-US" altLang="zh-CN" sz="1900" b="1" i="0" u="none" strike="noStrike">
                          <a:solidFill>
                            <a:srgbClr val="000000"/>
                          </a:solidFill>
                          <a:latin typeface="宋体" panose="02010600030101010101" pitchFamily="2" charset="-122"/>
                        </a:rPr>
                        <a:t>2</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900" b="1" i="0" u="none" strike="noStrike" dirty="0">
                          <a:solidFill>
                            <a:srgbClr val="000000"/>
                          </a:solidFill>
                          <a:latin typeface="宋体" panose="02010600030101010101" pitchFamily="2" charset="-122"/>
                        </a:rPr>
                        <a:t>（一）</a:t>
                      </a:r>
                      <a:r>
                        <a:rPr lang="zh-CN" altLang="en-US" sz="1900" b="1" i="0" u="none" strike="noStrike" dirty="0">
                          <a:solidFill>
                            <a:srgbClr val="FF0000"/>
                          </a:solidFill>
                          <a:latin typeface="宋体" panose="02010600030101010101" pitchFamily="2" charset="-122"/>
                        </a:rPr>
                        <a:t>主营业务收入</a:t>
                      </a:r>
                      <a:r>
                        <a:rPr lang="zh-CN" altLang="en-US" sz="1900" b="1" i="0" u="none" strike="noStrike" dirty="0">
                          <a:solidFill>
                            <a:srgbClr val="000000"/>
                          </a:solidFill>
                          <a:latin typeface="宋体" panose="02010600030101010101" pitchFamily="2" charset="-122"/>
                        </a:rPr>
                        <a:t>（</a:t>
                      </a:r>
                      <a:r>
                        <a:rPr lang="en-US" altLang="zh-CN" sz="1900" b="1" i="0" u="none" strike="noStrike" dirty="0">
                          <a:solidFill>
                            <a:srgbClr val="000000"/>
                          </a:solidFill>
                          <a:latin typeface="宋体" panose="02010600030101010101" pitchFamily="2" charset="-122"/>
                        </a:rPr>
                        <a:t>3+5+6+7+8</a:t>
                      </a:r>
                      <a:r>
                        <a:rPr lang="zh-CN" altLang="en-US" sz="1900" b="1" i="0" u="none" strike="noStrike" dirty="0">
                          <a:solidFill>
                            <a:srgbClr val="000000"/>
                          </a:solidFill>
                          <a:latin typeface="宋体" panose="02010600030101010101" pitchFamily="2" charset="-122"/>
                        </a:rPr>
                        <a:t>）</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900" b="1" i="0" u="none" strike="noStrike">
                          <a:solidFill>
                            <a:srgbClr val="000000"/>
                          </a:solidFill>
                          <a:latin typeface="宋体" panose="02010600030101010101" pitchFamily="2" charset="-122"/>
                        </a:rPr>
                        <a:t> </a:t>
                      </a:r>
                      <a:r>
                        <a:rPr lang="en-US" altLang="zh-CN" sz="1900" b="1" i="0" u="none" strike="noStrike">
                          <a:solidFill>
                            <a:srgbClr val="000000"/>
                          </a:solidFill>
                          <a:latin typeface="宋体" panose="02010600030101010101" pitchFamily="2" charset="-122"/>
                        </a:rPr>
                        <a:t>-   </a:t>
                      </a: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4569">
                <a:tc>
                  <a:txBody>
                    <a:bodyPr/>
                    <a:lstStyle/>
                    <a:p>
                      <a:pPr algn="ctr" fontAlgn="ctr"/>
                      <a:r>
                        <a:rPr lang="en-US" altLang="zh-CN" sz="1900" b="1" i="0" u="none" strike="noStrike">
                          <a:solidFill>
                            <a:srgbClr val="000000"/>
                          </a:solidFill>
                          <a:latin typeface="宋体" panose="02010600030101010101" pitchFamily="2" charset="-122"/>
                        </a:rPr>
                        <a:t>3</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CN" sz="1900" b="1" i="0" u="none" strike="noStrike">
                          <a:solidFill>
                            <a:srgbClr val="000000"/>
                          </a:solidFill>
                          <a:latin typeface="宋体" panose="02010600030101010101" pitchFamily="2" charset="-122"/>
                        </a:rPr>
                        <a:t>1.</a:t>
                      </a:r>
                      <a:r>
                        <a:rPr lang="zh-CN" altLang="en-US" sz="1900" b="1" i="0" u="none" strike="noStrike">
                          <a:solidFill>
                            <a:srgbClr val="000000"/>
                          </a:solidFill>
                          <a:latin typeface="宋体" panose="02010600030101010101" pitchFamily="2" charset="-122"/>
                        </a:rPr>
                        <a:t>销售商品收入</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4</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900" b="1" i="0" u="none" strike="noStrike">
                          <a:solidFill>
                            <a:srgbClr val="000000"/>
                          </a:solidFill>
                          <a:latin typeface="宋体" panose="02010600030101010101" pitchFamily="2" charset="-122"/>
                        </a:rPr>
                        <a:t>其中：非货币性资产交换收入</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5</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CN" sz="1900" b="1" i="0" u="none" strike="noStrike">
                          <a:solidFill>
                            <a:srgbClr val="000000"/>
                          </a:solidFill>
                          <a:latin typeface="宋体" panose="02010600030101010101" pitchFamily="2" charset="-122"/>
                        </a:rPr>
                        <a:t>2.</a:t>
                      </a:r>
                      <a:r>
                        <a:rPr lang="zh-CN" altLang="en-US" sz="1900" b="1" i="0" u="none" strike="noStrike">
                          <a:solidFill>
                            <a:srgbClr val="000000"/>
                          </a:solidFill>
                          <a:latin typeface="宋体" panose="02010600030101010101" pitchFamily="2" charset="-122"/>
                        </a:rPr>
                        <a:t>提供劳务收入</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6</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CN" sz="1900" b="1" i="0" u="none" strike="noStrike">
                          <a:solidFill>
                            <a:srgbClr val="000000"/>
                          </a:solidFill>
                          <a:latin typeface="宋体" panose="02010600030101010101" pitchFamily="2" charset="-122"/>
                        </a:rPr>
                        <a:t>3.</a:t>
                      </a:r>
                      <a:r>
                        <a:rPr lang="zh-CN" altLang="en-US" sz="1900" b="1" i="0" u="none" strike="noStrike">
                          <a:solidFill>
                            <a:srgbClr val="000000"/>
                          </a:solidFill>
                          <a:latin typeface="宋体" panose="02010600030101010101" pitchFamily="2" charset="-122"/>
                        </a:rPr>
                        <a:t>建造合同收入</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7</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CN" sz="1900" b="1" i="0" u="none" strike="noStrike" dirty="0">
                          <a:solidFill>
                            <a:srgbClr val="000000"/>
                          </a:solidFill>
                          <a:latin typeface="宋体" panose="02010600030101010101" pitchFamily="2" charset="-122"/>
                        </a:rPr>
                        <a:t>4.</a:t>
                      </a:r>
                      <a:r>
                        <a:rPr lang="zh-CN" altLang="en-US" sz="1900" b="1" i="0" u="none" strike="noStrike" dirty="0">
                          <a:solidFill>
                            <a:srgbClr val="000000"/>
                          </a:solidFill>
                          <a:latin typeface="宋体" panose="02010600030101010101" pitchFamily="2" charset="-122"/>
                        </a:rPr>
                        <a:t>让渡资产使用权收入</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8</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CN" sz="1900" b="1" i="0" u="none" strike="noStrike">
                          <a:solidFill>
                            <a:srgbClr val="000000"/>
                          </a:solidFill>
                          <a:latin typeface="宋体" panose="02010600030101010101" pitchFamily="2" charset="-122"/>
                        </a:rPr>
                        <a:t>5.</a:t>
                      </a:r>
                      <a:r>
                        <a:rPr lang="zh-CN" altLang="en-US" sz="1900" b="1" i="0" u="none" strike="noStrike">
                          <a:solidFill>
                            <a:srgbClr val="000000"/>
                          </a:solidFill>
                          <a:latin typeface="宋体" panose="02010600030101010101" pitchFamily="2" charset="-122"/>
                        </a:rPr>
                        <a:t>其他</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9</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900" b="1" i="0" u="none" strike="noStrike" dirty="0">
                          <a:solidFill>
                            <a:srgbClr val="000000"/>
                          </a:solidFill>
                          <a:latin typeface="宋体" panose="02010600030101010101" pitchFamily="2" charset="-122"/>
                        </a:rPr>
                        <a:t>（二）</a:t>
                      </a:r>
                      <a:r>
                        <a:rPr lang="zh-CN" altLang="en-US" sz="1900" b="1" i="0" u="none" strike="noStrike" dirty="0">
                          <a:solidFill>
                            <a:srgbClr val="FF0000"/>
                          </a:solidFill>
                          <a:latin typeface="宋体" panose="02010600030101010101" pitchFamily="2" charset="-122"/>
                        </a:rPr>
                        <a:t>其他业务收入</a:t>
                      </a:r>
                      <a:r>
                        <a:rPr lang="zh-CN" altLang="en-US" sz="1900" b="1" i="0" u="none" strike="noStrike" dirty="0">
                          <a:solidFill>
                            <a:srgbClr val="000000"/>
                          </a:solidFill>
                          <a:latin typeface="宋体" panose="02010600030101010101" pitchFamily="2" charset="-122"/>
                        </a:rPr>
                        <a:t>（</a:t>
                      </a:r>
                      <a:r>
                        <a:rPr lang="en-US" altLang="zh-CN" sz="1900" b="1" i="0" u="none" strike="noStrike" dirty="0">
                          <a:solidFill>
                            <a:srgbClr val="000000"/>
                          </a:solidFill>
                          <a:latin typeface="宋体" panose="02010600030101010101" pitchFamily="2" charset="-122"/>
                        </a:rPr>
                        <a:t>10+12+13+14+15</a:t>
                      </a:r>
                      <a:r>
                        <a:rPr lang="zh-CN" altLang="en-US" sz="1900" b="1" i="0" u="none" strike="noStrike" dirty="0">
                          <a:solidFill>
                            <a:srgbClr val="000000"/>
                          </a:solidFill>
                          <a:latin typeface="宋体" panose="02010600030101010101" pitchFamily="2" charset="-122"/>
                        </a:rPr>
                        <a:t>）</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900" b="1" i="0" u="none" strike="noStrike">
                          <a:solidFill>
                            <a:srgbClr val="000000"/>
                          </a:solidFill>
                          <a:latin typeface="宋体" panose="02010600030101010101" pitchFamily="2" charset="-122"/>
                        </a:rPr>
                        <a:t> </a:t>
                      </a:r>
                      <a:r>
                        <a:rPr lang="en-US" altLang="zh-CN" sz="1900" b="1" i="0" u="none" strike="noStrike">
                          <a:solidFill>
                            <a:srgbClr val="000000"/>
                          </a:solidFill>
                          <a:latin typeface="宋体" panose="02010600030101010101" pitchFamily="2" charset="-122"/>
                        </a:rPr>
                        <a:t>-   </a:t>
                      </a: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4569">
                <a:tc>
                  <a:txBody>
                    <a:bodyPr/>
                    <a:lstStyle/>
                    <a:p>
                      <a:pPr algn="ctr" fontAlgn="ctr"/>
                      <a:r>
                        <a:rPr lang="en-US" altLang="zh-CN" sz="1900" b="1" i="0" u="none" strike="noStrike">
                          <a:solidFill>
                            <a:srgbClr val="000000"/>
                          </a:solidFill>
                          <a:latin typeface="宋体" panose="02010600030101010101" pitchFamily="2" charset="-122"/>
                        </a:rPr>
                        <a:t>10</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CN" sz="1900" b="1" i="0" u="none" strike="noStrike">
                          <a:solidFill>
                            <a:srgbClr val="000000"/>
                          </a:solidFill>
                          <a:latin typeface="宋体" panose="02010600030101010101" pitchFamily="2" charset="-122"/>
                        </a:rPr>
                        <a:t>1.</a:t>
                      </a:r>
                      <a:r>
                        <a:rPr lang="zh-CN" altLang="en-US" sz="1900" b="1" i="0" u="none" strike="noStrike">
                          <a:solidFill>
                            <a:srgbClr val="000000"/>
                          </a:solidFill>
                          <a:latin typeface="宋体" panose="02010600030101010101" pitchFamily="2" charset="-122"/>
                        </a:rPr>
                        <a:t>销售材料收入</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11</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900" b="1" i="0" u="none" strike="noStrike">
                          <a:solidFill>
                            <a:srgbClr val="000000"/>
                          </a:solidFill>
                          <a:latin typeface="宋体" panose="02010600030101010101" pitchFamily="2" charset="-122"/>
                        </a:rPr>
                        <a:t>其中：非货币性资产交换收入</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12</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CN" sz="1900" b="1" i="0" u="none" strike="noStrike">
                          <a:solidFill>
                            <a:srgbClr val="000000"/>
                          </a:solidFill>
                          <a:latin typeface="宋体" panose="02010600030101010101" pitchFamily="2" charset="-122"/>
                        </a:rPr>
                        <a:t>2.</a:t>
                      </a:r>
                      <a:r>
                        <a:rPr lang="zh-CN" altLang="en-US" sz="1900" b="1" i="0" u="none" strike="noStrike">
                          <a:solidFill>
                            <a:srgbClr val="000000"/>
                          </a:solidFill>
                          <a:latin typeface="宋体" panose="02010600030101010101" pitchFamily="2" charset="-122"/>
                        </a:rPr>
                        <a:t>出租固定资产收入</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13</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CN" sz="1900" b="1" i="0" u="none" strike="noStrike">
                          <a:solidFill>
                            <a:srgbClr val="000000"/>
                          </a:solidFill>
                          <a:latin typeface="宋体" panose="02010600030101010101" pitchFamily="2" charset="-122"/>
                        </a:rPr>
                        <a:t>3.</a:t>
                      </a:r>
                      <a:r>
                        <a:rPr lang="zh-CN" altLang="en-US" sz="1900" b="1" i="0" u="none" strike="noStrike">
                          <a:solidFill>
                            <a:srgbClr val="000000"/>
                          </a:solidFill>
                          <a:latin typeface="宋体" panose="02010600030101010101" pitchFamily="2" charset="-122"/>
                        </a:rPr>
                        <a:t>出租无形资产收入</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14</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CN" sz="1900" b="1" i="0" u="none" strike="noStrike">
                          <a:solidFill>
                            <a:srgbClr val="000000"/>
                          </a:solidFill>
                          <a:latin typeface="宋体" panose="02010600030101010101" pitchFamily="2" charset="-122"/>
                        </a:rPr>
                        <a:t>4.</a:t>
                      </a:r>
                      <a:r>
                        <a:rPr lang="zh-CN" altLang="en-US" sz="1900" b="1" i="0" u="none" strike="noStrike">
                          <a:solidFill>
                            <a:srgbClr val="000000"/>
                          </a:solidFill>
                          <a:latin typeface="宋体" panose="02010600030101010101" pitchFamily="2" charset="-122"/>
                        </a:rPr>
                        <a:t>出租包装物和商品收入</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69">
                <a:tc>
                  <a:txBody>
                    <a:bodyPr/>
                    <a:lstStyle/>
                    <a:p>
                      <a:pPr algn="ctr" fontAlgn="ctr"/>
                      <a:r>
                        <a:rPr lang="en-US" altLang="zh-CN" sz="1900" b="1" i="0" u="none" strike="noStrike">
                          <a:solidFill>
                            <a:srgbClr val="000000"/>
                          </a:solidFill>
                          <a:latin typeface="宋体" panose="02010600030101010101" pitchFamily="2" charset="-122"/>
                        </a:rPr>
                        <a:t>15</a:t>
                      </a:r>
                    </a:p>
                  </a:txBody>
                  <a:tcPr marL="7561" marR="7561" marT="1007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altLang="zh-CN" sz="1900" b="1" i="0" u="none" strike="noStrike">
                          <a:solidFill>
                            <a:srgbClr val="000000"/>
                          </a:solidFill>
                          <a:latin typeface="宋体" panose="02010600030101010101" pitchFamily="2" charset="-122"/>
                        </a:rPr>
                        <a:t>5.</a:t>
                      </a:r>
                      <a:r>
                        <a:rPr lang="zh-CN" altLang="en-US" sz="1900" b="1" i="0" u="none" strike="noStrike">
                          <a:solidFill>
                            <a:srgbClr val="000000"/>
                          </a:solidFill>
                          <a:latin typeface="宋体" panose="02010600030101010101" pitchFamily="2" charset="-122"/>
                        </a:rPr>
                        <a:t>其他</a:t>
                      </a:r>
                    </a:p>
                  </a:txBody>
                  <a:tcPr marL="7561" marR="7561" marT="100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zh-CN" altLang="en-US" sz="1900" b="1" i="0" u="none" strike="noStrike" dirty="0">
                        <a:solidFill>
                          <a:srgbClr val="000000"/>
                        </a:solidFill>
                        <a:latin typeface="宋体" panose="02010600030101010101" pitchFamily="2" charset="-122"/>
                      </a:endParaRPr>
                    </a:p>
                  </a:txBody>
                  <a:tcPr marL="7561" marR="7561" marT="1007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03119" y="2214570"/>
            <a:ext cx="7198254" cy="1254189"/>
          </a:xfrm>
          <a:prstGeom prst="rect">
            <a:avLst/>
          </a:prstGeom>
        </p:spPr>
        <p:txBody>
          <a:bodyPr vert="horz" wrap="square" lIns="0" tIns="172720" rIns="0" bIns="0" rtlCol="0">
            <a:spAutoFit/>
          </a:bodyPr>
          <a:lstStyle/>
          <a:p>
            <a:pPr marL="711835" indent="-699135">
              <a:spcBef>
                <a:spcPts val="1260"/>
              </a:spcBef>
              <a:buSzPct val="95000"/>
              <a:tabLst>
                <a:tab pos="712470" algn="l"/>
              </a:tabLst>
            </a:pPr>
            <a:r>
              <a:rPr lang="en-US" altLang="zh-CN" sz="2800" b="1" spc="-5" dirty="0" smtClean="0">
                <a:latin typeface="华文新魏" panose="02010800040101010101" pitchFamily="2" charset="-122"/>
                <a:ea typeface="华文新魏" panose="02010800040101010101" pitchFamily="2" charset="-122"/>
                <a:cs typeface="宋体" panose="02010600030101010101" pitchFamily="2" charset="-122"/>
              </a:rPr>
              <a:t>1</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a:t>
            </a:r>
            <a:r>
              <a:rPr sz="2800" b="1" spc="-5" dirty="0" smtClean="0">
                <a:latin typeface="华文新魏" panose="02010800040101010101" pitchFamily="2" charset="-122"/>
                <a:ea typeface="华文新魏" panose="02010800040101010101" pitchFamily="2" charset="-122"/>
                <a:cs typeface="宋体" panose="02010600030101010101" pitchFamily="2" charset="-122"/>
              </a:rPr>
              <a:t>研究开</a:t>
            </a:r>
            <a:r>
              <a:rPr sz="2800" b="1" spc="5" dirty="0" smtClean="0">
                <a:latin typeface="华文新魏" panose="02010800040101010101" pitchFamily="2" charset="-122"/>
                <a:ea typeface="华文新魏" panose="02010800040101010101" pitchFamily="2" charset="-122"/>
                <a:cs typeface="宋体" panose="02010600030101010101" pitchFamily="2" charset="-122"/>
              </a:rPr>
              <a:t>发</a:t>
            </a:r>
            <a:r>
              <a:rPr sz="2800" b="1" spc="-5" dirty="0" smtClean="0">
                <a:latin typeface="华文新魏" panose="02010800040101010101" pitchFamily="2" charset="-122"/>
                <a:ea typeface="华文新魏" panose="02010800040101010101" pitchFamily="2" charset="-122"/>
                <a:cs typeface="宋体" panose="02010600030101010101" pitchFamily="2" charset="-122"/>
              </a:rPr>
              <a:t>费用</a:t>
            </a:r>
            <a:r>
              <a:rPr sz="2800" b="1" spc="5" dirty="0" smtClean="0">
                <a:latin typeface="华文新魏" panose="02010800040101010101" pitchFamily="2" charset="-122"/>
                <a:ea typeface="华文新魏" panose="02010800040101010101" pitchFamily="2" charset="-122"/>
                <a:cs typeface="宋体" panose="02010600030101010101" pitchFamily="2" charset="-122"/>
              </a:rPr>
              <a:t>的</a:t>
            </a:r>
            <a:r>
              <a:rPr sz="2800" b="1" spc="-5" dirty="0" smtClean="0">
                <a:latin typeface="华文新魏" panose="02010800040101010101" pitchFamily="2" charset="-122"/>
                <a:ea typeface="华文新魏" panose="02010800040101010101" pitchFamily="2" charset="-122"/>
                <a:cs typeface="宋体" panose="02010600030101010101" pitchFamily="2" charset="-122"/>
              </a:rPr>
              <a:t>归</a:t>
            </a:r>
            <a:r>
              <a:rPr sz="2800" b="1" spc="5" dirty="0" smtClean="0">
                <a:latin typeface="华文新魏" panose="02010800040101010101" pitchFamily="2" charset="-122"/>
                <a:ea typeface="华文新魏" panose="02010800040101010101" pitchFamily="2" charset="-122"/>
                <a:cs typeface="宋体" panose="02010600030101010101" pitchFamily="2" charset="-122"/>
              </a:rPr>
              <a:t>集</a:t>
            </a:r>
            <a:r>
              <a:rPr sz="2800" b="1" spc="-5" dirty="0" smtClean="0">
                <a:latin typeface="华文新魏" panose="02010800040101010101" pitchFamily="2" charset="-122"/>
                <a:ea typeface="华文新魏" panose="02010800040101010101" pitchFamily="2" charset="-122"/>
                <a:cs typeface="宋体" panose="02010600030101010101" pitchFamily="2" charset="-122"/>
              </a:rPr>
              <a:t>范围</a:t>
            </a:r>
            <a:endParaRPr sz="2800" b="1" dirty="0">
              <a:latin typeface="华文新魏" panose="02010800040101010101" pitchFamily="2" charset="-122"/>
              <a:ea typeface="华文新魏" panose="02010800040101010101" pitchFamily="2" charset="-122"/>
              <a:cs typeface="宋体" panose="02010600030101010101" pitchFamily="2" charset="-122"/>
            </a:endParaRPr>
          </a:p>
          <a:p>
            <a:pPr marL="711835" indent="-699135">
              <a:spcBef>
                <a:spcPts val="1725"/>
              </a:spcBef>
              <a:buSzPct val="95000"/>
              <a:tabLst>
                <a:tab pos="712470" algn="l"/>
              </a:tabLst>
            </a:pPr>
            <a:r>
              <a:rPr lang="en-US" altLang="zh-CN" sz="2800" b="1" spc="-5" dirty="0" smtClean="0">
                <a:latin typeface="华文新魏" panose="02010800040101010101" pitchFamily="2" charset="-122"/>
                <a:ea typeface="华文新魏" panose="02010800040101010101" pitchFamily="2" charset="-122"/>
                <a:cs typeface="宋体" panose="02010600030101010101" pitchFamily="2" charset="-122"/>
              </a:rPr>
              <a:t>2</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a:t>
            </a:r>
            <a:r>
              <a:rPr sz="2800" b="1" spc="-5" dirty="0" smtClean="0">
                <a:latin typeface="华文新魏" panose="02010800040101010101" pitchFamily="2" charset="-122"/>
                <a:ea typeface="华文新魏" panose="02010800040101010101" pitchFamily="2" charset="-122"/>
                <a:cs typeface="宋体" panose="02010600030101010101" pitchFamily="2" charset="-122"/>
              </a:rPr>
              <a:t>研究开</a:t>
            </a:r>
            <a:r>
              <a:rPr sz="2800" b="1" spc="5" dirty="0" smtClean="0">
                <a:latin typeface="华文新魏" panose="02010800040101010101" pitchFamily="2" charset="-122"/>
                <a:ea typeface="华文新魏" panose="02010800040101010101" pitchFamily="2" charset="-122"/>
                <a:cs typeface="宋体" panose="02010600030101010101" pitchFamily="2" charset="-122"/>
              </a:rPr>
              <a:t>发</a:t>
            </a:r>
            <a:r>
              <a:rPr sz="2800" b="1" spc="-5" dirty="0" smtClean="0">
                <a:latin typeface="华文新魏" panose="02010800040101010101" pitchFamily="2" charset="-122"/>
                <a:ea typeface="华文新魏" panose="02010800040101010101" pitchFamily="2" charset="-122"/>
                <a:cs typeface="宋体" panose="02010600030101010101" pitchFamily="2" charset="-122"/>
              </a:rPr>
              <a:t>费的</a:t>
            </a:r>
            <a:r>
              <a:rPr sz="2800" b="1" spc="5" dirty="0" smtClean="0">
                <a:latin typeface="华文新魏" panose="02010800040101010101" pitchFamily="2" charset="-122"/>
                <a:ea typeface="华文新魏" panose="02010800040101010101" pitchFamily="2" charset="-122"/>
                <a:cs typeface="宋体" panose="02010600030101010101" pitchFamily="2" charset="-122"/>
              </a:rPr>
              <a:t>归</a:t>
            </a:r>
            <a:r>
              <a:rPr sz="2800" b="1" spc="-5" dirty="0" smtClean="0">
                <a:latin typeface="华文新魏" panose="02010800040101010101" pitchFamily="2" charset="-122"/>
                <a:ea typeface="华文新魏" panose="02010800040101010101" pitchFamily="2" charset="-122"/>
                <a:cs typeface="宋体" panose="02010600030101010101" pitchFamily="2" charset="-122"/>
              </a:rPr>
              <a:t>集</a:t>
            </a:r>
            <a:r>
              <a:rPr sz="2800" b="1" spc="5" dirty="0" smtClean="0">
                <a:latin typeface="华文新魏" panose="02010800040101010101" pitchFamily="2" charset="-122"/>
                <a:ea typeface="华文新魏" panose="02010800040101010101" pitchFamily="2" charset="-122"/>
                <a:cs typeface="宋体" panose="02010600030101010101" pitchFamily="2" charset="-122"/>
              </a:rPr>
              <a:t>方</a:t>
            </a:r>
            <a:r>
              <a:rPr sz="2800" b="1" spc="-5" dirty="0" smtClean="0">
                <a:latin typeface="华文新魏" panose="02010800040101010101" pitchFamily="2" charset="-122"/>
                <a:ea typeface="华文新魏" panose="02010800040101010101" pitchFamily="2" charset="-122"/>
                <a:cs typeface="宋体" panose="02010600030101010101" pitchFamily="2" charset="-122"/>
              </a:rPr>
              <a:t>法及</a:t>
            </a:r>
            <a:r>
              <a:rPr sz="2800" b="1" spc="5" dirty="0" smtClean="0">
                <a:latin typeface="华文新魏" panose="02010800040101010101" pitchFamily="2" charset="-122"/>
                <a:ea typeface="华文新魏" panose="02010800040101010101" pitchFamily="2" charset="-122"/>
                <a:cs typeface="宋体" panose="02010600030101010101" pitchFamily="2" charset="-122"/>
              </a:rPr>
              <a:t>辅</a:t>
            </a:r>
            <a:r>
              <a:rPr sz="2800" b="1" spc="-5" dirty="0" smtClean="0">
                <a:latin typeface="华文新魏" panose="02010800040101010101" pitchFamily="2" charset="-122"/>
                <a:ea typeface="华文新魏" panose="02010800040101010101" pitchFamily="2" charset="-122"/>
                <a:cs typeface="宋体" panose="02010600030101010101" pitchFamily="2" charset="-122"/>
              </a:rPr>
              <a:t>助账</a:t>
            </a:r>
            <a:endParaRPr sz="2800" b="1" dirty="0">
              <a:latin typeface="华文新魏" panose="02010800040101010101" pitchFamily="2" charset="-122"/>
              <a:ea typeface="华文新魏" panose="02010800040101010101" pitchFamily="2" charset="-122"/>
              <a:cs typeface="宋体" panose="02010600030101010101" pitchFamily="2" charset="-122"/>
            </a:endParaRPr>
          </a:p>
        </p:txBody>
      </p:sp>
      <p:sp>
        <p:nvSpPr>
          <p:cNvPr id="5" name="TextBox 4"/>
          <p:cNvSpPr txBox="1"/>
          <p:nvPr/>
        </p:nvSpPr>
        <p:spPr>
          <a:xfrm>
            <a:off x="882153" y="1142983"/>
            <a:ext cx="6048953" cy="523220"/>
          </a:xfrm>
          <a:prstGeom prst="rect">
            <a:avLst/>
          </a:prstGeom>
          <a:noFill/>
        </p:spPr>
        <p:txBody>
          <a:bodyPr wrap="square" rtlCol="0">
            <a:spAutoFit/>
          </a:bodyPr>
          <a:lstStyle/>
          <a:p>
            <a:pPr algn="ctr"/>
            <a:r>
              <a:rPr lang="zh-CN" altLang="en-US" sz="2800" b="1" dirty="0" smtClean="0">
                <a:solidFill>
                  <a:srgbClr val="FF0000"/>
                </a:solidFill>
                <a:latin typeface="华文新魏" panose="02010800040101010101" pitchFamily="2" charset="-122"/>
                <a:ea typeface="华文新魏" panose="02010800040101010101" pitchFamily="2" charset="-122"/>
              </a:rPr>
              <a:t>研究开发费用的归集问题</a:t>
            </a:r>
            <a:endParaRPr lang="zh-CN" altLang="en-US" sz="2800"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66055" y="5202282"/>
            <a:ext cx="6593358" cy="1200329"/>
          </a:xfrm>
          <a:prstGeom prst="rect">
            <a:avLst/>
          </a:prstGeom>
        </p:spPr>
        <p:txBody>
          <a:bodyPr wrap="square">
            <a:spAutoFit/>
          </a:bodyPr>
          <a:lstStyle/>
          <a:p>
            <a:r>
              <a:rPr lang="zh-CN" altLang="en-US" sz="2400" b="1" dirty="0" smtClean="0">
                <a:solidFill>
                  <a:srgbClr val="FF0000"/>
                </a:solidFill>
                <a:latin typeface="华文新魏" panose="02010800040101010101" pitchFamily="2" charset="-122"/>
                <a:ea typeface="华文新魏" panose="02010800040101010101" pitchFamily="2" charset="-122"/>
              </a:rPr>
              <a:t>        本公司注册于广东省珠海市，享受高新技术企业优惠政策（高新技术企业证书编号</a:t>
            </a:r>
            <a:r>
              <a:rPr lang="en-US" altLang="zh-CN" sz="2400" b="1" dirty="0" smtClean="0">
                <a:solidFill>
                  <a:srgbClr val="FF0000"/>
                </a:solidFill>
                <a:latin typeface="华文新魏" panose="02010800040101010101" pitchFamily="2" charset="-122"/>
                <a:ea typeface="华文新魏" panose="02010800040101010101" pitchFamily="2" charset="-122"/>
              </a:rPr>
              <a:t>GR201744011432</a:t>
            </a:r>
            <a:r>
              <a:rPr lang="zh-CN" altLang="en-US" sz="2400" b="1" dirty="0" smtClean="0">
                <a:solidFill>
                  <a:srgbClr val="FF0000"/>
                </a:solidFill>
                <a:latin typeface="华文新魏" panose="02010800040101010101" pitchFamily="2" charset="-122"/>
                <a:ea typeface="华文新魏" panose="02010800040101010101" pitchFamily="2" charset="-122"/>
              </a:rPr>
              <a:t>），所得税税率为 </a:t>
            </a:r>
            <a:r>
              <a:rPr lang="en-US" altLang="zh-CN" sz="2400" b="1" dirty="0" smtClean="0">
                <a:solidFill>
                  <a:srgbClr val="FF0000"/>
                </a:solidFill>
                <a:latin typeface="华文新魏" panose="02010800040101010101" pitchFamily="2" charset="-122"/>
                <a:ea typeface="华文新魏" panose="02010800040101010101" pitchFamily="2" charset="-122"/>
              </a:rPr>
              <a:t>15.00%</a:t>
            </a:r>
            <a:r>
              <a:rPr lang="zh-CN" altLang="en-US" sz="2400" b="1" dirty="0" smtClean="0">
                <a:solidFill>
                  <a:srgbClr val="FF0000"/>
                </a:solidFill>
                <a:latin typeface="华文新魏" panose="02010800040101010101" pitchFamily="2" charset="-122"/>
                <a:ea typeface="华文新魏" panose="02010800040101010101" pitchFamily="2" charset="-122"/>
              </a:rPr>
              <a:t>。</a:t>
            </a:r>
            <a:endParaRPr lang="zh-CN" altLang="en-US" sz="2400" b="1" dirty="0">
              <a:solidFill>
                <a:srgbClr val="FF0000"/>
              </a:solidFill>
              <a:latin typeface="华文新魏" panose="02010800040101010101" pitchFamily="2" charset="-122"/>
              <a:ea typeface="华文新魏" panose="02010800040101010101" pitchFamily="2" charset="-122"/>
            </a:endParaRPr>
          </a:p>
        </p:txBody>
      </p:sp>
      <p:pic>
        <p:nvPicPr>
          <p:cNvPr id="5122" name="Picture 2"/>
          <p:cNvPicPr>
            <a:picLocks noChangeAspect="1" noChangeArrowheads="1"/>
          </p:cNvPicPr>
          <p:nvPr/>
        </p:nvPicPr>
        <p:blipFill>
          <a:blip r:embed="rId2"/>
          <a:srcRect/>
          <a:stretch>
            <a:fillRect/>
          </a:stretch>
        </p:blipFill>
        <p:spPr bwMode="auto">
          <a:xfrm>
            <a:off x="928662" y="1010906"/>
            <a:ext cx="7429552" cy="3918298"/>
          </a:xfrm>
          <a:prstGeom prst="rect">
            <a:avLst/>
          </a:prstGeom>
          <a:noFill/>
          <a:ln w="9525">
            <a:noFill/>
            <a:miter lim="800000"/>
            <a:headEnd/>
            <a:tailEnd/>
          </a:ln>
          <a:effectLst/>
        </p:spPr>
      </p:pic>
      <p:sp>
        <p:nvSpPr>
          <p:cNvPr id="4" name="TextBox 3"/>
          <p:cNvSpPr txBox="1"/>
          <p:nvPr/>
        </p:nvSpPr>
        <p:spPr>
          <a:xfrm>
            <a:off x="2031442" y="446677"/>
            <a:ext cx="4960141" cy="523220"/>
          </a:xfrm>
          <a:prstGeom prst="rect">
            <a:avLst/>
          </a:prstGeom>
          <a:noFill/>
        </p:spPr>
        <p:txBody>
          <a:bodyPr wrap="square" rtlCol="0">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rPr>
              <a:t>格力电器</a:t>
            </a:r>
            <a:r>
              <a:rPr lang="en-US" altLang="zh-CN" sz="2800" b="1" dirty="0" smtClean="0">
                <a:solidFill>
                  <a:srgbClr val="FF0000"/>
                </a:solidFill>
                <a:latin typeface="华文新魏" panose="02010800040101010101" pitchFamily="2" charset="-122"/>
                <a:ea typeface="华文新魏" panose="02010800040101010101" pitchFamily="2" charset="-122"/>
              </a:rPr>
              <a:t>2018</a:t>
            </a:r>
            <a:r>
              <a:rPr lang="zh-CN" altLang="en-US" sz="2800" b="1" dirty="0" smtClean="0">
                <a:solidFill>
                  <a:srgbClr val="FF0000"/>
                </a:solidFill>
                <a:latin typeface="华文新魏" panose="02010800040101010101" pitchFamily="2" charset="-122"/>
                <a:ea typeface="华文新魏" panose="02010800040101010101" pitchFamily="2" charset="-122"/>
              </a:rPr>
              <a:t>年母公司利润表</a:t>
            </a:r>
            <a:endParaRPr lang="zh-CN" altLang="en-US" sz="28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640181" y="1428735"/>
            <a:ext cx="7863638" cy="3974550"/>
          </a:xfrm>
          <a:prstGeom prst="rect">
            <a:avLst/>
          </a:prstGeom>
        </p:spPr>
        <p:txBody>
          <a:bodyPr vert="horz" wrap="square" lIns="0" tIns="13335" rIns="0" bIns="0" rtlCol="0">
            <a:spAutoFit/>
          </a:bodyPr>
          <a:lstStyle/>
          <a:p>
            <a:pPr marL="228600" indent="-215900">
              <a:spcBef>
                <a:spcPts val="105"/>
              </a:spcBef>
              <a:tabLst>
                <a:tab pos="228600" algn="l"/>
                <a:tab pos="228600" algn="l"/>
              </a:tabLst>
            </a:pP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1</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人员人</a:t>
            </a:r>
            <a:r>
              <a:rPr sz="24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工</a:t>
            </a:r>
            <a:r>
              <a:rPr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费用</a:t>
            </a:r>
            <a:endParaRPr sz="24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p>
            <a:pPr marL="228600" marR="5080" indent="-215900" algn="just">
              <a:lnSpc>
                <a:spcPct val="130000"/>
              </a:lnSpc>
              <a:spcBef>
                <a:spcPts val="900"/>
              </a:spcBef>
              <a:buClr>
                <a:srgbClr val="FFFFFF"/>
              </a:buClr>
              <a:tabLst>
                <a:tab pos="735965" algn="l"/>
              </a:tabLst>
            </a:pPr>
            <a:r>
              <a:rPr lang="en-US" sz="2400" b="1" dirty="0" smtClean="0">
                <a:latin typeface="华文新魏" panose="02010800040101010101" pitchFamily="2" charset="-122"/>
                <a:ea typeface="华文新魏" panose="02010800040101010101" pitchFamily="2" charset="-122"/>
              </a:rPr>
              <a:t>    </a:t>
            </a:r>
            <a:r>
              <a:rPr sz="2400" b="1" dirty="0">
                <a:latin typeface="华文新魏" panose="02010800040101010101" pitchFamily="2" charset="-122"/>
                <a:ea typeface="华文新魏" panose="02010800040101010101" pitchFamily="2" charset="-122"/>
              </a:rPr>
              <a:t>	</a:t>
            </a:r>
            <a:r>
              <a:rPr lang="en-US" sz="2400" b="1" dirty="0" smtClean="0">
                <a:latin typeface="华文新魏" panose="02010800040101010101" pitchFamily="2" charset="-122"/>
                <a:ea typeface="华文新魏" panose="02010800040101010101" pitchFamily="2" charset="-122"/>
              </a:rPr>
              <a:t>  </a:t>
            </a:r>
            <a:r>
              <a:rPr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科技人</a:t>
            </a:r>
            <a:r>
              <a:rPr sz="24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员</a:t>
            </a:r>
            <a:r>
              <a:rPr sz="2400" b="1" dirty="0" smtClean="0">
                <a:latin typeface="华文新魏" panose="02010800040101010101" pitchFamily="2" charset="-122"/>
                <a:ea typeface="华文新魏" panose="02010800040101010101" pitchFamily="2" charset="-122"/>
                <a:cs typeface="宋体" panose="02010600030101010101" pitchFamily="2" charset="-122"/>
              </a:rPr>
              <a:t>的工资</a:t>
            </a:r>
            <a:r>
              <a:rPr sz="2400" b="1" spc="-15" dirty="0" smtClean="0">
                <a:latin typeface="华文新魏" panose="02010800040101010101" pitchFamily="2" charset="-122"/>
                <a:ea typeface="华文新魏" panose="02010800040101010101" pitchFamily="2" charset="-122"/>
                <a:cs typeface="宋体" panose="02010600030101010101" pitchFamily="2" charset="-122"/>
              </a:rPr>
              <a:t>薪</a:t>
            </a:r>
            <a:r>
              <a:rPr sz="2400" b="1" dirty="0" smtClean="0">
                <a:latin typeface="华文新魏" panose="02010800040101010101" pitchFamily="2" charset="-122"/>
                <a:ea typeface="华文新魏" panose="02010800040101010101" pitchFamily="2" charset="-122"/>
                <a:cs typeface="宋体" panose="02010600030101010101" pitchFamily="2" charset="-122"/>
              </a:rPr>
              <a:t>金</a:t>
            </a:r>
            <a:r>
              <a:rPr sz="2400" b="1" spc="-15" dirty="0">
                <a:latin typeface="华文新魏" panose="02010800040101010101" pitchFamily="2" charset="-122"/>
                <a:ea typeface="华文新魏" panose="02010800040101010101" pitchFamily="2" charset="-122"/>
                <a:cs typeface="宋体" panose="02010600030101010101" pitchFamily="2" charset="-122"/>
              </a:rPr>
              <a:t>、</a:t>
            </a:r>
            <a:r>
              <a:rPr sz="2400" b="1" dirty="0">
                <a:latin typeface="华文新魏" panose="02010800040101010101" pitchFamily="2" charset="-122"/>
                <a:ea typeface="华文新魏" panose="02010800040101010101" pitchFamily="2" charset="-122"/>
                <a:cs typeface="宋体" panose="02010600030101010101" pitchFamily="2" charset="-122"/>
              </a:rPr>
              <a:t>基本养</a:t>
            </a:r>
            <a:r>
              <a:rPr sz="2400" b="1" spc="-15" dirty="0">
                <a:latin typeface="华文新魏" panose="02010800040101010101" pitchFamily="2" charset="-122"/>
                <a:ea typeface="华文新魏" panose="02010800040101010101" pitchFamily="2" charset="-122"/>
                <a:cs typeface="宋体" panose="02010600030101010101" pitchFamily="2" charset="-122"/>
              </a:rPr>
              <a:t>老</a:t>
            </a:r>
            <a:r>
              <a:rPr sz="2400" b="1" dirty="0">
                <a:latin typeface="华文新魏" panose="02010800040101010101" pitchFamily="2" charset="-122"/>
                <a:ea typeface="华文新魏" panose="02010800040101010101" pitchFamily="2" charset="-122"/>
                <a:cs typeface="宋体" panose="02010600030101010101" pitchFamily="2" charset="-122"/>
              </a:rPr>
              <a:t>保</a:t>
            </a:r>
            <a:r>
              <a:rPr sz="2400" b="1" spc="-15" dirty="0">
                <a:latin typeface="华文新魏" panose="02010800040101010101" pitchFamily="2" charset="-122"/>
                <a:ea typeface="华文新魏" panose="02010800040101010101" pitchFamily="2" charset="-122"/>
                <a:cs typeface="宋体" panose="02010600030101010101" pitchFamily="2" charset="-122"/>
              </a:rPr>
              <a:t>险</a:t>
            </a:r>
            <a:r>
              <a:rPr sz="2400" b="1" dirty="0">
                <a:latin typeface="华文新魏" panose="02010800040101010101" pitchFamily="2" charset="-122"/>
                <a:ea typeface="华文新魏" panose="02010800040101010101" pitchFamily="2" charset="-122"/>
                <a:cs typeface="宋体" panose="02010600030101010101" pitchFamily="2" charset="-122"/>
              </a:rPr>
              <a:t>费、基</a:t>
            </a:r>
            <a:r>
              <a:rPr sz="2400" b="1" spc="-15" dirty="0">
                <a:latin typeface="华文新魏" panose="02010800040101010101" pitchFamily="2" charset="-122"/>
                <a:ea typeface="华文新魏" panose="02010800040101010101" pitchFamily="2" charset="-122"/>
                <a:cs typeface="宋体" panose="02010600030101010101" pitchFamily="2" charset="-122"/>
              </a:rPr>
              <a:t>本</a:t>
            </a:r>
            <a:r>
              <a:rPr sz="2400" b="1" dirty="0">
                <a:latin typeface="华文新魏" panose="02010800040101010101" pitchFamily="2" charset="-122"/>
                <a:ea typeface="华文新魏" panose="02010800040101010101" pitchFamily="2" charset="-122"/>
                <a:cs typeface="宋体" panose="02010600030101010101" pitchFamily="2" charset="-122"/>
              </a:rPr>
              <a:t>医</a:t>
            </a:r>
            <a:r>
              <a:rPr sz="2400" b="1" spc="-15" dirty="0">
                <a:latin typeface="华文新魏" panose="02010800040101010101" pitchFamily="2" charset="-122"/>
                <a:ea typeface="华文新魏" panose="02010800040101010101" pitchFamily="2" charset="-122"/>
                <a:cs typeface="宋体" panose="02010600030101010101" pitchFamily="2" charset="-122"/>
              </a:rPr>
              <a:t>疗</a:t>
            </a:r>
            <a:r>
              <a:rPr sz="2400" b="1" dirty="0">
                <a:latin typeface="华文新魏" panose="02010800040101010101" pitchFamily="2" charset="-122"/>
                <a:ea typeface="华文新魏" panose="02010800040101010101" pitchFamily="2" charset="-122"/>
                <a:cs typeface="宋体" panose="02010600030101010101" pitchFamily="2" charset="-122"/>
              </a:rPr>
              <a:t>保险费</a:t>
            </a:r>
            <a:r>
              <a:rPr sz="2400" b="1" spc="-15" dirty="0">
                <a:latin typeface="华文新魏" panose="02010800040101010101" pitchFamily="2" charset="-122"/>
                <a:ea typeface="华文新魏" panose="02010800040101010101" pitchFamily="2" charset="-122"/>
                <a:cs typeface="宋体" panose="02010600030101010101" pitchFamily="2" charset="-122"/>
              </a:rPr>
              <a:t>、</a:t>
            </a:r>
            <a:r>
              <a:rPr sz="2400" b="1" dirty="0" smtClean="0">
                <a:latin typeface="华文新魏" panose="02010800040101010101" pitchFamily="2" charset="-122"/>
                <a:ea typeface="华文新魏" panose="02010800040101010101" pitchFamily="2" charset="-122"/>
                <a:cs typeface="宋体" panose="02010600030101010101" pitchFamily="2" charset="-122"/>
              </a:rPr>
              <a:t>失</a:t>
            </a:r>
            <a:r>
              <a:rPr sz="2400" b="1" spc="-15" dirty="0" smtClean="0">
                <a:latin typeface="华文新魏" panose="02010800040101010101" pitchFamily="2" charset="-122"/>
                <a:ea typeface="华文新魏" panose="02010800040101010101" pitchFamily="2" charset="-122"/>
                <a:cs typeface="宋体" panose="02010600030101010101" pitchFamily="2" charset="-122"/>
              </a:rPr>
              <a:t>业</a:t>
            </a:r>
            <a:r>
              <a:rPr sz="2400" b="1" dirty="0" smtClean="0">
                <a:latin typeface="华文新魏" panose="02010800040101010101" pitchFamily="2" charset="-122"/>
                <a:ea typeface="华文新魏" panose="02010800040101010101" pitchFamily="2" charset="-122"/>
                <a:cs typeface="宋体" panose="02010600030101010101" pitchFamily="2" charset="-122"/>
              </a:rPr>
              <a:t>保险费</a:t>
            </a:r>
            <a:r>
              <a:rPr sz="2400" b="1" dirty="0">
                <a:latin typeface="华文新魏" panose="02010800040101010101" pitchFamily="2" charset="-122"/>
                <a:ea typeface="华文新魏" panose="02010800040101010101" pitchFamily="2" charset="-122"/>
                <a:cs typeface="宋体" panose="02010600030101010101" pitchFamily="2" charset="-122"/>
              </a:rPr>
              <a:t>、</a:t>
            </a:r>
            <a:r>
              <a:rPr sz="2400" b="1" spc="-15" dirty="0">
                <a:latin typeface="华文新魏" panose="02010800040101010101" pitchFamily="2" charset="-122"/>
                <a:ea typeface="华文新魏" panose="02010800040101010101" pitchFamily="2" charset="-122"/>
                <a:cs typeface="宋体" panose="02010600030101010101" pitchFamily="2" charset="-122"/>
              </a:rPr>
              <a:t>工</a:t>
            </a:r>
            <a:r>
              <a:rPr sz="2400" b="1" dirty="0">
                <a:latin typeface="华文新魏" panose="02010800040101010101" pitchFamily="2" charset="-122"/>
                <a:ea typeface="华文新魏" panose="02010800040101010101" pitchFamily="2" charset="-122"/>
                <a:cs typeface="宋体" panose="02010600030101010101" pitchFamily="2" charset="-122"/>
              </a:rPr>
              <a:t>伤</a:t>
            </a:r>
            <a:r>
              <a:rPr sz="2400" b="1" spc="-15" dirty="0">
                <a:latin typeface="华文新魏" panose="02010800040101010101" pitchFamily="2" charset="-122"/>
                <a:ea typeface="华文新魏" panose="02010800040101010101" pitchFamily="2" charset="-122"/>
                <a:cs typeface="宋体" panose="02010600030101010101" pitchFamily="2" charset="-122"/>
              </a:rPr>
              <a:t>保</a:t>
            </a:r>
            <a:r>
              <a:rPr sz="2400" b="1" dirty="0">
                <a:latin typeface="华文新魏" panose="02010800040101010101" pitchFamily="2" charset="-122"/>
                <a:ea typeface="华文新魏" panose="02010800040101010101" pitchFamily="2" charset="-122"/>
                <a:cs typeface="宋体" panose="02010600030101010101" pitchFamily="2" charset="-122"/>
              </a:rPr>
              <a:t>险费、</a:t>
            </a:r>
            <a:r>
              <a:rPr sz="2400" b="1" spc="-15" dirty="0">
                <a:latin typeface="华文新魏" panose="02010800040101010101" pitchFamily="2" charset="-122"/>
                <a:ea typeface="华文新魏" panose="02010800040101010101" pitchFamily="2" charset="-122"/>
                <a:cs typeface="宋体" panose="02010600030101010101" pitchFamily="2" charset="-122"/>
              </a:rPr>
              <a:t>生</a:t>
            </a:r>
            <a:r>
              <a:rPr sz="2400" b="1" dirty="0">
                <a:latin typeface="华文新魏" panose="02010800040101010101" pitchFamily="2" charset="-122"/>
                <a:ea typeface="华文新魏" panose="02010800040101010101" pitchFamily="2" charset="-122"/>
                <a:cs typeface="宋体" panose="02010600030101010101" pitchFamily="2" charset="-122"/>
              </a:rPr>
              <a:t>育</a:t>
            </a:r>
            <a:r>
              <a:rPr sz="2400" b="1" spc="-15" dirty="0">
                <a:latin typeface="华文新魏" panose="02010800040101010101" pitchFamily="2" charset="-122"/>
                <a:ea typeface="华文新魏" panose="02010800040101010101" pitchFamily="2" charset="-122"/>
                <a:cs typeface="宋体" panose="02010600030101010101" pitchFamily="2" charset="-122"/>
              </a:rPr>
              <a:t>保</a:t>
            </a:r>
            <a:r>
              <a:rPr sz="2400" b="1" dirty="0">
                <a:latin typeface="华文新魏" panose="02010800040101010101" pitchFamily="2" charset="-122"/>
                <a:ea typeface="华文新魏" panose="02010800040101010101" pitchFamily="2" charset="-122"/>
                <a:cs typeface="宋体" panose="02010600030101010101" pitchFamily="2" charset="-122"/>
              </a:rPr>
              <a:t>险费和</a:t>
            </a:r>
            <a:r>
              <a:rPr sz="2400" b="1" spc="-15" dirty="0">
                <a:latin typeface="华文新魏" panose="02010800040101010101" pitchFamily="2" charset="-122"/>
                <a:ea typeface="华文新魏" panose="02010800040101010101" pitchFamily="2" charset="-122"/>
                <a:cs typeface="宋体" panose="02010600030101010101" pitchFamily="2" charset="-122"/>
              </a:rPr>
              <a:t>住</a:t>
            </a:r>
            <a:r>
              <a:rPr sz="2400" b="1" dirty="0">
                <a:latin typeface="华文新魏" panose="02010800040101010101" pitchFamily="2" charset="-122"/>
                <a:ea typeface="华文新魏" panose="02010800040101010101" pitchFamily="2" charset="-122"/>
                <a:cs typeface="宋体" panose="02010600030101010101" pitchFamily="2" charset="-122"/>
              </a:rPr>
              <a:t>房</a:t>
            </a:r>
            <a:r>
              <a:rPr sz="2400" b="1" spc="-15" dirty="0">
                <a:latin typeface="华文新魏" panose="02010800040101010101" pitchFamily="2" charset="-122"/>
                <a:ea typeface="华文新魏" panose="02010800040101010101" pitchFamily="2" charset="-122"/>
                <a:cs typeface="宋体" panose="02010600030101010101" pitchFamily="2" charset="-122"/>
              </a:rPr>
              <a:t>公</a:t>
            </a:r>
            <a:r>
              <a:rPr sz="2400" b="1" dirty="0">
                <a:latin typeface="华文新魏" panose="02010800040101010101" pitchFamily="2" charset="-122"/>
                <a:ea typeface="华文新魏" panose="02010800040101010101" pitchFamily="2" charset="-122"/>
                <a:cs typeface="宋体" panose="02010600030101010101" pitchFamily="2" charset="-122"/>
              </a:rPr>
              <a:t>积金，</a:t>
            </a:r>
            <a:r>
              <a:rPr sz="2400" b="1" spc="-15" dirty="0" smtClean="0">
                <a:latin typeface="华文新魏" panose="02010800040101010101" pitchFamily="2" charset="-122"/>
                <a:ea typeface="华文新魏" panose="02010800040101010101" pitchFamily="2" charset="-122"/>
                <a:cs typeface="宋体" panose="02010600030101010101" pitchFamily="2" charset="-122"/>
              </a:rPr>
              <a:t>以</a:t>
            </a:r>
            <a:r>
              <a:rPr sz="2400" b="1" dirty="0" smtClean="0">
                <a:latin typeface="华文新魏" panose="02010800040101010101" pitchFamily="2" charset="-122"/>
                <a:ea typeface="华文新魏" panose="02010800040101010101" pitchFamily="2" charset="-122"/>
                <a:cs typeface="宋体" panose="02010600030101010101" pitchFamily="2" charset="-122"/>
              </a:rPr>
              <a:t>及</a:t>
            </a:r>
            <a:r>
              <a:rPr sz="24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外</a:t>
            </a:r>
            <a:r>
              <a:rPr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聘科技</a:t>
            </a:r>
            <a:r>
              <a:rPr sz="24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人</a:t>
            </a:r>
            <a:r>
              <a:rPr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员</a:t>
            </a:r>
            <a:r>
              <a:rPr sz="24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的劳</a:t>
            </a:r>
            <a:r>
              <a:rPr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务费用</a:t>
            </a:r>
            <a:r>
              <a:rPr sz="2400" b="1" dirty="0" smtClean="0">
                <a:latin typeface="华文新魏" panose="02010800040101010101" pitchFamily="2" charset="-122"/>
                <a:ea typeface="华文新魏" panose="02010800040101010101" pitchFamily="2" charset="-122"/>
                <a:cs typeface="宋体" panose="02010600030101010101" pitchFamily="2" charset="-122"/>
              </a:rPr>
              <a:t>。</a:t>
            </a:r>
            <a:endParaRPr lang="en-US" sz="24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5080" indent="-215900" algn="just">
              <a:lnSpc>
                <a:spcPct val="130000"/>
              </a:lnSpc>
              <a:spcBef>
                <a:spcPts val="900"/>
              </a:spcBef>
              <a:buClr>
                <a:srgbClr val="FFFFFF"/>
              </a:buClr>
              <a:tabLst>
                <a:tab pos="735965" algn="l"/>
              </a:tabLst>
            </a:pPr>
            <a:r>
              <a:rPr lang="zh-CN" altLang="en-US" sz="2400" dirty="0" smtClean="0">
                <a:latin typeface="华文新魏" panose="02010800040101010101" pitchFamily="2" charset="-122"/>
                <a:ea typeface="华文新魏" panose="02010800040101010101" pitchFamily="2" charset="-122"/>
              </a:rPr>
              <a:t>             </a:t>
            </a:r>
            <a:r>
              <a:rPr lang="zh-CN" altLang="en-US" sz="2400" b="1" dirty="0" smtClean="0">
                <a:solidFill>
                  <a:srgbClr val="FF0000"/>
                </a:solidFill>
                <a:latin typeface="华文新魏" panose="02010800040101010101" pitchFamily="2" charset="-122"/>
                <a:ea typeface="华文新魏" panose="02010800040101010101" pitchFamily="2" charset="-122"/>
              </a:rPr>
              <a:t>科技人员</a:t>
            </a:r>
            <a:r>
              <a:rPr lang="zh-CN" altLang="en-US" sz="2400" b="1" dirty="0" smtClean="0">
                <a:latin typeface="华文新魏" panose="02010800040101010101" pitchFamily="2" charset="-122"/>
                <a:ea typeface="华文新魏" panose="02010800040101010101" pitchFamily="2" charset="-122"/>
              </a:rPr>
              <a:t>是指直接从事研发和相关技术创新活动，以及专门从事上述活动的管理和提供直接技术服务的，累计实际工作时间在</a:t>
            </a:r>
            <a:r>
              <a:rPr lang="en-US" sz="2400" b="1" dirty="0" smtClean="0">
                <a:solidFill>
                  <a:srgbClr val="FF0000"/>
                </a:solidFill>
                <a:latin typeface="华文新魏" panose="02010800040101010101" pitchFamily="2" charset="-122"/>
                <a:ea typeface="华文新魏" panose="02010800040101010101" pitchFamily="2" charset="-122"/>
              </a:rPr>
              <a:t>183</a:t>
            </a:r>
            <a:r>
              <a:rPr lang="zh-CN" altLang="en-US" sz="2400" b="1" dirty="0" smtClean="0">
                <a:solidFill>
                  <a:srgbClr val="FF0000"/>
                </a:solidFill>
                <a:latin typeface="华文新魏" panose="02010800040101010101" pitchFamily="2" charset="-122"/>
                <a:ea typeface="华文新魏" panose="02010800040101010101" pitchFamily="2" charset="-122"/>
              </a:rPr>
              <a:t>天</a:t>
            </a:r>
            <a:r>
              <a:rPr lang="zh-CN" altLang="en-US" sz="2400" b="1" dirty="0" smtClean="0">
                <a:latin typeface="华文新魏" panose="02010800040101010101" pitchFamily="2" charset="-122"/>
                <a:ea typeface="华文新魏" panose="02010800040101010101" pitchFamily="2" charset="-122"/>
              </a:rPr>
              <a:t>以上的人员，包括在职、兼职和</a:t>
            </a:r>
            <a:r>
              <a:rPr lang="zh-CN" altLang="en-US" sz="2400" b="1" dirty="0" smtClean="0">
                <a:solidFill>
                  <a:srgbClr val="FF0000"/>
                </a:solidFill>
                <a:latin typeface="华文新魏" panose="02010800040101010101" pitchFamily="2" charset="-122"/>
                <a:ea typeface="华文新魏" panose="02010800040101010101" pitchFamily="2" charset="-122"/>
              </a:rPr>
              <a:t>临时聘用人员</a:t>
            </a:r>
            <a:r>
              <a:rPr lang="zh-CN" altLang="en-US" sz="2400" b="1" dirty="0" smtClean="0">
                <a:latin typeface="华文新魏" panose="02010800040101010101" pitchFamily="2" charset="-122"/>
                <a:ea typeface="华文新魏" panose="02010800040101010101" pitchFamily="2" charset="-122"/>
              </a:rPr>
              <a:t>。</a:t>
            </a:r>
            <a:endParaRPr sz="2400" b="1" dirty="0">
              <a:latin typeface="华文新魏" panose="02010800040101010101" pitchFamily="2" charset="-122"/>
              <a:ea typeface="华文新魏" panose="02010800040101010101" pitchFamily="2" charset="-122"/>
              <a:cs typeface="宋体" panose="02010600030101010101" pitchFamily="2" charset="-122"/>
            </a:endParaRPr>
          </a:p>
        </p:txBody>
      </p:sp>
      <p:sp>
        <p:nvSpPr>
          <p:cNvPr id="4" name="object 2"/>
          <p:cNvSpPr txBox="1"/>
          <p:nvPr/>
        </p:nvSpPr>
        <p:spPr>
          <a:xfrm>
            <a:off x="700670" y="571497"/>
            <a:ext cx="5228651" cy="443711"/>
          </a:xfrm>
          <a:prstGeom prst="rect">
            <a:avLst/>
          </a:prstGeom>
        </p:spPr>
        <p:txBody>
          <a:bodyPr vert="horz" wrap="square" lIns="0" tIns="12700" rIns="0" bIns="0" rtlCol="0" anchor="ctr">
            <a:spAutoFit/>
          </a:bodyPr>
          <a:lstStyle/>
          <a:p>
            <a:pPr marL="12700" marR="0" lvl="0" indent="0" algn="ctr" defTabSz="914400" rtl="0" eaLnBrk="1" fontAlgn="auto" latinLnBrk="0" hangingPunct="1">
              <a:lnSpc>
                <a:spcPct val="100000"/>
              </a:lnSpc>
              <a:spcBef>
                <a:spcPts val="100"/>
              </a:spcBef>
              <a:spcAft>
                <a:spcPts val="0"/>
              </a:spcAft>
              <a:buClrTx/>
              <a:buSzTx/>
              <a:buFontTx/>
              <a:buNone/>
              <a:defRPr/>
            </a:pPr>
            <a:r>
              <a:rPr kumimoji="0" lang="zh-CN" altLang="en-US" sz="2800" b="1" i="0" u="none" strike="noStrike" kern="1200" cap="none" spc="0"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         </a:t>
            </a:r>
            <a:r>
              <a:rPr kumimoji="0" lang="en-US" altLang="zh-CN" sz="2800" b="1" i="0" u="none" strike="noStrike" kern="1200" cap="none" spc="0"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1</a:t>
            </a:r>
            <a:r>
              <a:rPr kumimoji="0" lang="zh-CN" altLang="en-US" sz="2800" b="1" i="0" u="none" strike="noStrike" kern="1200" cap="none" spc="0"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、研究开发费用的归集范围</a:t>
            </a:r>
            <a:endParaRPr kumimoji="0" lang="zh-CN" altLang="en-US" sz="2800" b="1"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j-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0" y="500042"/>
          <a:ext cx="9144000" cy="6357958"/>
        </p:xfrm>
        <a:graphic>
          <a:graphicData uri="http://schemas.openxmlformats.org/drawingml/2006/table">
            <a:tbl>
              <a:tblPr firstRow="1" bandRow="1">
                <a:tableStyleId>{5C22544A-7EE6-4342-B048-85BDC9FD1C3A}</a:tableStyleId>
              </a:tblPr>
              <a:tblGrid>
                <a:gridCol w="500034"/>
                <a:gridCol w="2786082"/>
                <a:gridCol w="1500198"/>
                <a:gridCol w="1500198"/>
                <a:gridCol w="2857488"/>
              </a:tblGrid>
              <a:tr h="644976">
                <a:tc>
                  <a:txBody>
                    <a:bodyPr/>
                    <a:lstStyle/>
                    <a:p>
                      <a:pPr algn="ctr"/>
                      <a:r>
                        <a:rPr lang="zh-CN" altLang="en-US" sz="1600" b="1" dirty="0" smtClean="0">
                          <a:solidFill>
                            <a:schemeClr val="tx1"/>
                          </a:solidFill>
                          <a:latin typeface="华文新魏" panose="02010800040101010101" pitchFamily="2" charset="-122"/>
                          <a:ea typeface="华文新魏" panose="02010800040101010101" pitchFamily="2" charset="-122"/>
                        </a:rPr>
                        <a:t>项目</a:t>
                      </a:r>
                      <a:endParaRPr lang="zh-CN" altLang="en-US" sz="1600" b="1" dirty="0">
                        <a:solidFill>
                          <a:schemeClr val="tx1"/>
                        </a:solidFill>
                        <a:latin typeface="华文新魏" panose="02010800040101010101" pitchFamily="2" charset="-122"/>
                        <a:ea typeface="华文新魏" panose="02010800040101010101" pitchFamily="2" charset="-122"/>
                      </a:endParaRPr>
                    </a:p>
                  </a:txBody>
                  <a:tcPr anchor="ctr">
                    <a:blipFill>
                      <a:blip r:embed="rId2"/>
                      <a:tile tx="0" ty="0" sx="100000" sy="100000" flip="none" algn="tl"/>
                    </a:blipFill>
                  </a:tcPr>
                </a:tc>
                <a:tc>
                  <a:txBody>
                    <a:bodyPr/>
                    <a:lstStyle/>
                    <a:p>
                      <a:pPr algn="ctr"/>
                      <a:r>
                        <a:rPr lang="zh-CN" altLang="en-US" sz="1600" b="1" dirty="0" smtClean="0">
                          <a:solidFill>
                            <a:schemeClr val="tx1"/>
                          </a:solidFill>
                          <a:latin typeface="华文新魏" panose="02010800040101010101" pitchFamily="2" charset="-122"/>
                          <a:ea typeface="华文新魏" panose="02010800040101010101" pitchFamily="2" charset="-122"/>
                        </a:rPr>
                        <a:t>研发费用加计扣除</a:t>
                      </a:r>
                      <a:endParaRPr lang="zh-CN" altLang="en-US" sz="1600" b="1" dirty="0">
                        <a:solidFill>
                          <a:schemeClr val="tx1"/>
                        </a:solidFill>
                        <a:latin typeface="华文新魏" panose="02010800040101010101" pitchFamily="2" charset="-122"/>
                        <a:ea typeface="华文新魏" panose="02010800040101010101" pitchFamily="2" charset="-122"/>
                      </a:endParaRPr>
                    </a:p>
                  </a:txBody>
                  <a:tcPr anchor="ctr">
                    <a:blipFill>
                      <a:blip r:embed="rId2"/>
                      <a:tile tx="0" ty="0" sx="100000" sy="100000" flip="none" algn="tl"/>
                    </a:blipFill>
                  </a:tcPr>
                </a:tc>
                <a:tc>
                  <a:txBody>
                    <a:bodyPr/>
                    <a:lstStyle/>
                    <a:p>
                      <a:pPr algn="ctr"/>
                      <a:r>
                        <a:rPr lang="zh-CN" altLang="en-US" sz="1600" b="1" dirty="0" smtClean="0">
                          <a:solidFill>
                            <a:schemeClr val="tx1"/>
                          </a:solidFill>
                          <a:latin typeface="华文新魏" panose="02010800040101010101" pitchFamily="2" charset="-122"/>
                          <a:ea typeface="华文新魏" panose="02010800040101010101" pitchFamily="2" charset="-122"/>
                        </a:rPr>
                        <a:t>高新技术企业认定</a:t>
                      </a:r>
                      <a:endParaRPr lang="zh-CN" altLang="en-US" sz="1600" b="1" dirty="0">
                        <a:solidFill>
                          <a:schemeClr val="tx1"/>
                        </a:solidFill>
                        <a:latin typeface="华文新魏" panose="02010800040101010101" pitchFamily="2" charset="-122"/>
                        <a:ea typeface="华文新魏" panose="02010800040101010101" pitchFamily="2" charset="-122"/>
                      </a:endParaRPr>
                    </a:p>
                  </a:txBody>
                  <a:tcPr anchor="ctr">
                    <a:blipFill>
                      <a:blip r:embed="rId2"/>
                      <a:tile tx="0" ty="0" sx="100000" sy="100000" flip="none" algn="tl"/>
                    </a:blipFill>
                  </a:tcPr>
                </a:tc>
                <a:tc>
                  <a:txBody>
                    <a:bodyPr/>
                    <a:lstStyle/>
                    <a:p>
                      <a:pPr algn="ctr"/>
                      <a:r>
                        <a:rPr lang="zh-CN" altLang="en-US" sz="1600" b="1" dirty="0" smtClean="0">
                          <a:solidFill>
                            <a:schemeClr val="tx1"/>
                          </a:solidFill>
                          <a:latin typeface="华文新魏" panose="02010800040101010101" pitchFamily="2" charset="-122"/>
                          <a:ea typeface="华文新魏" panose="02010800040101010101" pitchFamily="2" charset="-122"/>
                        </a:rPr>
                        <a:t>会计处理</a:t>
                      </a:r>
                      <a:endParaRPr lang="zh-CN" altLang="en-US" sz="1600" b="1" dirty="0">
                        <a:solidFill>
                          <a:schemeClr val="tx1"/>
                        </a:solidFill>
                        <a:latin typeface="华文新魏" panose="02010800040101010101" pitchFamily="2" charset="-122"/>
                        <a:ea typeface="华文新魏" panose="02010800040101010101" pitchFamily="2" charset="-122"/>
                      </a:endParaRPr>
                    </a:p>
                  </a:txBody>
                  <a:tcPr anchor="ctr">
                    <a:blipFill>
                      <a:blip r:embed="rId2"/>
                      <a:tile tx="0" ty="0" sx="100000" sy="100000" flip="none" algn="tl"/>
                    </a:blipFill>
                  </a:tcPr>
                </a:tc>
                <a:tc>
                  <a:txBody>
                    <a:bodyPr/>
                    <a:lstStyle/>
                    <a:p>
                      <a:pPr algn="ctr"/>
                      <a:r>
                        <a:rPr lang="zh-CN" altLang="en-US" sz="1600" b="1" dirty="0" smtClean="0">
                          <a:solidFill>
                            <a:schemeClr val="tx1"/>
                          </a:solidFill>
                          <a:latin typeface="华文新魏" panose="02010800040101010101" pitchFamily="2" charset="-122"/>
                          <a:ea typeface="华文新魏" panose="02010800040101010101" pitchFamily="2" charset="-122"/>
                        </a:rPr>
                        <a:t>分  析</a:t>
                      </a:r>
                      <a:endParaRPr lang="zh-CN" altLang="en-US" sz="1600" b="1" dirty="0">
                        <a:solidFill>
                          <a:schemeClr val="tx1"/>
                        </a:solidFill>
                        <a:latin typeface="华文新魏" panose="02010800040101010101" pitchFamily="2" charset="-122"/>
                        <a:ea typeface="华文新魏" panose="02010800040101010101" pitchFamily="2" charset="-122"/>
                      </a:endParaRPr>
                    </a:p>
                  </a:txBody>
                  <a:tcPr anchor="ctr">
                    <a:blipFill>
                      <a:blip r:embed="rId2"/>
                      <a:tile tx="0" ty="0" sx="100000" sy="100000" flip="none" algn="tl"/>
                    </a:blipFill>
                  </a:tcPr>
                </a:tc>
              </a:tr>
              <a:tr h="5712982">
                <a:tc>
                  <a:txBody>
                    <a:bodyPr/>
                    <a:lstStyle/>
                    <a:p>
                      <a:r>
                        <a:rPr lang="zh-CN" altLang="en-US" sz="1600" b="1" dirty="0" smtClean="0">
                          <a:solidFill>
                            <a:schemeClr val="tx1"/>
                          </a:solidFill>
                          <a:latin typeface="华文新魏" panose="02010800040101010101" pitchFamily="2" charset="-122"/>
                          <a:ea typeface="华文新魏" panose="02010800040101010101" pitchFamily="2" charset="-122"/>
                        </a:rPr>
                        <a:t>人员人工费用</a:t>
                      </a:r>
                      <a:endParaRPr lang="zh-CN" altLang="en-US" sz="1600" b="1" dirty="0">
                        <a:solidFill>
                          <a:schemeClr val="tx1"/>
                        </a:solidFill>
                        <a:latin typeface="华文新魏" panose="02010800040101010101" pitchFamily="2" charset="-122"/>
                        <a:ea typeface="华文新魏" panose="02010800040101010101" pitchFamily="2" charset="-122"/>
                      </a:endParaRPr>
                    </a:p>
                  </a:txBody>
                  <a:tcPr anchor="ctr">
                    <a:blipFill>
                      <a:blip r:embed="rId2"/>
                      <a:tile tx="0" ty="0" sx="100000" sy="100000" flip="none" algn="tl"/>
                    </a:blipFill>
                  </a:tcPr>
                </a:tc>
                <a:tc>
                  <a:txBody>
                    <a:bodyPr/>
                    <a:lstStyle/>
                    <a:p>
                      <a:pPr algn="l"/>
                      <a:r>
                        <a:rPr lang="zh-CN" altLang="en-US" sz="1600" b="1" dirty="0" smtClean="0">
                          <a:solidFill>
                            <a:srgbClr val="FF0000"/>
                          </a:solidFill>
                          <a:latin typeface="华文新魏" panose="02010800040101010101" pitchFamily="2" charset="-122"/>
                          <a:ea typeface="华文新魏" panose="02010800040101010101" pitchFamily="2" charset="-122"/>
                        </a:rPr>
                        <a:t>直接从事研发活动人员</a:t>
                      </a:r>
                      <a:r>
                        <a:rPr lang="zh-CN" altLang="en-US" sz="1600" b="1" dirty="0" smtClean="0">
                          <a:solidFill>
                            <a:schemeClr val="tx1"/>
                          </a:solidFill>
                          <a:latin typeface="华文新魏" panose="02010800040101010101" pitchFamily="2" charset="-122"/>
                          <a:ea typeface="华文新魏" panose="02010800040101010101" pitchFamily="2" charset="-122"/>
                        </a:rPr>
                        <a:t>的工资薪金、基本养老保险费、基本医疗保险费、失业保险费、工伤保险费、生育保险费和住房公积金，以及</a:t>
                      </a:r>
                      <a:r>
                        <a:rPr lang="zh-CN" altLang="en-US" sz="1600" b="1" dirty="0" smtClean="0">
                          <a:solidFill>
                            <a:srgbClr val="FF0000"/>
                          </a:solidFill>
                          <a:latin typeface="华文新魏" panose="02010800040101010101" pitchFamily="2" charset="-122"/>
                          <a:ea typeface="华文新魏" panose="02010800040101010101" pitchFamily="2" charset="-122"/>
                        </a:rPr>
                        <a:t>外聘研发人员</a:t>
                      </a:r>
                      <a:r>
                        <a:rPr lang="zh-CN" altLang="en-US" sz="1600" b="1" dirty="0" smtClean="0">
                          <a:solidFill>
                            <a:schemeClr val="tx1"/>
                          </a:solidFill>
                          <a:latin typeface="华文新魏" panose="02010800040101010101" pitchFamily="2" charset="-122"/>
                          <a:ea typeface="华文新魏" panose="02010800040101010101" pitchFamily="2" charset="-122"/>
                        </a:rPr>
                        <a:t>的劳务费用。</a:t>
                      </a:r>
                      <a:endParaRPr lang="en-US" altLang="zh-CN" sz="1600" b="1" dirty="0" smtClean="0">
                        <a:solidFill>
                          <a:schemeClr val="tx1"/>
                        </a:solidFill>
                        <a:latin typeface="华文新魏" panose="02010800040101010101" pitchFamily="2" charset="-122"/>
                        <a:ea typeface="华文新魏" panose="02010800040101010101" pitchFamily="2" charset="-122"/>
                      </a:endParaRPr>
                    </a:p>
                    <a:p>
                      <a:pPr algn="l"/>
                      <a:r>
                        <a:rPr lang="zh-CN" altLang="en-US" sz="1600" b="1" dirty="0" smtClean="0">
                          <a:solidFill>
                            <a:schemeClr val="tx1"/>
                          </a:solidFill>
                          <a:latin typeface="华文新魏" panose="02010800040101010101" pitchFamily="2" charset="-122"/>
                          <a:ea typeface="华文新魏" panose="02010800040101010101" pitchFamily="2" charset="-122"/>
                        </a:rPr>
                        <a:t>（一）企业在职研发人员的工资、奖金、津贴、补贴、社会保险费、住房公积金等人工费用以及外聘研发人员的劳务费用。</a:t>
                      </a:r>
                      <a:r>
                        <a:rPr lang="zh-CN" altLang="en-US" sz="1600" b="1" kern="1200" dirty="0" smtClean="0">
                          <a:solidFill>
                            <a:schemeClr val="dk1"/>
                          </a:solidFill>
                          <a:latin typeface="华文新魏" panose="02010800040101010101" pitchFamily="2" charset="-122"/>
                          <a:ea typeface="华文新魏" panose="02010800040101010101" pitchFamily="2" charset="-122"/>
                          <a:cs typeface="+mn-cs"/>
                        </a:rPr>
                        <a:t>（二）工资薪金包括按规定可以在税前扣除的对研发人员股权激励的支出。</a:t>
                      </a:r>
                      <a:endParaRPr lang="en-US" altLang="zh-CN" sz="1600" b="1" kern="1200" dirty="0" smtClean="0">
                        <a:solidFill>
                          <a:schemeClr val="dk1"/>
                        </a:solidFill>
                        <a:latin typeface="华文新魏" panose="02010800040101010101" pitchFamily="2" charset="-122"/>
                        <a:ea typeface="华文新魏" panose="02010800040101010101" pitchFamily="2" charset="-122"/>
                        <a:cs typeface="+mn-cs"/>
                      </a:endParaRPr>
                    </a:p>
                    <a:p>
                      <a:pPr algn="l"/>
                      <a:endParaRPr lang="zh-CN" altLang="en-US" sz="1600" b="1" dirty="0">
                        <a:solidFill>
                          <a:schemeClr val="tx1"/>
                        </a:solidFill>
                        <a:latin typeface="华文新魏" panose="02010800040101010101" pitchFamily="2" charset="-122"/>
                        <a:ea typeface="华文新魏" panose="02010800040101010101" pitchFamily="2" charset="-122"/>
                      </a:endParaRPr>
                    </a:p>
                  </a:txBody>
                  <a:tcPr>
                    <a:blipFill>
                      <a:blip r:embed="rId2"/>
                      <a:tile tx="0" ty="0" sx="100000" sy="100000" flip="none" algn="tl"/>
                    </a:blipFill>
                  </a:tcPr>
                </a:tc>
                <a:tc>
                  <a:txBody>
                    <a:bodyPr/>
                    <a:lstStyle/>
                    <a:p>
                      <a:r>
                        <a:rPr lang="zh-CN" altLang="en-US" sz="1600" b="1" dirty="0" smtClean="0">
                          <a:solidFill>
                            <a:schemeClr val="tx1"/>
                          </a:solidFill>
                          <a:latin typeface="华文新魏" panose="02010800040101010101" pitchFamily="2" charset="-122"/>
                          <a:ea typeface="华文新魏" panose="02010800040101010101" pitchFamily="2" charset="-122"/>
                        </a:rPr>
                        <a:t>企业</a:t>
                      </a:r>
                      <a:r>
                        <a:rPr lang="zh-CN" altLang="en-US" sz="1600" b="1" dirty="0" smtClean="0">
                          <a:solidFill>
                            <a:srgbClr val="FF0000"/>
                          </a:solidFill>
                          <a:latin typeface="华文新魏" panose="02010800040101010101" pitchFamily="2" charset="-122"/>
                          <a:ea typeface="华文新魏" panose="02010800040101010101" pitchFamily="2" charset="-122"/>
                        </a:rPr>
                        <a:t>科技人员</a:t>
                      </a:r>
                      <a:r>
                        <a:rPr lang="zh-CN" altLang="en-US" sz="1600" b="1" dirty="0" smtClean="0">
                          <a:solidFill>
                            <a:schemeClr val="tx1"/>
                          </a:solidFill>
                          <a:latin typeface="华文新魏" panose="02010800040101010101" pitchFamily="2" charset="-122"/>
                          <a:ea typeface="华文新魏" panose="02010800040101010101" pitchFamily="2" charset="-122"/>
                        </a:rPr>
                        <a:t>的工资薪金、基本养老保险费、基本医疗保险费、失业保险费、工伤保险费、生育保险费和住房公积金，以及外聘</a:t>
                      </a:r>
                      <a:r>
                        <a:rPr lang="zh-CN" altLang="en-US" sz="1600" b="1" dirty="0" smtClean="0">
                          <a:solidFill>
                            <a:srgbClr val="FF0000"/>
                          </a:solidFill>
                          <a:latin typeface="华文新魏" panose="02010800040101010101" pitchFamily="2" charset="-122"/>
                          <a:ea typeface="华文新魏" panose="02010800040101010101" pitchFamily="2" charset="-122"/>
                        </a:rPr>
                        <a:t>科技人员</a:t>
                      </a:r>
                      <a:r>
                        <a:rPr lang="zh-CN" altLang="en-US" sz="1600" b="1" dirty="0" smtClean="0">
                          <a:solidFill>
                            <a:schemeClr val="tx1"/>
                          </a:solidFill>
                          <a:latin typeface="华文新魏" panose="02010800040101010101" pitchFamily="2" charset="-122"/>
                          <a:ea typeface="华文新魏" panose="02010800040101010101" pitchFamily="2" charset="-122"/>
                        </a:rPr>
                        <a:t>的劳务费用。</a:t>
                      </a:r>
                      <a:endParaRPr lang="zh-CN" altLang="en-US" sz="1600" b="1" dirty="0">
                        <a:solidFill>
                          <a:schemeClr val="tx1"/>
                        </a:solidFill>
                        <a:latin typeface="华文新魏" panose="02010800040101010101" pitchFamily="2" charset="-122"/>
                        <a:ea typeface="华文新魏" panose="02010800040101010101" pitchFamily="2" charset="-122"/>
                      </a:endParaRPr>
                    </a:p>
                  </a:txBody>
                  <a:tcPr>
                    <a:blipFill>
                      <a:blip r:embed="rId2"/>
                      <a:tile tx="0" ty="0" sx="100000" sy="100000" flip="none" algn="tl"/>
                    </a:blipFill>
                  </a:tcPr>
                </a:tc>
                <a:tc>
                  <a:txBody>
                    <a:bodyPr/>
                    <a:lstStyle/>
                    <a:p>
                      <a:r>
                        <a:rPr lang="zh-CN" altLang="en-US" sz="1600" b="1" dirty="0" smtClean="0">
                          <a:solidFill>
                            <a:schemeClr val="tx1"/>
                          </a:solidFill>
                          <a:latin typeface="华文新魏" panose="02010800040101010101" pitchFamily="2" charset="-122"/>
                          <a:ea typeface="华文新魏" panose="02010800040101010101" pitchFamily="2" charset="-122"/>
                        </a:rPr>
                        <a:t>企业</a:t>
                      </a:r>
                      <a:r>
                        <a:rPr lang="zh-CN" altLang="en-US" sz="1600" b="1" dirty="0" smtClean="0">
                          <a:solidFill>
                            <a:srgbClr val="FF0000"/>
                          </a:solidFill>
                          <a:latin typeface="华文新魏" panose="02010800040101010101" pitchFamily="2" charset="-122"/>
                          <a:ea typeface="华文新魏" panose="02010800040101010101" pitchFamily="2" charset="-122"/>
                        </a:rPr>
                        <a:t>在职研发人员</a:t>
                      </a:r>
                      <a:r>
                        <a:rPr lang="zh-CN" altLang="en-US" sz="1600" b="1" dirty="0" smtClean="0">
                          <a:solidFill>
                            <a:schemeClr val="tx1"/>
                          </a:solidFill>
                          <a:latin typeface="华文新魏" panose="02010800040101010101" pitchFamily="2" charset="-122"/>
                          <a:ea typeface="华文新魏" panose="02010800040101010101" pitchFamily="2" charset="-122"/>
                        </a:rPr>
                        <a:t>的工资、奖金、津贴、补贴、</a:t>
                      </a:r>
                    </a:p>
                    <a:p>
                      <a:r>
                        <a:rPr lang="zh-CN" altLang="en-US" sz="1600" b="1" dirty="0" smtClean="0">
                          <a:solidFill>
                            <a:schemeClr val="tx1"/>
                          </a:solidFill>
                          <a:latin typeface="华文新魏" panose="02010800040101010101" pitchFamily="2" charset="-122"/>
                          <a:ea typeface="华文新魏" panose="02010800040101010101" pitchFamily="2" charset="-122"/>
                        </a:rPr>
                        <a:t>社会保险费、住房公积金等人工费用以及</a:t>
                      </a:r>
                      <a:r>
                        <a:rPr lang="zh-CN" altLang="en-US" sz="1600" b="1" dirty="0" smtClean="0">
                          <a:solidFill>
                            <a:srgbClr val="FF0000"/>
                          </a:solidFill>
                          <a:latin typeface="华文新魏" panose="02010800040101010101" pitchFamily="2" charset="-122"/>
                          <a:ea typeface="华文新魏" panose="02010800040101010101" pitchFamily="2" charset="-122"/>
                        </a:rPr>
                        <a:t>外聘研发人员</a:t>
                      </a:r>
                      <a:r>
                        <a:rPr lang="zh-CN" altLang="en-US" sz="1600" b="1" dirty="0" smtClean="0">
                          <a:solidFill>
                            <a:schemeClr val="tx1"/>
                          </a:solidFill>
                          <a:latin typeface="华文新魏" panose="02010800040101010101" pitchFamily="2" charset="-122"/>
                          <a:ea typeface="华文新魏" panose="02010800040101010101" pitchFamily="2" charset="-122"/>
                        </a:rPr>
                        <a:t>的劳务费用。</a:t>
                      </a:r>
                      <a:endParaRPr lang="en-US" altLang="zh-CN" sz="1600" b="1" dirty="0" smtClean="0">
                        <a:solidFill>
                          <a:schemeClr val="tx1"/>
                        </a:solidFill>
                        <a:latin typeface="华文新魏" panose="02010800040101010101" pitchFamily="2" charset="-122"/>
                        <a:ea typeface="华文新魏" panose="02010800040101010101" pitchFamily="2" charset="-122"/>
                      </a:endParaRPr>
                    </a:p>
                  </a:txBody>
                  <a:tcPr>
                    <a:blipFill>
                      <a:blip r:embed="rId2"/>
                      <a:tile tx="0" ty="0" sx="100000" sy="100000" flip="none" algn="tl"/>
                    </a:blipFill>
                  </a:tcPr>
                </a:tc>
                <a:tc>
                  <a:txBody>
                    <a:bodyPr/>
                    <a:lstStyle/>
                    <a:p>
                      <a:r>
                        <a:rPr lang="en-US" altLang="zh-CN" sz="1600" b="1" dirty="0" smtClean="0">
                          <a:solidFill>
                            <a:srgbClr val="FF0000"/>
                          </a:solidFill>
                          <a:latin typeface="华文新魏" panose="02010800040101010101" pitchFamily="2" charset="-122"/>
                          <a:ea typeface="华文新魏" panose="02010800040101010101" pitchFamily="2" charset="-122"/>
                        </a:rPr>
                        <a:t>1</a:t>
                      </a:r>
                      <a:r>
                        <a:rPr lang="zh-CN" altLang="en-US" sz="1600" b="1" dirty="0" smtClean="0">
                          <a:solidFill>
                            <a:srgbClr val="FF0000"/>
                          </a:solidFill>
                          <a:latin typeface="华文新魏" panose="02010800040101010101" pitchFamily="2" charset="-122"/>
                          <a:ea typeface="华文新魏" panose="02010800040101010101" pitchFamily="2" charset="-122"/>
                        </a:rPr>
                        <a:t>、</a:t>
                      </a:r>
                      <a:r>
                        <a:rPr lang="zh-CN" altLang="en-US" sz="1600" b="1" dirty="0" smtClean="0">
                          <a:solidFill>
                            <a:schemeClr val="tx1"/>
                          </a:solidFill>
                          <a:latin typeface="华文新魏" panose="02010800040101010101" pitchFamily="2" charset="-122"/>
                          <a:ea typeface="华文新魏" panose="02010800040101010101" pitchFamily="2" charset="-122"/>
                        </a:rPr>
                        <a:t>人员口径不同。会计</a:t>
                      </a:r>
                      <a:r>
                        <a:rPr lang="en-US" altLang="zh-CN" sz="1600" b="1" dirty="0" smtClean="0">
                          <a:solidFill>
                            <a:schemeClr val="tx1"/>
                          </a:solidFill>
                          <a:latin typeface="华文新魏" panose="02010800040101010101" pitchFamily="2" charset="-122"/>
                          <a:ea typeface="华文新魏" panose="02010800040101010101" pitchFamily="2" charset="-122"/>
                        </a:rPr>
                        <a:t>194</a:t>
                      </a:r>
                      <a:r>
                        <a:rPr lang="zh-CN" altLang="en-US" sz="1600" b="1" dirty="0" smtClean="0">
                          <a:solidFill>
                            <a:schemeClr val="tx1"/>
                          </a:solidFill>
                          <a:latin typeface="华文新魏" panose="02010800040101010101" pitchFamily="2" charset="-122"/>
                          <a:ea typeface="华文新魏" panose="02010800040101010101" pitchFamily="2" charset="-122"/>
                        </a:rPr>
                        <a:t>号文规定是</a:t>
                      </a:r>
                      <a:r>
                        <a:rPr lang="zh-CN" altLang="en-US" sz="1600" b="1" dirty="0" smtClean="0">
                          <a:solidFill>
                            <a:srgbClr val="FF0000"/>
                          </a:solidFill>
                          <a:latin typeface="华文新魏" panose="02010800040101010101" pitchFamily="2" charset="-122"/>
                          <a:ea typeface="华文新魏" panose="02010800040101010101" pitchFamily="2" charset="-122"/>
                        </a:rPr>
                        <a:t>在职</a:t>
                      </a:r>
                      <a:r>
                        <a:rPr lang="zh-CN" altLang="en-US" sz="1600" b="1" dirty="0" smtClean="0">
                          <a:solidFill>
                            <a:schemeClr val="tx1"/>
                          </a:solidFill>
                          <a:latin typeface="华文新魏" panose="02010800040101010101" pitchFamily="2" charset="-122"/>
                          <a:ea typeface="华文新魏" panose="02010800040101010101" pitchFamily="2" charset="-122"/>
                        </a:rPr>
                        <a:t>研发人员，</a:t>
                      </a:r>
                      <a:r>
                        <a:rPr lang="zh-CN" altLang="en-US" sz="1600" b="1" dirty="0" smtClean="0">
                          <a:solidFill>
                            <a:srgbClr val="FF0000"/>
                          </a:solidFill>
                          <a:latin typeface="华文新魏" panose="02010800040101010101" pitchFamily="2" charset="-122"/>
                          <a:ea typeface="华文新魏" panose="02010800040101010101" pitchFamily="2" charset="-122"/>
                        </a:rPr>
                        <a:t>我认为会计口径可以宽泛一些，兼职、临时</a:t>
                      </a:r>
                      <a:r>
                        <a:rPr lang="zh-CN" altLang="en-US" sz="1600" b="1" dirty="0" smtClean="0">
                          <a:solidFill>
                            <a:schemeClr val="tx1"/>
                          </a:solidFill>
                          <a:latin typeface="华文新魏" panose="02010800040101010101" pitchFamily="2" charset="-122"/>
                          <a:ea typeface="华文新魏" panose="02010800040101010101" pitchFamily="2" charset="-122"/>
                        </a:rPr>
                        <a:t>聘用研发人员也可以；高企是科技人员；加计扣除是直接从事研发活动人员。</a:t>
                      </a:r>
                      <a:endParaRPr lang="en-US" altLang="zh-CN" sz="1600" b="1" dirty="0" smtClean="0">
                        <a:solidFill>
                          <a:schemeClr val="tx1"/>
                        </a:solidFill>
                        <a:latin typeface="华文新魏" panose="02010800040101010101" pitchFamily="2" charset="-122"/>
                        <a:ea typeface="华文新魏" panose="02010800040101010101" pitchFamily="2" charset="-122"/>
                      </a:endParaRPr>
                    </a:p>
                    <a:p>
                      <a:r>
                        <a:rPr lang="en-US" altLang="zh-CN" sz="1600" b="1" dirty="0" smtClean="0">
                          <a:solidFill>
                            <a:srgbClr val="FF0000"/>
                          </a:solidFill>
                          <a:latin typeface="华文新魏" panose="02010800040101010101" pitchFamily="2" charset="-122"/>
                          <a:ea typeface="华文新魏" panose="02010800040101010101" pitchFamily="2" charset="-122"/>
                        </a:rPr>
                        <a:t>2</a:t>
                      </a:r>
                      <a:r>
                        <a:rPr lang="zh-CN" altLang="en-US" sz="1600" b="1" dirty="0" smtClean="0">
                          <a:solidFill>
                            <a:srgbClr val="FF0000"/>
                          </a:solidFill>
                          <a:latin typeface="华文新魏" panose="02010800040101010101" pitchFamily="2" charset="-122"/>
                          <a:ea typeface="华文新魏" panose="02010800040101010101" pitchFamily="2" charset="-122"/>
                        </a:rPr>
                        <a:t>、</a:t>
                      </a:r>
                      <a:r>
                        <a:rPr lang="zh-CN" altLang="en-US" sz="1600" b="1" dirty="0" smtClean="0">
                          <a:solidFill>
                            <a:schemeClr val="tx1"/>
                          </a:solidFill>
                          <a:latin typeface="华文新魏" panose="02010800040101010101" pitchFamily="2" charset="-122"/>
                          <a:ea typeface="华文新魏" panose="02010800040101010101" pitchFamily="2" charset="-122"/>
                        </a:rPr>
                        <a:t>外聘人员口径不同。加计扣除包括与</a:t>
                      </a:r>
                      <a:r>
                        <a:rPr lang="zh-CN" altLang="en-US" sz="1600" b="1" kern="1200" dirty="0" smtClean="0">
                          <a:solidFill>
                            <a:schemeClr val="dk1"/>
                          </a:solidFill>
                          <a:latin typeface="华文新魏" panose="02010800040101010101" pitchFamily="2" charset="-122"/>
                          <a:ea typeface="华文新魏" panose="02010800040101010101" pitchFamily="2" charset="-122"/>
                          <a:cs typeface="+mn-cs"/>
                        </a:rPr>
                        <a:t>本企业或</a:t>
                      </a:r>
                      <a:r>
                        <a:rPr lang="zh-CN" altLang="en-US" sz="1600" b="1" kern="1200" dirty="0" smtClean="0">
                          <a:solidFill>
                            <a:srgbClr val="FF0000"/>
                          </a:solidFill>
                          <a:latin typeface="华文新魏" panose="02010800040101010101" pitchFamily="2" charset="-122"/>
                          <a:ea typeface="华文新魏" panose="02010800040101010101" pitchFamily="2" charset="-122"/>
                          <a:cs typeface="+mn-cs"/>
                        </a:rPr>
                        <a:t>劳务派遣企业</a:t>
                      </a:r>
                      <a:r>
                        <a:rPr lang="zh-CN" altLang="en-US" sz="1600" b="1" kern="1200" dirty="0" smtClean="0">
                          <a:solidFill>
                            <a:schemeClr val="dk1"/>
                          </a:solidFill>
                          <a:latin typeface="华文新魏" panose="02010800040101010101" pitchFamily="2" charset="-122"/>
                          <a:ea typeface="华文新魏" panose="02010800040101010101" pitchFamily="2" charset="-122"/>
                          <a:cs typeface="+mn-cs"/>
                        </a:rPr>
                        <a:t>签订劳务用工协议（合同）和临时聘用的研究人员、技术人员、辅助人员；高企的科技术人员不包括劳务派遣人员；会计上没有提，但由于会计口径比较宽泛，可以包括劳务派遣人员；</a:t>
                      </a:r>
                      <a:r>
                        <a:rPr lang="en-US" altLang="zh-CN" sz="1600" b="1" kern="1200" dirty="0" smtClean="0">
                          <a:solidFill>
                            <a:srgbClr val="FF0000"/>
                          </a:solidFill>
                          <a:latin typeface="华文新魏" panose="02010800040101010101" pitchFamily="2" charset="-122"/>
                          <a:ea typeface="华文新魏" panose="02010800040101010101" pitchFamily="2" charset="-122"/>
                          <a:cs typeface="+mn-cs"/>
                        </a:rPr>
                        <a:t>3</a:t>
                      </a:r>
                      <a:r>
                        <a:rPr lang="zh-CN" altLang="en-US" sz="1600" b="1" kern="1200" dirty="0" smtClean="0">
                          <a:solidFill>
                            <a:srgbClr val="FF0000"/>
                          </a:solidFill>
                          <a:latin typeface="华文新魏" panose="02010800040101010101" pitchFamily="2" charset="-122"/>
                          <a:ea typeface="华文新魏" panose="02010800040101010101" pitchFamily="2" charset="-122"/>
                          <a:cs typeface="+mn-cs"/>
                        </a:rPr>
                        <a:t>、</a:t>
                      </a:r>
                      <a:r>
                        <a:rPr lang="zh-CN" altLang="en-US" sz="1600" b="1" kern="1200" dirty="0" smtClean="0">
                          <a:solidFill>
                            <a:schemeClr val="tx1"/>
                          </a:solidFill>
                          <a:latin typeface="华文新魏" panose="02010800040101010101" pitchFamily="2" charset="-122"/>
                          <a:ea typeface="华文新魏" panose="02010800040101010101" pitchFamily="2" charset="-122"/>
                          <a:cs typeface="+mn-cs"/>
                        </a:rPr>
                        <a:t>股权激励方面。加计扣除的工资薪金包括</a:t>
                      </a:r>
                      <a:r>
                        <a:rPr lang="zh-CN" altLang="en-US" sz="1600" b="1" kern="1200" dirty="0" smtClean="0">
                          <a:solidFill>
                            <a:schemeClr val="dk1"/>
                          </a:solidFill>
                          <a:latin typeface="华文新魏" panose="02010800040101010101" pitchFamily="2" charset="-122"/>
                          <a:ea typeface="华文新魏" panose="02010800040101010101" pitchFamily="2" charset="-122"/>
                          <a:cs typeface="+mn-cs"/>
                        </a:rPr>
                        <a:t>对研发人员按规定可以在税前扣除的股权激励的支出；高企没说；会计口径 研发人员工资薪金</a:t>
                      </a:r>
                      <a:r>
                        <a:rPr lang="zh-CN" altLang="en-US" sz="1600" b="1" kern="1200" dirty="0" smtClean="0">
                          <a:solidFill>
                            <a:srgbClr val="FF0000"/>
                          </a:solidFill>
                          <a:latin typeface="华文新魏" panose="02010800040101010101" pitchFamily="2" charset="-122"/>
                          <a:ea typeface="华文新魏" panose="02010800040101010101" pitchFamily="2" charset="-122"/>
                          <a:cs typeface="+mn-cs"/>
                        </a:rPr>
                        <a:t>可以</a:t>
                      </a:r>
                      <a:r>
                        <a:rPr lang="zh-CN" altLang="en-US" sz="1600" b="1" kern="1200" dirty="0" smtClean="0">
                          <a:solidFill>
                            <a:schemeClr val="dk1"/>
                          </a:solidFill>
                          <a:latin typeface="华文新魏" panose="02010800040101010101" pitchFamily="2" charset="-122"/>
                          <a:ea typeface="华文新魏" panose="02010800040101010101" pitchFamily="2" charset="-122"/>
                          <a:cs typeface="+mn-cs"/>
                        </a:rPr>
                        <a:t>包括股权激励支出。</a:t>
                      </a:r>
                      <a:endParaRPr lang="en-US" altLang="zh-CN" sz="1600" b="1" kern="1200" dirty="0" smtClean="0">
                        <a:solidFill>
                          <a:schemeClr val="dk1"/>
                        </a:solidFill>
                        <a:latin typeface="华文新魏" panose="02010800040101010101" pitchFamily="2" charset="-122"/>
                        <a:ea typeface="华文新魏" panose="02010800040101010101" pitchFamily="2" charset="-122"/>
                        <a:cs typeface="+mn-cs"/>
                      </a:endParaRPr>
                    </a:p>
                  </a:txBody>
                  <a:tcPr>
                    <a:blipFill>
                      <a:blip r:embed="rId2"/>
                      <a:tile tx="0" ty="0" sx="100000" sy="100000" flip="none" algn="tl"/>
                    </a:blipFill>
                  </a:tcPr>
                </a:tc>
              </a:tr>
            </a:tbl>
          </a:graphicData>
        </a:graphic>
      </p:graphicFrame>
      <p:sp>
        <p:nvSpPr>
          <p:cNvPr id="3" name="TextBox 2"/>
          <p:cNvSpPr txBox="1"/>
          <p:nvPr/>
        </p:nvSpPr>
        <p:spPr>
          <a:xfrm>
            <a:off x="0" y="0"/>
            <a:ext cx="9144000" cy="461665"/>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zh-CN" altLang="en-US" sz="2400" b="1" dirty="0" smtClean="0">
                <a:solidFill>
                  <a:srgbClr val="FFFF00"/>
                </a:solidFill>
                <a:latin typeface="华文新魏" panose="02010800040101010101" pitchFamily="2" charset="-122"/>
                <a:ea typeface="华文新魏" panose="02010800040101010101" pitchFamily="2" charset="-122"/>
              </a:rPr>
              <a:t>人员人工费的三种归集口径 </a:t>
            </a:r>
            <a:r>
              <a:rPr lang="en-US" altLang="zh-CN" sz="2400" b="1" dirty="0" smtClean="0">
                <a:solidFill>
                  <a:srgbClr val="FFFF00"/>
                </a:solidFill>
                <a:latin typeface="华文新魏" panose="02010800040101010101" pitchFamily="2" charset="-122"/>
                <a:ea typeface="华文新魏" panose="02010800040101010101" pitchFamily="2" charset="-122"/>
              </a:rPr>
              <a:t>(</a:t>
            </a:r>
            <a:r>
              <a:rPr lang="zh-CN" altLang="en-US" sz="2400" b="1" dirty="0" smtClean="0">
                <a:solidFill>
                  <a:srgbClr val="FFFF00"/>
                </a:solidFill>
                <a:latin typeface="华文新魏" panose="02010800040101010101" pitchFamily="2" charset="-122"/>
                <a:ea typeface="华文新魏" panose="02010800040101010101" pitchFamily="2" charset="-122"/>
              </a:rPr>
              <a:t>加计扣除、高企认定、会计处理</a:t>
            </a:r>
            <a:r>
              <a:rPr lang="en-US" altLang="zh-CN" sz="2400" b="1" dirty="0" smtClean="0">
                <a:solidFill>
                  <a:srgbClr val="FFFF00"/>
                </a:solidFill>
                <a:latin typeface="华文新魏" panose="02010800040101010101" pitchFamily="2" charset="-122"/>
                <a:ea typeface="华文新魏" panose="02010800040101010101" pitchFamily="2" charset="-122"/>
              </a:rPr>
              <a:t>)</a:t>
            </a:r>
            <a:r>
              <a:rPr lang="zh-CN" altLang="en-US" sz="2400" b="1" dirty="0" smtClean="0">
                <a:solidFill>
                  <a:srgbClr val="FFFF00"/>
                </a:solidFill>
                <a:latin typeface="华文新魏" panose="02010800040101010101" pitchFamily="2" charset="-122"/>
                <a:ea typeface="华文新魏" panose="02010800040101010101" pitchFamily="2" charset="-122"/>
              </a:rPr>
              <a:t>分析</a:t>
            </a:r>
            <a:endParaRPr lang="zh-CN" altLang="en-US" sz="2400" b="1" dirty="0">
              <a:solidFill>
                <a:srgbClr val="FFFF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4" y="928670"/>
            <a:ext cx="8003785" cy="5119863"/>
          </a:xfrm>
          <a:prstGeom prst="rect">
            <a:avLst/>
          </a:prstGeom>
        </p:spPr>
        <p:txBody>
          <a:bodyPr wrap="square">
            <a:spAutoFit/>
          </a:bodyPr>
          <a:lstStyle/>
          <a:p>
            <a:pPr marL="228600" indent="-215900">
              <a:spcBef>
                <a:spcPts val="1615"/>
              </a:spcBef>
              <a:tabLst>
                <a:tab pos="228600" algn="l"/>
                <a:tab pos="228600" algn="l"/>
              </a:tabLst>
            </a:pPr>
            <a:r>
              <a:rPr lang="zh-CN" altLang="en-US"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                </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2</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直接投</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入</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费用</a:t>
            </a:r>
          </a:p>
          <a:p>
            <a:pPr marL="228600" marR="5080" indent="-215900" algn="just">
              <a:lnSpc>
                <a:spcPct val="130000"/>
              </a:lnSpc>
              <a:spcBef>
                <a:spcPts val="900"/>
              </a:spcBef>
              <a:buClr>
                <a:srgbClr val="FFFFFF"/>
              </a:buClr>
              <a:tabLst>
                <a:tab pos="735965" algn="l"/>
              </a:tabLst>
            </a:pPr>
            <a:r>
              <a:rPr lang="zh-CN" altLang="en-US" sz="2800" b="1" dirty="0" smtClean="0">
                <a:latin typeface="华文新魏" panose="02010800040101010101" pitchFamily="2" charset="-122"/>
                <a:ea typeface="华文新魏" panose="02010800040101010101" pitchFamily="2" charset="-122"/>
              </a:rPr>
              <a:t>    	     </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为实施</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研</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究开发</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活</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动</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而</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实际发</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生</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相</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关支出</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包</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括</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：直接</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消</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耗</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材料、</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燃</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料</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和</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动</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力费用</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于</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中间试</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验</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和</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产</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品试制</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模</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具</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、工艺</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装</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备</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开</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发及制造</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费</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不</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构成固</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定</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资</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产</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的样品</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样</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机</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及一般</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测</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试</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手</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段购置</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费</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试</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制产品的</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检</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验</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费</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；用于</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研</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究</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开</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发活动</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仪</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器</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、设备</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运</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行</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维护、</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调</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整</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检验、检</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测</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维</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修等费</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以</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及通过</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经</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营</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租</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赁方式</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租</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入</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用于研</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发</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活</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动</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的固定资</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产</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租</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赁</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费。</a:t>
            </a:r>
            <a:endParaRPr lang="zh-CN" altLang="en-US" sz="2800"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0034" y="642926"/>
            <a:ext cx="8143932" cy="4294637"/>
          </a:xfrm>
          <a:prstGeom prst="rect">
            <a:avLst/>
          </a:prstGeom>
        </p:spPr>
        <p:txBody>
          <a:bodyPr vert="horz" wrap="square" lIns="0" tIns="13335" rIns="0" bIns="0" rtlCol="0">
            <a:spAutoFit/>
          </a:bodyPr>
          <a:lstStyle/>
          <a:p>
            <a:pPr marL="394335" indent="-381635">
              <a:spcBef>
                <a:spcPts val="105"/>
              </a:spcBef>
              <a:buClr>
                <a:srgbClr val="F2F2F2"/>
              </a:buClr>
              <a:buSzPct val="95000"/>
              <a:tabLst>
                <a:tab pos="393700" algn="l"/>
              </a:tabLst>
            </a:pP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           </a:t>
            </a:r>
            <a:r>
              <a:rPr lang="en-US" altLang="zh-CN"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3)</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折旧费</a:t>
            </a:r>
            <a:r>
              <a:rPr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与长期</a:t>
            </a:r>
            <a:r>
              <a:rPr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待</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摊</a:t>
            </a:r>
            <a:r>
              <a:rPr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费</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endPar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p>
            <a:pPr marL="228600" marR="5080" indent="419100">
              <a:lnSpc>
                <a:spcPct val="140000"/>
              </a:lnSpc>
              <a:spcBef>
                <a:spcPts val="900"/>
              </a:spcBef>
            </a:pPr>
            <a:r>
              <a:rPr lang="en-US" sz="2800" b="1" dirty="0" smtClean="0">
                <a:latin typeface="华文新魏" panose="02010800040101010101" pitchFamily="2" charset="-122"/>
                <a:ea typeface="华文新魏" panose="02010800040101010101" pitchFamily="2" charset="-122"/>
                <a:cs typeface="宋体" panose="02010600030101010101" pitchFamily="2" charset="-122"/>
              </a:rPr>
              <a:t>    </a:t>
            </a:r>
            <a:r>
              <a:rPr sz="2800" b="1" dirty="0" smtClean="0">
                <a:latin typeface="华文新魏" panose="02010800040101010101" pitchFamily="2" charset="-122"/>
                <a:ea typeface="华文新魏" panose="02010800040101010101" pitchFamily="2" charset="-122"/>
                <a:cs typeface="宋体" panose="02010600030101010101" pitchFamily="2" charset="-122"/>
              </a:rPr>
              <a:t>用于</a:t>
            </a:r>
            <a:r>
              <a:rPr sz="2800" b="1" spc="-15" dirty="0" smtClean="0">
                <a:latin typeface="华文新魏" panose="02010800040101010101" pitchFamily="2" charset="-122"/>
                <a:ea typeface="华文新魏" panose="02010800040101010101" pitchFamily="2" charset="-122"/>
                <a:cs typeface="宋体" panose="02010600030101010101" pitchFamily="2" charset="-122"/>
              </a:rPr>
              <a:t>研</a:t>
            </a:r>
            <a:r>
              <a:rPr sz="2800" b="1" dirty="0" smtClean="0">
                <a:latin typeface="华文新魏" panose="02010800040101010101" pitchFamily="2" charset="-122"/>
                <a:ea typeface="华文新魏" panose="02010800040101010101" pitchFamily="2" charset="-122"/>
                <a:cs typeface="宋体" panose="02010600030101010101" pitchFamily="2" charset="-122"/>
              </a:rPr>
              <a:t>究开发</a:t>
            </a:r>
            <a:r>
              <a:rPr sz="2800" b="1" spc="-15" dirty="0" smtClean="0">
                <a:latin typeface="华文新魏" panose="02010800040101010101" pitchFamily="2" charset="-122"/>
                <a:ea typeface="华文新魏" panose="02010800040101010101" pitchFamily="2" charset="-122"/>
                <a:cs typeface="宋体" panose="02010600030101010101" pitchFamily="2" charset="-122"/>
              </a:rPr>
              <a:t>活</a:t>
            </a:r>
            <a:r>
              <a:rPr sz="2800" b="1" dirty="0" smtClean="0">
                <a:latin typeface="华文新魏" panose="02010800040101010101" pitchFamily="2" charset="-122"/>
                <a:ea typeface="华文新魏" panose="02010800040101010101" pitchFamily="2" charset="-122"/>
                <a:cs typeface="宋体" panose="02010600030101010101" pitchFamily="2" charset="-122"/>
              </a:rPr>
              <a:t>动</a:t>
            </a:r>
            <a:r>
              <a:rPr sz="2800" b="1" spc="-15" dirty="0" smtClean="0">
                <a:latin typeface="华文新魏" panose="02010800040101010101" pitchFamily="2" charset="-122"/>
                <a:ea typeface="华文新魏" panose="02010800040101010101" pitchFamily="2" charset="-122"/>
                <a:cs typeface="宋体" panose="02010600030101010101" pitchFamily="2" charset="-122"/>
              </a:rPr>
              <a:t>的</a:t>
            </a:r>
            <a:r>
              <a:rPr sz="2800" b="1" dirty="0" smtClean="0">
                <a:latin typeface="华文新魏" panose="02010800040101010101" pitchFamily="2" charset="-122"/>
                <a:ea typeface="华文新魏" panose="02010800040101010101" pitchFamily="2" charset="-122"/>
                <a:cs typeface="宋体" panose="02010600030101010101" pitchFamily="2" charset="-122"/>
              </a:rPr>
              <a:t>仪器</a:t>
            </a:r>
            <a:r>
              <a:rPr sz="2800" b="1" dirty="0">
                <a:latin typeface="华文新魏" panose="02010800040101010101" pitchFamily="2" charset="-122"/>
                <a:ea typeface="华文新魏" panose="02010800040101010101" pitchFamily="2" charset="-122"/>
                <a:cs typeface="宋体" panose="02010600030101010101" pitchFamily="2" charset="-122"/>
              </a:rPr>
              <a:t>、</a:t>
            </a:r>
            <a:r>
              <a:rPr sz="2800" b="1" spc="-15" dirty="0">
                <a:latin typeface="华文新魏" panose="02010800040101010101" pitchFamily="2" charset="-122"/>
                <a:ea typeface="华文新魏" panose="02010800040101010101" pitchFamily="2" charset="-122"/>
                <a:cs typeface="宋体" panose="02010600030101010101" pitchFamily="2" charset="-122"/>
              </a:rPr>
              <a:t>设</a:t>
            </a:r>
            <a:r>
              <a:rPr sz="2800" b="1" dirty="0">
                <a:latin typeface="华文新魏" panose="02010800040101010101" pitchFamily="2" charset="-122"/>
                <a:ea typeface="华文新魏" panose="02010800040101010101" pitchFamily="2" charset="-122"/>
                <a:cs typeface="宋体" panose="02010600030101010101" pitchFamily="2" charset="-122"/>
              </a:rPr>
              <a:t>备</a:t>
            </a:r>
            <a:r>
              <a:rPr sz="2800" b="1" spc="-15" dirty="0">
                <a:latin typeface="华文新魏" panose="02010800040101010101" pitchFamily="2" charset="-122"/>
                <a:ea typeface="华文新魏" panose="02010800040101010101" pitchFamily="2" charset="-122"/>
                <a:cs typeface="宋体" panose="02010600030101010101" pitchFamily="2" charset="-122"/>
              </a:rPr>
              <a:t>和</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在用建</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筑</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物</a:t>
            </a:r>
            <a:r>
              <a:rPr sz="2800" b="1"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的</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折旧费</a:t>
            </a:r>
            <a:r>
              <a:rPr sz="2800" b="1" spc="-15" dirty="0">
                <a:latin typeface="华文新魏" panose="02010800040101010101" pitchFamily="2" charset="-122"/>
                <a:ea typeface="华文新魏" panose="02010800040101010101" pitchFamily="2" charset="-122"/>
                <a:cs typeface="宋体" panose="02010600030101010101" pitchFamily="2" charset="-122"/>
              </a:rPr>
              <a:t>；</a:t>
            </a:r>
            <a:r>
              <a:rPr sz="2800" b="1" dirty="0" smtClean="0">
                <a:latin typeface="华文新魏" panose="02010800040101010101" pitchFamily="2" charset="-122"/>
                <a:ea typeface="华文新魏" panose="02010800040101010101" pitchFamily="2" charset="-122"/>
                <a:cs typeface="宋体" panose="02010600030101010101" pitchFamily="2" charset="-122"/>
              </a:rPr>
              <a:t>长</a:t>
            </a:r>
            <a:r>
              <a:rPr sz="2800" b="1" spc="-15" dirty="0" smtClean="0">
                <a:latin typeface="华文新魏" panose="02010800040101010101" pitchFamily="2" charset="-122"/>
                <a:ea typeface="华文新魏" panose="02010800040101010101" pitchFamily="2" charset="-122"/>
                <a:cs typeface="宋体" panose="02010600030101010101" pitchFamily="2" charset="-122"/>
              </a:rPr>
              <a:t>期</a:t>
            </a:r>
            <a:r>
              <a:rPr sz="2800" b="1" dirty="0" smtClean="0">
                <a:latin typeface="华文新魏" panose="02010800040101010101" pitchFamily="2" charset="-122"/>
                <a:ea typeface="华文新魏" panose="02010800040101010101" pitchFamily="2" charset="-122"/>
                <a:cs typeface="宋体" panose="02010600030101010101" pitchFamily="2" charset="-122"/>
              </a:rPr>
              <a:t>待摊费用是指研</a:t>
            </a:r>
            <a:r>
              <a:rPr sz="2800" b="1" spc="-15" dirty="0" smtClean="0">
                <a:latin typeface="华文新魏" panose="02010800040101010101" pitchFamily="2" charset="-122"/>
                <a:ea typeface="华文新魏" panose="02010800040101010101" pitchFamily="2" charset="-122"/>
                <a:cs typeface="宋体" panose="02010600030101010101" pitchFamily="2" charset="-122"/>
              </a:rPr>
              <a:t>发</a:t>
            </a:r>
            <a:r>
              <a:rPr sz="2800" b="1" dirty="0" smtClean="0">
                <a:latin typeface="华文新魏" panose="02010800040101010101" pitchFamily="2" charset="-122"/>
                <a:ea typeface="华文新魏" panose="02010800040101010101" pitchFamily="2" charset="-122"/>
                <a:cs typeface="宋体" panose="02010600030101010101" pitchFamily="2" charset="-122"/>
              </a:rPr>
              <a:t>设</a:t>
            </a:r>
            <a:r>
              <a:rPr sz="2800" b="1" spc="-15" dirty="0" smtClean="0">
                <a:latin typeface="华文新魏" panose="02010800040101010101" pitchFamily="2" charset="-122"/>
                <a:ea typeface="华文新魏" panose="02010800040101010101" pitchFamily="2" charset="-122"/>
                <a:cs typeface="宋体" panose="02010600030101010101" pitchFamily="2" charset="-122"/>
              </a:rPr>
              <a:t>施</a:t>
            </a:r>
            <a:r>
              <a:rPr sz="2800" b="1" dirty="0" smtClean="0">
                <a:latin typeface="华文新魏" panose="02010800040101010101" pitchFamily="2" charset="-122"/>
                <a:ea typeface="华文新魏" panose="02010800040101010101" pitchFamily="2" charset="-122"/>
                <a:cs typeface="宋体" panose="02010600030101010101" pitchFamily="2" charset="-122"/>
              </a:rPr>
              <a:t>的</a:t>
            </a:r>
            <a:r>
              <a:rPr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改建</a:t>
            </a:r>
            <a:r>
              <a:rPr sz="2800" b="1" spc="-15" dirty="0">
                <a:latin typeface="华文新魏" panose="02010800040101010101" pitchFamily="2" charset="-122"/>
                <a:ea typeface="华文新魏" panose="02010800040101010101" pitchFamily="2" charset="-122"/>
                <a:cs typeface="宋体" panose="02010600030101010101" pitchFamily="2" charset="-122"/>
              </a:rPr>
              <a:t>、</a:t>
            </a:r>
            <a:r>
              <a:rPr sz="2800" b="1" dirty="0">
                <a:latin typeface="华文新魏" panose="02010800040101010101" pitchFamily="2" charset="-122"/>
                <a:ea typeface="华文新魏" panose="02010800040101010101" pitchFamily="2" charset="-122"/>
                <a:cs typeface="宋体" panose="02010600030101010101" pitchFamily="2" charset="-122"/>
              </a:rPr>
              <a:t>改</a:t>
            </a:r>
            <a:r>
              <a:rPr sz="2800" b="1" spc="-15" dirty="0">
                <a:latin typeface="华文新魏" panose="02010800040101010101" pitchFamily="2" charset="-122"/>
                <a:ea typeface="华文新魏" panose="02010800040101010101" pitchFamily="2" charset="-122"/>
                <a:cs typeface="宋体" panose="02010600030101010101" pitchFamily="2" charset="-122"/>
              </a:rPr>
              <a:t>装</a:t>
            </a:r>
            <a:r>
              <a:rPr sz="2800" b="1" dirty="0">
                <a:latin typeface="华文新魏" panose="02010800040101010101" pitchFamily="2" charset="-122"/>
                <a:ea typeface="华文新魏" panose="02010800040101010101" pitchFamily="2" charset="-122"/>
                <a:cs typeface="宋体" panose="02010600030101010101" pitchFamily="2" charset="-122"/>
              </a:rPr>
              <a:t>、</a:t>
            </a:r>
            <a:r>
              <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装修</a:t>
            </a:r>
            <a:r>
              <a:rPr sz="2800" b="1" spc="-15" dirty="0">
                <a:latin typeface="华文新魏" panose="02010800040101010101" pitchFamily="2" charset="-122"/>
                <a:ea typeface="华文新魏" panose="02010800040101010101" pitchFamily="2" charset="-122"/>
                <a:cs typeface="宋体" panose="02010600030101010101" pitchFamily="2" charset="-122"/>
              </a:rPr>
              <a:t>和</a:t>
            </a:r>
            <a:r>
              <a:rPr sz="2800" b="1" u="sng"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修</a:t>
            </a:r>
            <a:r>
              <a:rPr sz="2800" b="1" u="sng" spc="-1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理</a:t>
            </a:r>
            <a:r>
              <a:rPr sz="2800" b="1" dirty="0">
                <a:latin typeface="华文新魏" panose="02010800040101010101" pitchFamily="2" charset="-122"/>
                <a:ea typeface="华文新魏" panose="02010800040101010101" pitchFamily="2" charset="-122"/>
                <a:cs typeface="宋体" panose="02010600030101010101" pitchFamily="2" charset="-122"/>
              </a:rPr>
              <a:t>过程中</a:t>
            </a:r>
            <a:r>
              <a:rPr sz="2800" b="1" spc="-15" dirty="0">
                <a:latin typeface="华文新魏" panose="02010800040101010101" pitchFamily="2" charset="-122"/>
                <a:ea typeface="华文新魏" panose="02010800040101010101" pitchFamily="2" charset="-122"/>
                <a:cs typeface="宋体" panose="02010600030101010101" pitchFamily="2" charset="-122"/>
              </a:rPr>
              <a:t>发</a:t>
            </a:r>
            <a:r>
              <a:rPr sz="2800" b="1" dirty="0">
                <a:latin typeface="华文新魏" panose="02010800040101010101" pitchFamily="2" charset="-122"/>
                <a:ea typeface="华文新魏" panose="02010800040101010101" pitchFamily="2" charset="-122"/>
                <a:cs typeface="宋体" panose="02010600030101010101" pitchFamily="2" charset="-122"/>
              </a:rPr>
              <a:t>生</a:t>
            </a:r>
            <a:r>
              <a:rPr sz="2800" b="1" spc="-15" dirty="0">
                <a:latin typeface="华文新魏" panose="02010800040101010101" pitchFamily="2" charset="-122"/>
                <a:ea typeface="华文新魏" panose="02010800040101010101" pitchFamily="2" charset="-122"/>
                <a:cs typeface="宋体" panose="02010600030101010101" pitchFamily="2" charset="-122"/>
              </a:rPr>
              <a:t>的</a:t>
            </a:r>
            <a:r>
              <a:rPr sz="2800" b="1" dirty="0">
                <a:latin typeface="华文新魏" panose="02010800040101010101" pitchFamily="2" charset="-122"/>
                <a:ea typeface="华文新魏" panose="02010800040101010101" pitchFamily="2" charset="-122"/>
                <a:cs typeface="宋体" panose="02010600030101010101" pitchFamily="2" charset="-122"/>
              </a:rPr>
              <a:t>长期待</a:t>
            </a:r>
            <a:r>
              <a:rPr sz="2800" b="1" spc="-15" dirty="0">
                <a:latin typeface="华文新魏" panose="02010800040101010101" pitchFamily="2" charset="-122"/>
                <a:ea typeface="华文新魏" panose="02010800040101010101" pitchFamily="2" charset="-122"/>
                <a:cs typeface="宋体" panose="02010600030101010101" pitchFamily="2" charset="-122"/>
              </a:rPr>
              <a:t>摊</a:t>
            </a:r>
            <a:r>
              <a:rPr sz="2800" b="1" dirty="0">
                <a:latin typeface="华文新魏" panose="02010800040101010101" pitchFamily="2" charset="-122"/>
                <a:ea typeface="华文新魏" panose="02010800040101010101" pitchFamily="2" charset="-122"/>
                <a:cs typeface="宋体" panose="02010600030101010101" pitchFamily="2" charset="-122"/>
              </a:rPr>
              <a:t>费</a:t>
            </a:r>
            <a:r>
              <a:rPr sz="2800" b="1" spc="-15" dirty="0">
                <a:latin typeface="华文新魏" panose="02010800040101010101" pitchFamily="2" charset="-122"/>
                <a:ea typeface="华文新魏" panose="02010800040101010101" pitchFamily="2" charset="-122"/>
                <a:cs typeface="宋体" panose="02010600030101010101" pitchFamily="2" charset="-122"/>
              </a:rPr>
              <a:t>用</a:t>
            </a:r>
            <a:r>
              <a:rPr sz="2800" b="1" dirty="0" smtClean="0">
                <a:latin typeface="华文新魏" panose="02010800040101010101" pitchFamily="2" charset="-122"/>
                <a:ea typeface="华文新魏" panose="02010800040101010101" pitchFamily="2" charset="-122"/>
                <a:cs typeface="宋体" panose="02010600030101010101" pitchFamily="2" charset="-122"/>
              </a:rPr>
              <a:t>。</a:t>
            </a:r>
            <a:endParaRPr lang="en-US" sz="28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5080" indent="419100">
              <a:lnSpc>
                <a:spcPct val="140000"/>
              </a:lnSpc>
              <a:spcBef>
                <a:spcPts val="900"/>
              </a:spcBef>
            </a:pPr>
            <a:r>
              <a:rPr lang="en-US" sz="2800" b="1"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问：假如</a:t>
            </a:r>
            <a:r>
              <a:rPr lang="en-US" sz="2800" b="1" dirty="0" smtClean="0">
                <a:latin typeface="华文新魏" panose="02010800040101010101" pitchFamily="2" charset="-122"/>
                <a:ea typeface="华文新魏" panose="02010800040101010101" pitchFamily="2" charset="-122"/>
                <a:cs typeface="宋体" panose="02010600030101010101" pitchFamily="2" charset="-122"/>
              </a:rPr>
              <a:t>2019</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年购入单价</a:t>
            </a:r>
            <a:r>
              <a:rPr lang="en-US" altLang="zh-CN" sz="2800" b="1" dirty="0" smtClean="0">
                <a:latin typeface="华文新魏" panose="02010800040101010101" pitchFamily="2" charset="-122"/>
                <a:ea typeface="华文新魏" panose="02010800040101010101" pitchFamily="2" charset="-122"/>
                <a:cs typeface="宋体" panose="02010600030101010101" pitchFamily="2" charset="-122"/>
              </a:rPr>
              <a:t>500</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万元的研发设备，会计上按</a:t>
            </a:r>
            <a:r>
              <a:rPr lang="en-US" altLang="zh-CN" sz="2800" b="1" dirty="0" smtClean="0">
                <a:latin typeface="华文新魏" panose="02010800040101010101" pitchFamily="2" charset="-122"/>
                <a:ea typeface="华文新魏" panose="02010800040101010101" pitchFamily="2" charset="-122"/>
                <a:cs typeface="宋体" panose="02010600030101010101" pitchFamily="2" charset="-122"/>
              </a:rPr>
              <a:t>10</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年摊销，税法一次摊销，高新研发费用归集和加计扣除研发费用归集有何不同？</a:t>
            </a:r>
            <a:endParaRPr sz="2800" b="1" dirty="0">
              <a:latin typeface="华文新魏" panose="02010800040101010101" pitchFamily="2" charset="-122"/>
              <a:ea typeface="华文新魏" panose="0201080004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48" y="785805"/>
            <a:ext cx="7715304" cy="3108543"/>
          </a:xfrm>
          <a:prstGeom prst="rect">
            <a:avLst/>
          </a:prstGeom>
        </p:spPr>
        <p:txBody>
          <a:bodyPr wrap="square">
            <a:spAutoFit/>
          </a:bodyPr>
          <a:lstStyle/>
          <a:p>
            <a:r>
              <a:rPr lang="zh-CN" altLang="en-US" sz="2800" dirty="0" smtClean="0"/>
              <a:t>         </a:t>
            </a:r>
            <a:r>
              <a:rPr lang="zh-CN" altLang="en-US" sz="2800" b="1" dirty="0" smtClean="0">
                <a:latin typeface="华文新魏" panose="02010800040101010101" pitchFamily="2" charset="-122"/>
                <a:ea typeface="华文新魏" panose="02010800040101010101" pitchFamily="2" charset="-122"/>
              </a:rPr>
              <a:t>财政部 税务总局公告</a:t>
            </a:r>
            <a:r>
              <a:rPr lang="en-US" altLang="zh-CN" sz="2800" b="1" dirty="0" smtClean="0">
                <a:solidFill>
                  <a:srgbClr val="FF0000"/>
                </a:solidFill>
                <a:latin typeface="华文新魏" panose="02010800040101010101" pitchFamily="2" charset="-122"/>
                <a:ea typeface="华文新魏" panose="02010800040101010101" pitchFamily="2" charset="-122"/>
              </a:rPr>
              <a:t>2020</a:t>
            </a:r>
            <a:r>
              <a:rPr lang="zh-CN" altLang="en-US" sz="2800" b="1" dirty="0" smtClean="0">
                <a:solidFill>
                  <a:srgbClr val="FF0000"/>
                </a:solidFill>
                <a:latin typeface="华文新魏" panose="02010800040101010101" pitchFamily="2" charset="-122"/>
                <a:ea typeface="华文新魏" panose="02010800040101010101" pitchFamily="2" charset="-122"/>
              </a:rPr>
              <a:t>年第</a:t>
            </a:r>
            <a:r>
              <a:rPr lang="en-US" altLang="zh-CN" sz="2800" b="1" dirty="0" smtClean="0">
                <a:solidFill>
                  <a:srgbClr val="FF0000"/>
                </a:solidFill>
                <a:latin typeface="华文新魏" panose="02010800040101010101" pitchFamily="2" charset="-122"/>
                <a:ea typeface="华文新魏" panose="02010800040101010101" pitchFamily="2" charset="-122"/>
              </a:rPr>
              <a:t>8</a:t>
            </a:r>
            <a:r>
              <a:rPr lang="zh-CN" altLang="en-US" sz="2800" b="1" dirty="0" smtClean="0">
                <a:solidFill>
                  <a:srgbClr val="FF0000"/>
                </a:solidFill>
                <a:latin typeface="华文新魏" panose="02010800040101010101" pitchFamily="2" charset="-122"/>
                <a:ea typeface="华文新魏" panose="02010800040101010101" pitchFamily="2" charset="-122"/>
              </a:rPr>
              <a:t>号</a:t>
            </a:r>
            <a:r>
              <a:rPr lang="zh-CN" altLang="en-US" sz="2800" b="1" dirty="0" smtClean="0">
                <a:latin typeface="华文新魏" panose="02010800040101010101" pitchFamily="2" charset="-122"/>
                <a:ea typeface="华文新魏" panose="02010800040101010101" pitchFamily="2" charset="-122"/>
              </a:rPr>
              <a:t>：</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         </a:t>
            </a:r>
            <a:r>
              <a:rPr lang="zh-CN" altLang="en-US" sz="2800" b="1" dirty="0" smtClean="0">
                <a:latin typeface="华文新魏" panose="02010800040101010101" pitchFamily="2" charset="-122"/>
                <a:ea typeface="华文新魏" panose="02010800040101010101" pitchFamily="2" charset="-122"/>
              </a:rPr>
              <a:t>一、对疫情防控</a:t>
            </a:r>
            <a:r>
              <a:rPr lang="zh-CN" altLang="en-US" sz="2800" b="1" dirty="0" smtClean="0">
                <a:solidFill>
                  <a:srgbClr val="FF0000"/>
                </a:solidFill>
                <a:latin typeface="华文新魏" panose="02010800040101010101" pitchFamily="2" charset="-122"/>
                <a:ea typeface="华文新魏" panose="02010800040101010101" pitchFamily="2" charset="-122"/>
              </a:rPr>
              <a:t>重点保障物资生产企业</a:t>
            </a:r>
            <a:r>
              <a:rPr lang="zh-CN" altLang="en-US" sz="2800" b="1" dirty="0" smtClean="0">
                <a:latin typeface="华文新魏" panose="02010800040101010101" pitchFamily="2" charset="-122"/>
                <a:ea typeface="华文新魏" panose="02010800040101010101" pitchFamily="2" charset="-122"/>
              </a:rPr>
              <a:t>为扩大产能新购置的相关设备，允许一次性计入当期成本费用在企业所得税税前扣除。</a:t>
            </a:r>
          </a:p>
          <a:p>
            <a:r>
              <a:rPr lang="zh-CN" altLang="en-US" sz="2800" b="1" dirty="0" smtClean="0">
                <a:latin typeface="华文新魏" panose="02010800040101010101" pitchFamily="2" charset="-122"/>
                <a:ea typeface="华文新魏" panose="02010800040101010101" pitchFamily="2" charset="-122"/>
              </a:rPr>
              <a:t>         所称疫情防控重点保障物资生产</a:t>
            </a:r>
            <a:r>
              <a:rPr lang="zh-CN" altLang="en-US" sz="2800" b="1" dirty="0" smtClean="0">
                <a:solidFill>
                  <a:srgbClr val="FF0000"/>
                </a:solidFill>
                <a:latin typeface="华文新魏" panose="02010800040101010101" pitchFamily="2" charset="-122"/>
                <a:ea typeface="华文新魏" panose="02010800040101010101" pitchFamily="2" charset="-122"/>
              </a:rPr>
              <a:t>企业名单</a:t>
            </a:r>
            <a:r>
              <a:rPr lang="zh-CN" altLang="en-US" sz="2800" b="1" dirty="0" smtClean="0">
                <a:latin typeface="华文新魏" panose="02010800040101010101" pitchFamily="2" charset="-122"/>
                <a:ea typeface="华文新魏" panose="02010800040101010101" pitchFamily="2" charset="-122"/>
              </a:rPr>
              <a:t>，由省级及以上发展改革部门、工业和信息化部门</a:t>
            </a:r>
            <a:r>
              <a:rPr lang="zh-CN" altLang="en-US" sz="2800" b="1" dirty="0" smtClean="0">
                <a:solidFill>
                  <a:srgbClr val="FF0000"/>
                </a:solidFill>
                <a:latin typeface="华文新魏" panose="02010800040101010101" pitchFamily="2" charset="-122"/>
                <a:ea typeface="华文新魏" panose="02010800040101010101" pitchFamily="2" charset="-122"/>
              </a:rPr>
              <a:t>确定</a:t>
            </a:r>
            <a:r>
              <a:rPr lang="zh-CN" altLang="en-US" sz="2800" b="1" dirty="0" smtClean="0">
                <a:latin typeface="华文新魏" panose="02010800040101010101" pitchFamily="2" charset="-122"/>
                <a:ea typeface="华文新魏" panose="02010800040101010101" pitchFamily="2" charset="-122"/>
              </a:rPr>
              <a:t>。</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srcRect/>
          <a:stretch>
            <a:fillRect/>
          </a:stretch>
        </p:blipFill>
        <p:spPr bwMode="auto">
          <a:xfrm>
            <a:off x="0" y="1"/>
            <a:ext cx="9144000" cy="2000240"/>
          </a:xfrm>
          <a:prstGeom prst="rect">
            <a:avLst/>
          </a:prstGeom>
          <a:noFill/>
          <a:ln w="9525">
            <a:noFill/>
            <a:miter lim="800000"/>
            <a:headEnd/>
            <a:tailEnd/>
          </a:ln>
          <a:effectLst/>
        </p:spPr>
      </p:pic>
      <p:pic>
        <p:nvPicPr>
          <p:cNvPr id="31748" name="Picture 4"/>
          <p:cNvPicPr>
            <a:picLocks noChangeAspect="1" noChangeArrowheads="1"/>
          </p:cNvPicPr>
          <p:nvPr/>
        </p:nvPicPr>
        <p:blipFill>
          <a:blip r:embed="rId3"/>
          <a:srcRect/>
          <a:stretch>
            <a:fillRect/>
          </a:stretch>
        </p:blipFill>
        <p:spPr bwMode="auto">
          <a:xfrm>
            <a:off x="0" y="3286124"/>
            <a:ext cx="9144000" cy="3571876"/>
          </a:xfrm>
          <a:prstGeom prst="rect">
            <a:avLst/>
          </a:prstGeom>
          <a:noFill/>
          <a:ln w="9525">
            <a:noFill/>
            <a:miter lim="800000"/>
            <a:headEnd/>
            <a:tailEnd/>
          </a:ln>
          <a:effectLst/>
        </p:spPr>
      </p:pic>
      <p:pic>
        <p:nvPicPr>
          <p:cNvPr id="31749" name="Picture 5"/>
          <p:cNvPicPr>
            <a:picLocks noChangeAspect="1" noChangeArrowheads="1"/>
          </p:cNvPicPr>
          <p:nvPr/>
        </p:nvPicPr>
        <p:blipFill>
          <a:blip r:embed="rId4"/>
          <a:srcRect/>
          <a:stretch>
            <a:fillRect/>
          </a:stretch>
        </p:blipFill>
        <p:spPr bwMode="auto">
          <a:xfrm>
            <a:off x="-1" y="1928802"/>
            <a:ext cx="9144001"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928670"/>
            <a:ext cx="7358114" cy="2246769"/>
          </a:xfrm>
          <a:prstGeom prst="rect">
            <a:avLst/>
          </a:prstGeom>
          <a:noFill/>
        </p:spPr>
        <p:txBody>
          <a:bodyPr wrap="square" rtlCol="0">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rPr>
              <a:t>        长期待摊费用</a:t>
            </a:r>
            <a:r>
              <a:rPr lang="zh-CN" altLang="en-US" sz="2800" b="1" dirty="0" smtClean="0">
                <a:latin typeface="华文新魏" panose="02010800040101010101" pitchFamily="2" charset="-122"/>
                <a:ea typeface="华文新魏" panose="02010800040101010101" pitchFamily="2" charset="-122"/>
              </a:rPr>
              <a:t>会计上的规定：</a:t>
            </a:r>
            <a:endParaRPr lang="en-US" altLang="zh-CN" sz="2800" b="1" dirty="0" smtClean="0">
              <a:latin typeface="华文新魏" panose="02010800040101010101" pitchFamily="2" charset="-122"/>
              <a:ea typeface="华文新魏" panose="02010800040101010101" pitchFamily="2" charset="-122"/>
            </a:endParaRPr>
          </a:p>
          <a:p>
            <a:r>
              <a:rPr lang="zh-CN" altLang="en-US" sz="2800" b="1" dirty="0" smtClean="0">
                <a:latin typeface="华文新魏" panose="02010800040101010101" pitchFamily="2" charset="-122"/>
                <a:ea typeface="华文新魏" panose="02010800040101010101" pitchFamily="2" charset="-122"/>
              </a:rPr>
              <a:t>        本科目核算企业已经发生但应由本期和以后各期负担的分摊期限在</a:t>
            </a:r>
            <a:r>
              <a:rPr lang="en-US" altLang="zh-CN" sz="2800" b="1" dirty="0" smtClean="0">
                <a:solidFill>
                  <a:srgbClr val="FF0000"/>
                </a:solidFill>
                <a:latin typeface="华文新魏" panose="02010800040101010101" pitchFamily="2" charset="-122"/>
                <a:ea typeface="华文新魏" panose="02010800040101010101" pitchFamily="2" charset="-122"/>
              </a:rPr>
              <a:t>1 </a:t>
            </a:r>
            <a:r>
              <a:rPr lang="zh-CN" altLang="en-US" sz="2800" b="1" dirty="0" smtClean="0">
                <a:solidFill>
                  <a:srgbClr val="FF0000"/>
                </a:solidFill>
                <a:latin typeface="华文新魏" panose="02010800040101010101" pitchFamily="2" charset="-122"/>
                <a:ea typeface="华文新魏" panose="02010800040101010101" pitchFamily="2" charset="-122"/>
              </a:rPr>
              <a:t>年以上</a:t>
            </a:r>
            <a:r>
              <a:rPr lang="zh-CN" altLang="en-US" sz="2800" b="1" dirty="0" smtClean="0">
                <a:latin typeface="华文新魏" panose="02010800040101010101" pitchFamily="2" charset="-122"/>
                <a:ea typeface="华文新魏" panose="02010800040101010101" pitchFamily="2" charset="-122"/>
              </a:rPr>
              <a:t>的各项费用，如以经营租赁方式租入的固定资产发生的改良支出等。</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0182" y="607885"/>
            <a:ext cx="7803149" cy="3970318"/>
          </a:xfrm>
          <a:prstGeom prst="rect">
            <a:avLst/>
          </a:prstGeom>
        </p:spPr>
        <p:txBody>
          <a:bodyPr wrap="square">
            <a:spAutoFit/>
          </a:bodyPr>
          <a:lstStyle/>
          <a:p>
            <a:r>
              <a:rPr lang="zh-CN" altLang="en-US" sz="2800" b="1" dirty="0" smtClean="0">
                <a:latin typeface="华文新魏" panose="02010800040101010101" pitchFamily="2" charset="-122"/>
                <a:ea typeface="华文新魏" panose="02010800040101010101" pitchFamily="2" charset="-122"/>
              </a:rPr>
              <a:t>         </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企业所得税法</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a:t>
            </a:r>
            <a:endParaRPr lang="en-US" altLang="zh-CN" sz="2800" b="1" dirty="0" smtClean="0">
              <a:latin typeface="华文新魏" panose="02010800040101010101" pitchFamily="2" charset="-122"/>
              <a:ea typeface="华文新魏" panose="02010800040101010101" pitchFamily="2" charset="-122"/>
            </a:endParaRPr>
          </a:p>
          <a:p>
            <a:r>
              <a:rPr lang="zh-CN" altLang="en-US" sz="2800" b="1" dirty="0" smtClean="0">
                <a:latin typeface="华文新魏" panose="02010800040101010101" pitchFamily="2" charset="-122"/>
                <a:ea typeface="华文新魏" panose="02010800040101010101" pitchFamily="2" charset="-122"/>
              </a:rPr>
              <a:t>         第十三条　在计算应纳税所得额时，企业发生的下列支出作为</a:t>
            </a:r>
            <a:r>
              <a:rPr lang="zh-CN" altLang="en-US" sz="2800" b="1" dirty="0" smtClean="0">
                <a:solidFill>
                  <a:srgbClr val="FF0000"/>
                </a:solidFill>
                <a:latin typeface="华文新魏" panose="02010800040101010101" pitchFamily="2" charset="-122"/>
                <a:ea typeface="华文新魏" panose="02010800040101010101" pitchFamily="2" charset="-122"/>
              </a:rPr>
              <a:t>长期待摊费用</a:t>
            </a:r>
            <a:r>
              <a:rPr lang="zh-CN" altLang="en-US" sz="2800" b="1" dirty="0" smtClean="0">
                <a:latin typeface="华文新魏" panose="02010800040101010101" pitchFamily="2" charset="-122"/>
                <a:ea typeface="华文新魏" panose="02010800040101010101" pitchFamily="2" charset="-122"/>
              </a:rPr>
              <a:t>，按照规定摊销的，准予扣除：</a:t>
            </a:r>
          </a:p>
          <a:p>
            <a:r>
              <a:rPr lang="zh-CN" altLang="en-US" sz="2800" b="1" dirty="0" smtClean="0">
                <a:latin typeface="华文新魏" panose="02010800040101010101" pitchFamily="2" charset="-122"/>
                <a:ea typeface="华文新魏" panose="02010800040101010101" pitchFamily="2" charset="-122"/>
              </a:rPr>
              <a:t>　　（一）已足额提取折旧的固定资产的改建支出；</a:t>
            </a:r>
          </a:p>
          <a:p>
            <a:r>
              <a:rPr lang="zh-CN" altLang="en-US" sz="2800" b="1" dirty="0" smtClean="0">
                <a:latin typeface="华文新魏" panose="02010800040101010101" pitchFamily="2" charset="-122"/>
                <a:ea typeface="华文新魏" panose="02010800040101010101" pitchFamily="2" charset="-122"/>
              </a:rPr>
              <a:t>　　（二）租入固定资产的改建支出；</a:t>
            </a:r>
          </a:p>
          <a:p>
            <a:r>
              <a:rPr lang="zh-CN" altLang="en-US" sz="2800" b="1" dirty="0" smtClean="0">
                <a:latin typeface="华文新魏" panose="02010800040101010101" pitchFamily="2" charset="-122"/>
                <a:ea typeface="华文新魏" panose="02010800040101010101" pitchFamily="2" charset="-122"/>
              </a:rPr>
              <a:t>　　（三）固定资产的大修理支出；</a:t>
            </a:r>
          </a:p>
          <a:p>
            <a:r>
              <a:rPr lang="zh-CN" altLang="en-US" sz="2800" b="1" dirty="0" smtClean="0">
                <a:latin typeface="华文新魏" panose="02010800040101010101" pitchFamily="2" charset="-122"/>
                <a:ea typeface="华文新魏" panose="02010800040101010101" pitchFamily="2" charset="-122"/>
              </a:rPr>
              <a:t>　　（四）其他应当作为长期待摊费用的支出。</a:t>
            </a:r>
            <a:endParaRPr lang="zh-CN" altLang="en-US" sz="2800" b="1" dirty="0">
              <a:latin typeface="华文新魏" panose="02010800040101010101" pitchFamily="2" charset="-122"/>
              <a:ea typeface="华文新魏" panose="02010800040101010101" pitchFamily="2" charset="-122"/>
            </a:endParaRPr>
          </a:p>
        </p:txBody>
      </p:sp>
      <p:sp>
        <p:nvSpPr>
          <p:cNvPr id="4" name="TextBox 3"/>
          <p:cNvSpPr txBox="1"/>
          <p:nvPr/>
        </p:nvSpPr>
        <p:spPr>
          <a:xfrm>
            <a:off x="761160" y="4572007"/>
            <a:ext cx="7682170" cy="1815882"/>
          </a:xfrm>
          <a:prstGeom prst="rect">
            <a:avLst/>
          </a:prstGeom>
          <a:noFill/>
        </p:spPr>
        <p:txBody>
          <a:bodyPr wrap="square" rtlCol="0">
            <a:spAutoFit/>
          </a:bodyPr>
          <a:lstStyle/>
          <a:p>
            <a:r>
              <a:rPr lang="en-US" altLang="zh-CN" sz="2800" b="1" dirty="0" smtClean="0">
                <a:latin typeface="华文新魏" panose="02010800040101010101" pitchFamily="2" charset="-122"/>
                <a:ea typeface="华文新魏" panose="02010800040101010101" pitchFamily="2" charset="-122"/>
              </a:rPr>
              <a:t>       《</a:t>
            </a:r>
            <a:r>
              <a:rPr lang="zh-CN" altLang="en-US" sz="2800" b="1" dirty="0" smtClean="0">
                <a:latin typeface="华文新魏" panose="02010800040101010101" pitchFamily="2" charset="-122"/>
                <a:ea typeface="华文新魏" panose="02010800040101010101" pitchFamily="2" charset="-122"/>
              </a:rPr>
              <a:t>企业所得税法实施条例</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第六十八条：</a:t>
            </a:r>
            <a:endParaRPr lang="en-US" altLang="zh-CN" sz="2800" b="1" dirty="0" smtClean="0">
              <a:latin typeface="华文新魏" panose="02010800040101010101" pitchFamily="2" charset="-122"/>
              <a:ea typeface="华文新魏" panose="02010800040101010101" pitchFamily="2" charset="-122"/>
            </a:endParaRPr>
          </a:p>
          <a:p>
            <a:r>
              <a:rPr lang="zh-CN" altLang="en-US" sz="2800" b="1" dirty="0" smtClean="0">
                <a:latin typeface="华文新魏" panose="02010800040101010101" pitchFamily="2" charset="-122"/>
                <a:ea typeface="华文新魏" panose="02010800040101010101" pitchFamily="2" charset="-122"/>
              </a:rPr>
              <a:t>　    企业所得税法第十三条第</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一</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项和第</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二</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项所称固定资产的</a:t>
            </a:r>
            <a:r>
              <a:rPr lang="zh-CN" altLang="en-US" sz="2800" b="1" dirty="0" smtClean="0">
                <a:solidFill>
                  <a:srgbClr val="FF0000"/>
                </a:solidFill>
                <a:latin typeface="华文新魏" panose="02010800040101010101" pitchFamily="2" charset="-122"/>
                <a:ea typeface="华文新魏" panose="02010800040101010101" pitchFamily="2" charset="-122"/>
              </a:rPr>
              <a:t>改建支出</a:t>
            </a:r>
            <a:r>
              <a:rPr lang="zh-CN" altLang="en-US" sz="2800" b="1" dirty="0" smtClean="0">
                <a:latin typeface="华文新魏" panose="02010800040101010101" pitchFamily="2" charset="-122"/>
                <a:ea typeface="华文新魏" panose="02010800040101010101" pitchFamily="2" charset="-122"/>
              </a:rPr>
              <a:t>，是指改变</a:t>
            </a:r>
            <a:r>
              <a:rPr lang="zh-CN" altLang="en-US" sz="2800" b="1" dirty="0" smtClean="0">
                <a:solidFill>
                  <a:srgbClr val="FF0000"/>
                </a:solidFill>
                <a:latin typeface="华文新魏" panose="02010800040101010101" pitchFamily="2" charset="-122"/>
                <a:ea typeface="华文新魏" panose="02010800040101010101" pitchFamily="2" charset="-122"/>
              </a:rPr>
              <a:t>房屋或者建筑物</a:t>
            </a:r>
            <a:r>
              <a:rPr lang="zh-CN" altLang="en-US" sz="2800" b="1" dirty="0" smtClean="0">
                <a:latin typeface="华文新魏" panose="02010800040101010101" pitchFamily="2" charset="-122"/>
                <a:ea typeface="华文新魏" panose="02010800040101010101" pitchFamily="2" charset="-122"/>
              </a:rPr>
              <a:t>结构、延长使用年限等发生的支出。</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3" y="1071546"/>
            <a:ext cx="8001068" cy="4201150"/>
          </a:xfrm>
          <a:prstGeom prst="rect">
            <a:avLst/>
          </a:prstGeom>
        </p:spPr>
        <p:txBody>
          <a:bodyPr wrap="square">
            <a:spAutoFit/>
          </a:bodyPr>
          <a:lstStyle/>
          <a:p>
            <a:pPr marL="394335" indent="-381635">
              <a:buSzPct val="95000"/>
              <a:tabLst>
                <a:tab pos="393700" algn="l"/>
              </a:tabLst>
            </a:pP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           </a:t>
            </a:r>
            <a:r>
              <a:rPr lang="en-US" altLang="zh-CN"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(4)</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无形资</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产</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摊销费</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endParaRPr lang="en-US" altLang="zh-CN"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p>
            <a:pPr marL="394335" indent="-381635">
              <a:buSzPct val="95000"/>
              <a:tabLst>
                <a:tab pos="393700" algn="l"/>
              </a:tabLst>
            </a:pPr>
            <a:endPar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p>
            <a:pPr marL="228600" marR="132715" indent="545465" algn="just">
              <a:lnSpc>
                <a:spcPct val="140000"/>
              </a:lnSpc>
              <a:spcBef>
                <a:spcPts val="900"/>
              </a:spcBef>
            </a:pP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  </a:t>
            </a:r>
            <a:r>
              <a:rPr lang="en-US" altLang="zh-CN" sz="2800" b="1" dirty="0" smtClean="0">
                <a:latin typeface="华文新魏" panose="02010800040101010101" pitchFamily="2" charset="-122"/>
                <a:ea typeface="华文新魏" panose="02010800040101010101" pitchFamily="2" charset="-122"/>
                <a:cs typeface="宋体" panose="02010600030101010101" pitchFamily="2" charset="-122"/>
              </a:rPr>
              <a:t>1</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、问：假如企业外购研发</a:t>
            </a:r>
            <a:r>
              <a:rPr lang="zh-CN" altLang="en-US" sz="2800" b="1" dirty="0" smtClean="0">
                <a:latin typeface="华文新魏" panose="02010800040101010101" pitchFamily="2" charset="-122"/>
                <a:ea typeface="华文新魏" panose="02010800040101010101" pitchFamily="2" charset="-122"/>
              </a:rPr>
              <a:t>软件会计按</a:t>
            </a:r>
            <a:r>
              <a:rPr lang="en-US" altLang="zh-CN" sz="2800" b="1" dirty="0" smtClean="0">
                <a:latin typeface="华文新魏" panose="02010800040101010101" pitchFamily="2" charset="-122"/>
                <a:ea typeface="华文新魏" panose="02010800040101010101" pitchFamily="2" charset="-122"/>
              </a:rPr>
              <a:t>10</a:t>
            </a:r>
            <a:r>
              <a:rPr lang="zh-CN" altLang="en-US" sz="2800" b="1" dirty="0" smtClean="0">
                <a:latin typeface="华文新魏" panose="02010800040101010101" pitchFamily="2" charset="-122"/>
                <a:ea typeface="华文新魏" panose="02010800040101010101" pitchFamily="2" charset="-122"/>
              </a:rPr>
              <a:t>年摊销，税法按</a:t>
            </a:r>
            <a:r>
              <a:rPr lang="en-US" altLang="zh-CN" sz="2800" b="1" dirty="0" smtClean="0">
                <a:latin typeface="华文新魏" panose="02010800040101010101" pitchFamily="2" charset="-122"/>
                <a:ea typeface="华文新魏" panose="02010800040101010101" pitchFamily="2" charset="-122"/>
              </a:rPr>
              <a:t>2</a:t>
            </a:r>
            <a:r>
              <a:rPr lang="zh-CN" altLang="en-US" sz="2800" b="1" dirty="0" smtClean="0">
                <a:latin typeface="华文新魏" panose="02010800040101010101" pitchFamily="2" charset="-122"/>
                <a:ea typeface="华文新魏" panose="02010800040101010101" pitchFamily="2" charset="-122"/>
              </a:rPr>
              <a:t>年摊销，</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高新研发费用</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和</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加计扣除研发费用</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处理有何不同？</a:t>
            </a:r>
            <a:endParaRPr lang="en-US" altLang="zh-CN" sz="28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132715" indent="545465" algn="just">
              <a:lnSpc>
                <a:spcPct val="140000"/>
              </a:lnSpc>
              <a:spcBef>
                <a:spcPts val="900"/>
              </a:spcBef>
            </a:pPr>
            <a:r>
              <a:rPr lang="zh-CN" altLang="en-US" sz="2800" b="1" dirty="0" smtClean="0">
                <a:latin typeface="华文新魏" panose="02010800040101010101" pitchFamily="2" charset="-122"/>
                <a:ea typeface="华文新魏" panose="02010800040101010101" pitchFamily="2" charset="-122"/>
              </a:rPr>
              <a:t>  </a:t>
            </a:r>
            <a:r>
              <a:rPr lang="en-US" altLang="zh-CN" sz="2800" b="1" dirty="0" smtClean="0">
                <a:latin typeface="华文新魏" panose="02010800040101010101" pitchFamily="2" charset="-122"/>
                <a:ea typeface="华文新魏" panose="02010800040101010101" pitchFamily="2" charset="-122"/>
              </a:rPr>
              <a:t>2</a:t>
            </a:r>
            <a:r>
              <a:rPr lang="zh-CN" altLang="en-US" sz="2800" b="1" dirty="0" smtClean="0">
                <a:latin typeface="华文新魏" panose="02010800040101010101" pitchFamily="2" charset="-122"/>
                <a:ea typeface="华文新魏" panose="02010800040101010101" pitchFamily="2" charset="-122"/>
              </a:rPr>
              <a:t>、问：资本化的研发支出（或形成的无形资产）可以直接归集到高企认定的研发费用吗？</a:t>
            </a:r>
            <a:endParaRPr lang="en-US" altLang="zh-CN" sz="2800" b="1" dirty="0" smtClean="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2"/>
          <a:srcRect/>
          <a:stretch>
            <a:fillRect/>
          </a:stretch>
        </p:blipFill>
        <p:spPr bwMode="auto">
          <a:xfrm>
            <a:off x="785786" y="1357298"/>
            <a:ext cx="7379722" cy="1890538"/>
          </a:xfrm>
          <a:prstGeom prst="rect">
            <a:avLst/>
          </a:prstGeom>
          <a:noFill/>
          <a:ln w="9525">
            <a:noFill/>
            <a:miter lim="800000"/>
            <a:headEnd/>
            <a:tailEnd/>
          </a:ln>
          <a:effectLst/>
        </p:spPr>
      </p:pic>
      <p:sp>
        <p:nvSpPr>
          <p:cNvPr id="10" name="矩形 9"/>
          <p:cNvSpPr/>
          <p:nvPr/>
        </p:nvSpPr>
        <p:spPr>
          <a:xfrm>
            <a:off x="2571736" y="3929066"/>
            <a:ext cx="5929353" cy="830997"/>
          </a:xfrm>
          <a:prstGeom prst="rect">
            <a:avLst/>
          </a:prstGeom>
        </p:spPr>
        <p:txBody>
          <a:bodyPr wrap="square">
            <a:spAutoFit/>
          </a:bodyPr>
          <a:lstStyle/>
          <a:p>
            <a:pPr algn="ctr"/>
            <a:r>
              <a:rPr lang="en-US" altLang="zh-CN" sz="2400" b="1" dirty="0" smtClean="0">
                <a:solidFill>
                  <a:srgbClr val="FF0000"/>
                </a:solidFill>
                <a:latin typeface="华文新魏" panose="02010800040101010101" pitchFamily="2" charset="-122"/>
                <a:ea typeface="华文新魏" panose="0201080004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rPr>
              <a:t>高新技术企业认定管理政策问答</a:t>
            </a:r>
            <a:r>
              <a:rPr lang="en-US" altLang="zh-CN" sz="2400" b="1" dirty="0" smtClean="0">
                <a:solidFill>
                  <a:srgbClr val="FF0000"/>
                </a:solidFill>
                <a:latin typeface="华文新魏" panose="02010800040101010101" pitchFamily="2" charset="-122"/>
                <a:ea typeface="华文新魏" panose="02010800040101010101" pitchFamily="2" charset="-122"/>
              </a:rPr>
              <a:t>》2018.02</a:t>
            </a:r>
            <a:endParaRPr lang="zh-CN" altLang="en-US" sz="2400" b="1" dirty="0">
              <a:solidFill>
                <a:srgbClr val="FF0000"/>
              </a:solidFill>
              <a:latin typeface="华文新魏" panose="02010800040101010101" pitchFamily="2" charset="-122"/>
              <a:ea typeface="华文新魏" panose="02010800040101010101" pitchFamily="2" charset="-122"/>
            </a:endParaRPr>
          </a:p>
        </p:txBody>
      </p:sp>
      <p:sp>
        <p:nvSpPr>
          <p:cNvPr id="6" name="TextBox 5"/>
          <p:cNvSpPr txBox="1"/>
          <p:nvPr/>
        </p:nvSpPr>
        <p:spPr>
          <a:xfrm>
            <a:off x="785786" y="857250"/>
            <a:ext cx="7572428" cy="523220"/>
          </a:xfrm>
          <a:prstGeom prst="rect">
            <a:avLst/>
          </a:prstGeom>
          <a:noFill/>
        </p:spPr>
        <p:txBody>
          <a:bodyPr wrap="square" rtlCol="0">
            <a:spAutoFit/>
          </a:bodyPr>
          <a:lstStyle/>
          <a:p>
            <a:r>
              <a:rPr lang="zh-CN" altLang="en-US" sz="2800" b="1" dirty="0" smtClean="0">
                <a:latin typeface="华文新魏" panose="02010800040101010101" pitchFamily="2" charset="-122"/>
                <a:ea typeface="华文新魏" panose="02010800040101010101" pitchFamily="2" charset="-122"/>
              </a:rPr>
              <a:t>         </a:t>
            </a:r>
            <a:endParaRPr lang="zh-CN" altLang="en-US" sz="2800" b="1" dirty="0">
              <a:latin typeface="华文新魏" panose="02010800040101010101" pitchFamily="2" charset="-122"/>
              <a:ea typeface="华文新魏" panose="02010800040101010101" pitchFamily="2" charset="-122"/>
            </a:endParaRPr>
          </a:p>
        </p:txBody>
      </p:sp>
      <p:sp>
        <p:nvSpPr>
          <p:cNvPr id="7" name="TextBox 6"/>
          <p:cNvSpPr txBox="1"/>
          <p:nvPr/>
        </p:nvSpPr>
        <p:spPr>
          <a:xfrm>
            <a:off x="1571606" y="5143512"/>
            <a:ext cx="2357454" cy="369332"/>
          </a:xfrm>
          <a:prstGeom prst="rect">
            <a:avLst/>
          </a:prstGeom>
          <a:noFill/>
        </p:spPr>
        <p:txBody>
          <a:bodyPr wrap="square" rtlCol="0">
            <a:spAutoFit/>
          </a:bodyPr>
          <a:lstStyle/>
          <a:p>
            <a:endParaRPr lang="zh-CN"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5590" y="1571612"/>
            <a:ext cx="8592820" cy="4524315"/>
          </a:xfrm>
          <a:prstGeom prst="rect">
            <a:avLst/>
          </a:prstGeom>
          <a:noFill/>
        </p:spPr>
        <p:txBody>
          <a:bodyPr wrap="square" rtlCol="0" anchor="t">
            <a:spAutoFit/>
          </a:bodyPr>
          <a:lstStyle/>
          <a:p>
            <a:r>
              <a:rPr lang="en-US" altLang="zh-CN" sz="2400" b="1" dirty="0">
                <a:latin typeface="华文新魏" panose="02010800040101010101" pitchFamily="2" charset="-122"/>
                <a:ea typeface="华文新魏" panose="02010800040101010101" pitchFamily="2" charset="-122"/>
                <a:cs typeface="华文新魏" panose="02010800040101010101" pitchFamily="2" charset="-122"/>
              </a:rPr>
              <a:t>       </a:t>
            </a:r>
            <a:r>
              <a:rPr lang="en-US" altLang="zh-CN" sz="2400" b="1" dirty="0" smtClean="0">
                <a:latin typeface="华文新魏" panose="02010800040101010101" pitchFamily="2" charset="-122"/>
                <a:ea typeface="华文新魏" panose="02010800040101010101" pitchFamily="2" charset="-122"/>
                <a:cs typeface="华文新魏" panose="02010800040101010101" pitchFamily="2" charset="-122"/>
              </a:rPr>
              <a:t>  </a:t>
            </a:r>
            <a:r>
              <a:rPr lang="zh-CN" altLang="en-US" sz="2400" b="1" dirty="0" smtClean="0">
                <a:latin typeface="华文新魏" panose="02010800040101010101" pitchFamily="2" charset="-122"/>
                <a:ea typeface="华文新魏" panose="02010800040101010101" pitchFamily="2" charset="-122"/>
                <a:cs typeface="华文新魏" panose="02010800040101010101" pitchFamily="2" charset="-122"/>
              </a:rPr>
              <a:t>四、申报</a:t>
            </a:r>
            <a:r>
              <a:rPr lang="zh-CN" altLang="en-US" sz="2400" b="1" dirty="0">
                <a:latin typeface="华文新魏" panose="02010800040101010101" pitchFamily="2" charset="-122"/>
                <a:ea typeface="华文新魏" panose="02010800040101010101" pitchFamily="2" charset="-122"/>
                <a:cs typeface="华文新魏" panose="02010800040101010101" pitchFamily="2" charset="-122"/>
              </a:rPr>
              <a:t>企业近三个会计年度实际发生的作为</a:t>
            </a:r>
            <a:r>
              <a:rPr lang="zh-CN" altLang="en-US" sz="2400"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资本化核算</a:t>
            </a:r>
            <a:r>
              <a:rPr lang="zh-CN" altLang="en-US" sz="2400" b="1" dirty="0">
                <a:latin typeface="华文新魏" panose="02010800040101010101" pitchFamily="2" charset="-122"/>
                <a:ea typeface="华文新魏" panose="02010800040101010101" pitchFamily="2" charset="-122"/>
                <a:cs typeface="华文新魏" panose="02010800040101010101" pitchFamily="2" charset="-122"/>
              </a:rPr>
              <a:t>的研究开发费用，是否属于高新技术企业认定研究开发费用</a:t>
            </a:r>
            <a:r>
              <a:rPr lang="zh-CN" altLang="en-US" sz="2400"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归集范围？</a:t>
            </a:r>
            <a:endParaRPr lang="zh-CN" altLang="en-US" sz="2400" b="1" dirty="0">
              <a:latin typeface="华文新魏" panose="02010800040101010101" pitchFamily="2" charset="-122"/>
              <a:ea typeface="华文新魏" panose="02010800040101010101" pitchFamily="2" charset="-122"/>
              <a:cs typeface="华文新魏" panose="02010800040101010101" pitchFamily="2" charset="-122"/>
            </a:endParaRPr>
          </a:p>
          <a:p>
            <a:r>
              <a:rPr lang="zh-CN" altLang="en-US" sz="2400" b="1" dirty="0">
                <a:latin typeface="华文新魏" panose="02010800040101010101" pitchFamily="2" charset="-122"/>
                <a:ea typeface="华文新魏" panose="02010800040101010101" pitchFamily="2" charset="-122"/>
                <a:cs typeface="华文新魏" panose="02010800040101010101" pitchFamily="2" charset="-122"/>
              </a:rPr>
              <a:t>       </a:t>
            </a:r>
            <a:r>
              <a:rPr lang="zh-CN" altLang="en-US" sz="2400" b="1" dirty="0" smtClean="0">
                <a:latin typeface="华文新魏" panose="02010800040101010101" pitchFamily="2" charset="-122"/>
                <a:ea typeface="华文新魏" panose="02010800040101010101" pitchFamily="2" charset="-122"/>
                <a:cs typeface="华文新魏" panose="02010800040101010101" pitchFamily="2" charset="-122"/>
              </a:rPr>
              <a:t>  答</a:t>
            </a:r>
            <a:r>
              <a:rPr lang="zh-CN" altLang="en-US" sz="2400" b="1" dirty="0">
                <a:latin typeface="华文新魏" panose="02010800040101010101" pitchFamily="2" charset="-122"/>
                <a:ea typeface="华文新魏" panose="02010800040101010101" pitchFamily="2" charset="-122"/>
                <a:cs typeface="华文新魏" panose="02010800040101010101" pitchFamily="2" charset="-122"/>
              </a:rPr>
              <a:t>：根据《工作指引》对申报企业近三个会计年度开展研究开发活动发生的</a:t>
            </a:r>
            <a:r>
              <a:rPr lang="zh-CN" altLang="en-US" sz="2400"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研究开发费用</a:t>
            </a:r>
            <a:r>
              <a:rPr lang="zh-CN" altLang="en-US" sz="2400" b="1" dirty="0">
                <a:latin typeface="华文新魏" panose="02010800040101010101" pitchFamily="2" charset="-122"/>
                <a:ea typeface="华文新魏" panose="02010800040101010101" pitchFamily="2" charset="-122"/>
                <a:cs typeface="华文新魏" panose="02010800040101010101" pitchFamily="2" charset="-122"/>
              </a:rPr>
              <a:t>归集核算政策规定，</a:t>
            </a:r>
            <a:r>
              <a:rPr lang="zh-CN" altLang="en-US" sz="2400"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会计核算</a:t>
            </a:r>
            <a:r>
              <a:rPr lang="zh-CN" altLang="en-US" sz="2400" b="1" dirty="0">
                <a:latin typeface="华文新魏" panose="02010800040101010101" pitchFamily="2" charset="-122"/>
                <a:ea typeface="华文新魏" panose="02010800040101010101" pitchFamily="2" charset="-122"/>
                <a:cs typeface="华文新魏" panose="02010800040101010101" pitchFamily="2" charset="-122"/>
              </a:rPr>
              <a:t>方式</a:t>
            </a:r>
            <a:r>
              <a:rPr lang="zh-CN" altLang="en-US" sz="2400"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不是</a:t>
            </a:r>
            <a:r>
              <a:rPr lang="zh-CN" altLang="en-US" sz="2400" b="1" dirty="0">
                <a:latin typeface="华文新魏" panose="02010800040101010101" pitchFamily="2" charset="-122"/>
                <a:ea typeface="华文新魏" panose="02010800040101010101" pitchFamily="2" charset="-122"/>
                <a:cs typeface="华文新魏" panose="02010800040101010101" pitchFamily="2" charset="-122"/>
              </a:rPr>
              <a:t>界定是否属于高新技术企业认定</a:t>
            </a:r>
            <a:r>
              <a:rPr lang="zh-CN" altLang="en-US" sz="2400"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研究开发费用归集范围判断标准</a:t>
            </a:r>
            <a:r>
              <a:rPr lang="zh-CN" altLang="en-US" sz="2400" b="1" dirty="0">
                <a:latin typeface="华文新魏" panose="02010800040101010101" pitchFamily="2" charset="-122"/>
                <a:ea typeface="华文新魏" panose="02010800040101010101" pitchFamily="2" charset="-122"/>
                <a:cs typeface="华文新魏" panose="02010800040101010101" pitchFamily="2" charset="-122"/>
              </a:rPr>
              <a:t>；只要申报企业近三个会计年度内发生的研究开发费用，其对应的研究开发项目及其研究开发费用支出，符合《工作指引》规定的研究开发活动定义和研究开发费用归集范围，不论是作为</a:t>
            </a:r>
            <a:r>
              <a:rPr lang="zh-CN" altLang="en-US" sz="2400"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资本化核算</a:t>
            </a:r>
            <a:r>
              <a:rPr lang="zh-CN" altLang="en-US" sz="2400" b="1" dirty="0">
                <a:latin typeface="华文新魏" panose="02010800040101010101" pitchFamily="2" charset="-122"/>
                <a:ea typeface="华文新魏" panose="02010800040101010101" pitchFamily="2" charset="-122"/>
                <a:cs typeface="华文新魏" panose="02010800040101010101" pitchFamily="2" charset="-122"/>
              </a:rPr>
              <a:t>的，还是作为</a:t>
            </a:r>
            <a:r>
              <a:rPr lang="zh-CN" altLang="en-US" sz="2400"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费用化核算</a:t>
            </a:r>
            <a:r>
              <a:rPr lang="zh-CN" altLang="en-US" sz="2400" b="1" dirty="0">
                <a:latin typeface="华文新魏" panose="02010800040101010101" pitchFamily="2" charset="-122"/>
                <a:ea typeface="华文新魏" panose="02010800040101010101" pitchFamily="2" charset="-122"/>
                <a:cs typeface="华文新魏" panose="02010800040101010101" pitchFamily="2" charset="-122"/>
              </a:rPr>
              <a:t>的，</a:t>
            </a:r>
            <a:r>
              <a:rPr lang="zh-CN" altLang="en-US" sz="2400"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都属于</a:t>
            </a:r>
            <a:r>
              <a:rPr lang="zh-CN" altLang="en-US" sz="2400" b="1" dirty="0">
                <a:latin typeface="华文新魏" panose="02010800040101010101" pitchFamily="2" charset="-122"/>
                <a:ea typeface="华文新魏" panose="02010800040101010101" pitchFamily="2" charset="-122"/>
                <a:cs typeface="华文新魏" panose="02010800040101010101" pitchFamily="2" charset="-122"/>
              </a:rPr>
              <a:t>申报企业近三个会计年度高新技术企业认定研究开发费用归集范围。</a:t>
            </a:r>
          </a:p>
        </p:txBody>
      </p:sp>
      <p:sp>
        <p:nvSpPr>
          <p:cNvPr id="3" name="文本框 2"/>
          <p:cNvSpPr txBox="1"/>
          <p:nvPr/>
        </p:nvSpPr>
        <p:spPr>
          <a:xfrm>
            <a:off x="428596" y="500042"/>
            <a:ext cx="8215370" cy="830997"/>
          </a:xfrm>
          <a:prstGeom prst="rect">
            <a:avLst/>
          </a:prstGeom>
          <a:noFill/>
        </p:spPr>
        <p:txBody>
          <a:bodyPr wrap="square" rtlCol="0" anchor="t">
            <a:spAutoFit/>
          </a:bodyPr>
          <a:lstStyle/>
          <a:p>
            <a:r>
              <a:rPr lang="en-US" altLang="zh-CN" sz="2400" b="1" dirty="0" smtClean="0"/>
              <a:t>《</a:t>
            </a:r>
            <a:r>
              <a:rPr lang="zh-CN" altLang="en-US" sz="2400" b="1" dirty="0" smtClean="0"/>
              <a:t>浙江省注册会计师协会专业技术委员会专家提示（第3号）——高新技术企业认定专项审计</a:t>
            </a:r>
            <a:r>
              <a:rPr lang="zh-CN" altLang="en-US" sz="2400" b="1" dirty="0" smtClean="0">
                <a:solidFill>
                  <a:srgbClr val="FF0000"/>
                </a:solidFill>
              </a:rPr>
              <a:t>实务答疑</a:t>
            </a:r>
            <a:r>
              <a:rPr lang="en-US" altLang="zh-CN" sz="2400" b="1" dirty="0" smtClean="0"/>
              <a:t>》</a:t>
            </a:r>
            <a:r>
              <a:rPr lang="zh-CN" altLang="en-US" sz="2400" b="1" dirty="0" smtClean="0"/>
              <a:t>：</a:t>
            </a:r>
            <a:endParaRPr lang="zh-CN" altLang="en-US" sz="24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10" y="1428736"/>
            <a:ext cx="7858180" cy="1902059"/>
          </a:xfrm>
          <a:prstGeom prst="rect">
            <a:avLst/>
          </a:prstGeom>
        </p:spPr>
        <p:txBody>
          <a:bodyPr wrap="square">
            <a:spAutoFit/>
          </a:bodyPr>
          <a:lstStyle/>
          <a:p>
            <a:pPr marL="228600" marR="132715" indent="545465" algn="just">
              <a:lnSpc>
                <a:spcPct val="140000"/>
              </a:lnSpc>
              <a:spcBef>
                <a:spcPts val="900"/>
              </a:spcBef>
            </a:pP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  无形资</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产</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摊销费</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是指</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用于</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研</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究开发</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活</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动</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软件、</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知</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识</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产</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权</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、非</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专</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利</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技</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术（专</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有</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技</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术</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、许可证、设</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计</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和</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计</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算方法</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等</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摊销费</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a:t>
            </a:r>
            <a:endParaRPr lang="en-US" altLang="zh-CN" sz="2800" b="1" dirty="0" smtClean="0">
              <a:latin typeface="华文新魏" panose="02010800040101010101" pitchFamily="2" charset="-122"/>
              <a:ea typeface="华文新魏" panose="0201080004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10" y="2714620"/>
            <a:ext cx="1143008" cy="95410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zh-CN" altLang="en-US" sz="2800" b="1" dirty="0" smtClean="0">
                <a:latin typeface="华文新魏" panose="02010800040101010101" pitchFamily="2" charset="-122"/>
                <a:ea typeface="华文新魏" panose="02010800040101010101" pitchFamily="2" charset="-122"/>
              </a:rPr>
              <a:t>研发支出</a:t>
            </a:r>
            <a:endParaRPr lang="zh-CN" altLang="en-US" sz="2800" dirty="0"/>
          </a:p>
        </p:txBody>
      </p:sp>
      <p:sp>
        <p:nvSpPr>
          <p:cNvPr id="3" name="TextBox 2"/>
          <p:cNvSpPr txBox="1"/>
          <p:nvPr/>
        </p:nvSpPr>
        <p:spPr>
          <a:xfrm>
            <a:off x="2500298" y="1357298"/>
            <a:ext cx="1357322"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800" b="1" dirty="0" smtClean="0">
                <a:latin typeface="华文新魏" pitchFamily="2" charset="-122"/>
                <a:ea typeface="华文新魏" pitchFamily="2" charset="-122"/>
              </a:rPr>
              <a:t>费用化支出</a:t>
            </a:r>
            <a:endParaRPr lang="zh-CN" altLang="en-US" sz="2800" b="1" dirty="0">
              <a:latin typeface="华文新魏" pitchFamily="2" charset="-122"/>
              <a:ea typeface="华文新魏" pitchFamily="2" charset="-122"/>
            </a:endParaRPr>
          </a:p>
        </p:txBody>
      </p:sp>
      <p:sp>
        <p:nvSpPr>
          <p:cNvPr id="4" name="TextBox 3"/>
          <p:cNvSpPr txBox="1"/>
          <p:nvPr/>
        </p:nvSpPr>
        <p:spPr>
          <a:xfrm>
            <a:off x="2500298" y="3857628"/>
            <a:ext cx="1500198"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800" b="1" dirty="0" smtClean="0">
                <a:latin typeface="华文新魏" pitchFamily="2" charset="-122"/>
                <a:ea typeface="华文新魏" pitchFamily="2" charset="-122"/>
              </a:rPr>
              <a:t>资本化支出</a:t>
            </a:r>
            <a:endParaRPr lang="zh-CN" altLang="en-US" sz="2800" b="1" dirty="0">
              <a:latin typeface="华文新魏" pitchFamily="2" charset="-122"/>
              <a:ea typeface="华文新魏" pitchFamily="2" charset="-122"/>
            </a:endParaRPr>
          </a:p>
        </p:txBody>
      </p:sp>
      <p:sp>
        <p:nvSpPr>
          <p:cNvPr id="5" name="TextBox 4"/>
          <p:cNvSpPr txBox="1"/>
          <p:nvPr/>
        </p:nvSpPr>
        <p:spPr>
          <a:xfrm>
            <a:off x="6715140" y="357166"/>
            <a:ext cx="150019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400" b="1" dirty="0" smtClean="0">
                <a:latin typeface="华文新魏" pitchFamily="2" charset="-122"/>
                <a:ea typeface="华文新魏" pitchFamily="2" charset="-122"/>
              </a:rPr>
              <a:t>人员人工费用</a:t>
            </a:r>
            <a:endParaRPr lang="zh-CN" altLang="en-US" sz="2400" b="1" dirty="0">
              <a:latin typeface="华文新魏" pitchFamily="2" charset="-122"/>
              <a:ea typeface="华文新魏" pitchFamily="2" charset="-122"/>
            </a:endParaRPr>
          </a:p>
        </p:txBody>
      </p:sp>
      <p:sp>
        <p:nvSpPr>
          <p:cNvPr id="6" name="TextBox 5"/>
          <p:cNvSpPr txBox="1"/>
          <p:nvPr/>
        </p:nvSpPr>
        <p:spPr>
          <a:xfrm>
            <a:off x="6643702" y="1428736"/>
            <a:ext cx="157163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400" b="1" dirty="0" smtClean="0">
                <a:latin typeface="华文新魏" pitchFamily="2" charset="-122"/>
                <a:ea typeface="华文新魏" pitchFamily="2" charset="-122"/>
              </a:rPr>
              <a:t>直接投入费用</a:t>
            </a:r>
            <a:endParaRPr lang="zh-CN" altLang="en-US" sz="2400" b="1" dirty="0">
              <a:latin typeface="华文新魏" pitchFamily="2" charset="-122"/>
              <a:ea typeface="华文新魏" pitchFamily="2" charset="-122"/>
            </a:endParaRPr>
          </a:p>
        </p:txBody>
      </p:sp>
      <p:sp>
        <p:nvSpPr>
          <p:cNvPr id="7" name="TextBox 6"/>
          <p:cNvSpPr txBox="1"/>
          <p:nvPr/>
        </p:nvSpPr>
        <p:spPr>
          <a:xfrm>
            <a:off x="6215074" y="2500306"/>
            <a:ext cx="250033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400" b="1" dirty="0" smtClean="0">
                <a:latin typeface="华文新魏" pitchFamily="2" charset="-122"/>
                <a:ea typeface="华文新魏" pitchFamily="2" charset="-122"/>
              </a:rPr>
              <a:t>折旧费用与长摊费用</a:t>
            </a:r>
            <a:endParaRPr lang="zh-CN" altLang="en-US" sz="2400" b="1" dirty="0">
              <a:latin typeface="华文新魏" pitchFamily="2" charset="-122"/>
              <a:ea typeface="华文新魏" pitchFamily="2" charset="-122"/>
            </a:endParaRPr>
          </a:p>
        </p:txBody>
      </p:sp>
      <p:sp>
        <p:nvSpPr>
          <p:cNvPr id="8" name="TextBox 7"/>
          <p:cNvSpPr txBox="1"/>
          <p:nvPr/>
        </p:nvSpPr>
        <p:spPr>
          <a:xfrm>
            <a:off x="6643702" y="3500438"/>
            <a:ext cx="1643074"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400" b="1" dirty="0" smtClean="0">
                <a:latin typeface="华文新魏" pitchFamily="2" charset="-122"/>
                <a:ea typeface="华文新魏" pitchFamily="2" charset="-122"/>
              </a:rPr>
              <a:t>无形资产摊销费用</a:t>
            </a:r>
            <a:endParaRPr lang="zh-CN" altLang="en-US" sz="2400" b="1" dirty="0">
              <a:latin typeface="华文新魏" pitchFamily="2" charset="-122"/>
              <a:ea typeface="华文新魏" pitchFamily="2" charset="-122"/>
            </a:endParaRPr>
          </a:p>
        </p:txBody>
      </p:sp>
      <p:sp>
        <p:nvSpPr>
          <p:cNvPr id="9" name="TextBox 8"/>
          <p:cNvSpPr txBox="1"/>
          <p:nvPr/>
        </p:nvSpPr>
        <p:spPr>
          <a:xfrm>
            <a:off x="6715140" y="4572008"/>
            <a:ext cx="150019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400" b="1" dirty="0" smtClean="0">
                <a:latin typeface="华文新魏" pitchFamily="2" charset="-122"/>
                <a:ea typeface="华文新魏" pitchFamily="2" charset="-122"/>
              </a:rPr>
              <a:t>设计费用</a:t>
            </a:r>
            <a:endParaRPr lang="zh-CN" altLang="en-US" sz="2400" b="1" dirty="0">
              <a:latin typeface="华文新魏" pitchFamily="2" charset="-122"/>
              <a:ea typeface="华文新魏" pitchFamily="2" charset="-122"/>
            </a:endParaRPr>
          </a:p>
        </p:txBody>
      </p:sp>
      <p:sp>
        <p:nvSpPr>
          <p:cNvPr id="10" name="TextBox 9"/>
          <p:cNvSpPr txBox="1"/>
          <p:nvPr/>
        </p:nvSpPr>
        <p:spPr>
          <a:xfrm>
            <a:off x="6500826" y="5357826"/>
            <a:ext cx="192882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400" b="1" dirty="0" smtClean="0">
                <a:latin typeface="华文新魏" pitchFamily="2" charset="-122"/>
                <a:ea typeface="华文新魏" pitchFamily="2" charset="-122"/>
              </a:rPr>
              <a:t>装备调试费用与试验费用</a:t>
            </a:r>
            <a:endParaRPr lang="zh-CN" altLang="en-US" sz="2400" b="1" dirty="0">
              <a:latin typeface="华文新魏" pitchFamily="2" charset="-122"/>
              <a:ea typeface="华文新魏" pitchFamily="2" charset="-122"/>
            </a:endParaRPr>
          </a:p>
        </p:txBody>
      </p:sp>
      <p:cxnSp>
        <p:nvCxnSpPr>
          <p:cNvPr id="12" name="直接箭头连接符 11"/>
          <p:cNvCxnSpPr/>
          <p:nvPr/>
        </p:nvCxnSpPr>
        <p:spPr>
          <a:xfrm rot="5400000" flipH="1" flipV="1">
            <a:off x="1464447" y="2178835"/>
            <a:ext cx="1357322"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直接箭头连接符 13"/>
          <p:cNvCxnSpPr>
            <a:stCxn id="2" idx="3"/>
          </p:cNvCxnSpPr>
          <p:nvPr/>
        </p:nvCxnSpPr>
        <p:spPr>
          <a:xfrm>
            <a:off x="1785918" y="3191674"/>
            <a:ext cx="714380" cy="11660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4572000" y="2071678"/>
            <a:ext cx="714380" cy="181588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2800" b="1" dirty="0" smtClean="0">
                <a:latin typeface="华文新魏" pitchFamily="2" charset="-122"/>
                <a:ea typeface="华文新魏" pitchFamily="2" charset="-122"/>
              </a:rPr>
              <a:t>归集范围</a:t>
            </a:r>
            <a:endParaRPr lang="zh-CN" altLang="en-US" sz="2800" b="1" dirty="0">
              <a:latin typeface="华文新魏" pitchFamily="2" charset="-122"/>
              <a:ea typeface="华文新魏" pitchFamily="2" charset="-122"/>
            </a:endParaRPr>
          </a:p>
        </p:txBody>
      </p:sp>
      <p:cxnSp>
        <p:nvCxnSpPr>
          <p:cNvPr id="21" name="直接箭头连接符 20"/>
          <p:cNvCxnSpPr/>
          <p:nvPr/>
        </p:nvCxnSpPr>
        <p:spPr>
          <a:xfrm rot="5400000" flipH="1" flipV="1">
            <a:off x="4929190" y="1142984"/>
            <a:ext cx="2143140" cy="14287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直接箭头连接符 23"/>
          <p:cNvCxnSpPr>
            <a:endCxn id="6" idx="1"/>
          </p:cNvCxnSpPr>
          <p:nvPr/>
        </p:nvCxnSpPr>
        <p:spPr>
          <a:xfrm flipV="1">
            <a:off x="5286380" y="1844235"/>
            <a:ext cx="1357322" cy="115613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直接箭头连接符 25"/>
          <p:cNvCxnSpPr>
            <a:stCxn id="19" idx="3"/>
            <a:endCxn id="7" idx="1"/>
          </p:cNvCxnSpPr>
          <p:nvPr/>
        </p:nvCxnSpPr>
        <p:spPr>
          <a:xfrm flipV="1">
            <a:off x="5286380" y="2915805"/>
            <a:ext cx="928694" cy="638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直接箭头连接符 27"/>
          <p:cNvCxnSpPr>
            <a:endCxn id="8" idx="1"/>
          </p:cNvCxnSpPr>
          <p:nvPr/>
        </p:nvCxnSpPr>
        <p:spPr>
          <a:xfrm>
            <a:off x="5286380" y="2928934"/>
            <a:ext cx="1357322" cy="98700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直接箭头连接符 29"/>
          <p:cNvCxnSpPr/>
          <p:nvPr/>
        </p:nvCxnSpPr>
        <p:spPr>
          <a:xfrm rot="16200000" flipH="1">
            <a:off x="5036347" y="3107529"/>
            <a:ext cx="1928826" cy="14287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直接箭头连接符 31"/>
          <p:cNvCxnSpPr/>
          <p:nvPr/>
        </p:nvCxnSpPr>
        <p:spPr>
          <a:xfrm rot="16200000" flipH="1">
            <a:off x="4379074" y="3836239"/>
            <a:ext cx="3029057" cy="121444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直接箭头连接符 36"/>
          <p:cNvCxnSpPr>
            <a:endCxn id="19" idx="1"/>
          </p:cNvCxnSpPr>
          <p:nvPr/>
        </p:nvCxnSpPr>
        <p:spPr>
          <a:xfrm rot="16200000" flipH="1">
            <a:off x="3546528" y="1954146"/>
            <a:ext cx="1265129" cy="7858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直接箭头连接符 39"/>
          <p:cNvCxnSpPr/>
          <p:nvPr/>
        </p:nvCxnSpPr>
        <p:spPr>
          <a:xfrm rot="5400000" flipH="1" flipV="1">
            <a:off x="3607587" y="3321843"/>
            <a:ext cx="1357322"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704" y="571481"/>
            <a:ext cx="7984617" cy="4085734"/>
          </a:xfrm>
          <a:prstGeom prst="rect">
            <a:avLst/>
          </a:prstGeom>
        </p:spPr>
        <p:txBody>
          <a:bodyPr wrap="square">
            <a:spAutoFit/>
          </a:bodyPr>
          <a:lstStyle/>
          <a:p>
            <a:pPr marL="394335" indent="-381635">
              <a:buSzPct val="95000"/>
              <a:tabLst>
                <a:tab pos="393700" algn="l"/>
              </a:tabLst>
            </a:pP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             </a:t>
            </a:r>
            <a:r>
              <a:rPr lang="en-US" altLang="zh-CN"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(5)</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设计费</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（增：</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创</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新</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性</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、创意</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性</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突</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破性设</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计</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p>
          <a:p>
            <a:pPr marL="228600" marR="132715" indent="545465" algn="just">
              <a:lnSpc>
                <a:spcPct val="140000"/>
              </a:lnSpc>
              <a:spcBef>
                <a:spcPts val="900"/>
              </a:spcBef>
            </a:pP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   纳税</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人</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为新产</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品</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和</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新</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工艺进</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行</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构</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思</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、开发</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和</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制</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造</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，进行</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工</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序</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技术规范、规</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程</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制</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定</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、操作</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特</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性</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方</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面的设</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计</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等</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发</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生的费</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包</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括为获</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得</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创</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新</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性、创意性</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突</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破</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性产品</a:t>
            </a:r>
            <a:r>
              <a:rPr lang="zh-CN" altLang="en-US" sz="2800" b="1" spc="-15" dirty="0" smtClean="0">
                <a:latin typeface="华文新魏" panose="02010800040101010101" pitchFamily="2" charset="-122"/>
                <a:ea typeface="华文新魏" panose="02010800040101010101" pitchFamily="2" charset="-122"/>
                <a:cs typeface="宋体" panose="02010600030101010101" pitchFamily="2" charset="-122"/>
              </a:rPr>
              <a:t>进</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行</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创意设计活动</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发生的</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相</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关</a:t>
            </a:r>
            <a:r>
              <a:rPr lang="zh-CN" altLang="en-US" sz="2800" b="1" spc="-1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费</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a:t>
            </a:r>
            <a:endParaRPr lang="zh-CN" alt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78786" y="5687722"/>
            <a:ext cx="88214" cy="17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28596" y="428619"/>
            <a:ext cx="8215370" cy="5758371"/>
          </a:xfrm>
          <a:prstGeom prst="rect">
            <a:avLst/>
          </a:prstGeom>
        </p:spPr>
        <p:txBody>
          <a:bodyPr vert="horz" wrap="square" lIns="0" tIns="12065" rIns="0" bIns="0" rtlCol="0">
            <a:spAutoFit/>
          </a:bodyPr>
          <a:lstStyle/>
          <a:p>
            <a:pPr marL="374015" indent="-361315">
              <a:spcBef>
                <a:spcPts val="95"/>
              </a:spcBef>
              <a:buClr>
                <a:srgbClr val="F2F2F2"/>
              </a:buClr>
              <a:buSzPct val="95000"/>
              <a:tabLst>
                <a:tab pos="374650" algn="l"/>
              </a:tabLst>
            </a:pP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            </a:t>
            </a:r>
            <a:r>
              <a:rPr lang="en-US" altLang="zh-CN"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6)</a:t>
            </a:r>
            <a:r>
              <a:rPr sz="2800" b="1" spc="-5" dirty="0" smtClean="0">
                <a:solidFill>
                  <a:srgbClr val="0070C0"/>
                </a:solidFill>
                <a:latin typeface="华文新魏" panose="02010800040101010101" pitchFamily="2" charset="-122"/>
                <a:ea typeface="华文新魏" panose="02010800040101010101" pitchFamily="2" charset="-122"/>
                <a:cs typeface="宋体" panose="02010600030101010101" pitchFamily="2" charset="-122"/>
              </a:rPr>
              <a:t>装备</a:t>
            </a:r>
            <a:r>
              <a:rPr sz="2800" b="1" spc="5" dirty="0" smtClean="0">
                <a:solidFill>
                  <a:srgbClr val="0070C0"/>
                </a:solidFill>
                <a:latin typeface="华文新魏" panose="02010800040101010101" pitchFamily="2" charset="-122"/>
                <a:ea typeface="华文新魏" panose="02010800040101010101" pitchFamily="2" charset="-122"/>
                <a:cs typeface="宋体" panose="02010600030101010101" pitchFamily="2" charset="-122"/>
              </a:rPr>
              <a:t>调试</a:t>
            </a:r>
            <a:r>
              <a:rPr sz="2800" b="1" spc="-5" dirty="0" smtClean="0">
                <a:solidFill>
                  <a:srgbClr val="0070C0"/>
                </a:solidFill>
                <a:latin typeface="华文新魏" panose="02010800040101010101" pitchFamily="2" charset="-122"/>
                <a:ea typeface="华文新魏" panose="02010800040101010101" pitchFamily="2" charset="-122"/>
                <a:cs typeface="宋体" panose="02010600030101010101" pitchFamily="2" charset="-122"/>
              </a:rPr>
              <a:t>费用</a:t>
            </a:r>
            <a:r>
              <a:rPr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与</a:t>
            </a:r>
            <a:r>
              <a:rPr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试</a:t>
            </a:r>
            <a:r>
              <a:rPr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验</a:t>
            </a:r>
            <a:r>
              <a:rPr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费</a:t>
            </a:r>
            <a:r>
              <a:rPr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endParaRPr sz="2800" b="1" dirty="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p>
            <a:pPr marL="228600" marR="5080" indent="505460">
              <a:lnSpc>
                <a:spcPct val="140000"/>
              </a:lnSpc>
              <a:spcBef>
                <a:spcPts val="900"/>
              </a:spcBef>
            </a:pPr>
            <a:r>
              <a:rPr lang="en-US" sz="2800" b="1" spc="5" dirty="0" smtClean="0">
                <a:latin typeface="华文新魏" panose="02010800040101010101" pitchFamily="2" charset="-122"/>
                <a:ea typeface="华文新魏" panose="02010800040101010101" pitchFamily="2" charset="-122"/>
                <a:cs typeface="宋体" panose="02010600030101010101" pitchFamily="2" charset="-122"/>
              </a:rPr>
              <a:t>   </a:t>
            </a:r>
            <a:r>
              <a:rPr sz="2800" b="1" spc="5" dirty="0" smtClean="0">
                <a:latin typeface="华文新魏" panose="02010800040101010101" pitchFamily="2" charset="-122"/>
                <a:ea typeface="华文新魏" panose="02010800040101010101" pitchFamily="2" charset="-122"/>
                <a:cs typeface="宋体" panose="02010600030101010101" pitchFamily="2" charset="-122"/>
              </a:rPr>
              <a:t>纳</a:t>
            </a:r>
            <a:r>
              <a:rPr sz="2800" b="1" spc="-5" dirty="0" smtClean="0">
                <a:latin typeface="华文新魏" panose="02010800040101010101" pitchFamily="2" charset="-122"/>
                <a:ea typeface="华文新魏" panose="02010800040101010101" pitchFamily="2" charset="-122"/>
                <a:cs typeface="宋体" panose="02010600030101010101" pitchFamily="2" charset="-122"/>
              </a:rPr>
              <a:t>税</a:t>
            </a:r>
            <a:r>
              <a:rPr sz="2800" b="1" spc="5" dirty="0" smtClean="0">
                <a:latin typeface="华文新魏" panose="02010800040101010101" pitchFamily="2" charset="-122"/>
                <a:ea typeface="华文新魏" panose="02010800040101010101" pitchFamily="2" charset="-122"/>
                <a:cs typeface="宋体" panose="02010600030101010101" pitchFamily="2" charset="-122"/>
              </a:rPr>
              <a:t>人</a:t>
            </a:r>
            <a:r>
              <a:rPr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工装准</a:t>
            </a:r>
            <a:r>
              <a:rPr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备</a:t>
            </a:r>
            <a:r>
              <a:rPr sz="2800" b="1" spc="-5" dirty="0" smtClean="0">
                <a:latin typeface="华文新魏" panose="02010800040101010101" pitchFamily="2" charset="-122"/>
                <a:ea typeface="华文新魏" panose="02010800040101010101" pitchFamily="2" charset="-122"/>
                <a:cs typeface="宋体" panose="02010600030101010101" pitchFamily="2" charset="-122"/>
              </a:rPr>
              <a:t>过</a:t>
            </a:r>
            <a:r>
              <a:rPr sz="2800" b="1" spc="5" dirty="0" smtClean="0">
                <a:latin typeface="华文新魏" panose="02010800040101010101" pitchFamily="2" charset="-122"/>
                <a:ea typeface="华文新魏" panose="02010800040101010101" pitchFamily="2" charset="-122"/>
                <a:cs typeface="宋体" panose="02010600030101010101" pitchFamily="2" charset="-122"/>
              </a:rPr>
              <a:t>程</a:t>
            </a:r>
            <a:r>
              <a:rPr sz="2800" b="1" spc="-5" dirty="0" smtClean="0">
                <a:latin typeface="华文新魏" panose="02010800040101010101" pitchFamily="2" charset="-122"/>
                <a:ea typeface="华文新魏" panose="02010800040101010101" pitchFamily="2" charset="-122"/>
                <a:cs typeface="宋体" panose="02010600030101010101" pitchFamily="2" charset="-122"/>
              </a:rPr>
              <a:t>中研究</a:t>
            </a:r>
            <a:r>
              <a:rPr sz="2800" b="1" spc="5" dirty="0" smtClean="0">
                <a:latin typeface="华文新魏" panose="02010800040101010101" pitchFamily="2" charset="-122"/>
                <a:ea typeface="华文新魏" panose="02010800040101010101" pitchFamily="2" charset="-122"/>
                <a:cs typeface="宋体" panose="02010600030101010101" pitchFamily="2" charset="-122"/>
              </a:rPr>
              <a:t>开</a:t>
            </a:r>
            <a:r>
              <a:rPr sz="2800" b="1" spc="-5" dirty="0" smtClean="0">
                <a:latin typeface="华文新魏" panose="02010800040101010101" pitchFamily="2" charset="-122"/>
                <a:ea typeface="华文新魏" panose="02010800040101010101" pitchFamily="2" charset="-122"/>
                <a:cs typeface="宋体" panose="02010600030101010101" pitchFamily="2" charset="-122"/>
              </a:rPr>
              <a:t>发</a:t>
            </a:r>
            <a:r>
              <a:rPr sz="2800" b="1" spc="5" dirty="0" smtClean="0">
                <a:latin typeface="华文新魏" panose="02010800040101010101" pitchFamily="2" charset="-122"/>
                <a:ea typeface="华文新魏" panose="02010800040101010101" pitchFamily="2" charset="-122"/>
                <a:cs typeface="宋体" panose="02010600030101010101" pitchFamily="2" charset="-122"/>
              </a:rPr>
              <a:t>活</a:t>
            </a:r>
            <a:r>
              <a:rPr sz="2800" b="1" spc="-5" dirty="0" smtClean="0">
                <a:latin typeface="华文新魏" panose="02010800040101010101" pitchFamily="2" charset="-122"/>
                <a:ea typeface="华文新魏" panose="02010800040101010101" pitchFamily="2" charset="-122"/>
                <a:cs typeface="宋体" panose="02010600030101010101" pitchFamily="2" charset="-122"/>
              </a:rPr>
              <a:t>动所发</a:t>
            </a:r>
            <a:r>
              <a:rPr sz="2800" b="1" spc="5" dirty="0" smtClean="0">
                <a:latin typeface="华文新魏" panose="02010800040101010101" pitchFamily="2" charset="-122"/>
                <a:ea typeface="华文新魏" panose="02010800040101010101" pitchFamily="2" charset="-122"/>
                <a:cs typeface="宋体" panose="02010600030101010101" pitchFamily="2" charset="-122"/>
              </a:rPr>
              <a:t>生</a:t>
            </a:r>
            <a:r>
              <a:rPr sz="2800" b="1" spc="-5" dirty="0" smtClean="0">
                <a:latin typeface="华文新魏" panose="02010800040101010101" pitchFamily="2" charset="-122"/>
                <a:ea typeface="华文新魏" panose="02010800040101010101" pitchFamily="2" charset="-122"/>
                <a:cs typeface="宋体" panose="02010600030101010101" pitchFamily="2" charset="-122"/>
              </a:rPr>
              <a:t>的</a:t>
            </a:r>
            <a:r>
              <a:rPr sz="2800" b="1" spc="5" dirty="0" smtClean="0">
                <a:latin typeface="华文新魏" panose="02010800040101010101" pitchFamily="2" charset="-122"/>
                <a:ea typeface="华文新魏" panose="02010800040101010101" pitchFamily="2" charset="-122"/>
                <a:cs typeface="宋体" panose="02010600030101010101" pitchFamily="2" charset="-122"/>
              </a:rPr>
              <a:t>费</a:t>
            </a:r>
            <a:r>
              <a:rPr sz="2800" b="1" spc="-5" dirty="0" smtClean="0">
                <a:latin typeface="华文新魏" panose="02010800040101010101" pitchFamily="2" charset="-122"/>
                <a:ea typeface="华文新魏" panose="02010800040101010101" pitchFamily="2" charset="-122"/>
                <a:cs typeface="宋体" panose="02010600030101010101" pitchFamily="2" charset="-122"/>
              </a:rPr>
              <a:t>用</a:t>
            </a:r>
            <a:r>
              <a:rPr sz="2800" b="1" spc="-5" dirty="0">
                <a:latin typeface="华文新魏" panose="02010800040101010101" pitchFamily="2" charset="-122"/>
                <a:ea typeface="华文新魏" panose="02010800040101010101" pitchFamily="2" charset="-122"/>
                <a:cs typeface="宋体" panose="02010600030101010101" pitchFamily="2" charset="-122"/>
              </a:rPr>
              <a:t>，</a:t>
            </a:r>
            <a:r>
              <a:rPr sz="2800" b="1" u="sng"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包</a:t>
            </a:r>
            <a:r>
              <a:rPr sz="2800" b="1" u="sng"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括</a:t>
            </a:r>
            <a:r>
              <a:rPr sz="2800" b="1" u="sng"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研</a:t>
            </a:r>
            <a:r>
              <a:rPr sz="2800" b="1" u="sng"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制</a:t>
            </a:r>
            <a:r>
              <a:rPr sz="2800" b="1" u="sng" spc="-5" dirty="0">
                <a:solidFill>
                  <a:srgbClr val="FF0000"/>
                </a:solidFill>
                <a:latin typeface="华文新魏" panose="02010800040101010101" pitchFamily="2" charset="-122"/>
                <a:ea typeface="华文新魏" panose="02010800040101010101" pitchFamily="2" charset="-122"/>
                <a:cs typeface="宋体" panose="02010600030101010101" pitchFamily="2" charset="-122"/>
              </a:rPr>
              <a:t>特殊、</a:t>
            </a:r>
            <a:r>
              <a:rPr sz="2800" b="1" u="sng"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专</a:t>
            </a:r>
            <a:r>
              <a:rPr sz="2800" b="1" u="sng"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用的生产机</a:t>
            </a:r>
            <a:r>
              <a:rPr sz="2800" b="1" u="sng"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器</a:t>
            </a:r>
            <a:r>
              <a:rPr sz="2800" b="1" spc="-5" dirty="0">
                <a:latin typeface="华文新魏" panose="02010800040101010101" pitchFamily="2" charset="-122"/>
                <a:ea typeface="华文新魏" panose="02010800040101010101" pitchFamily="2" charset="-122"/>
                <a:cs typeface="宋体" panose="02010600030101010101" pitchFamily="2" charset="-122"/>
              </a:rPr>
              <a:t>，</a:t>
            </a:r>
            <a:r>
              <a:rPr sz="2800" b="1" spc="5" dirty="0">
                <a:latin typeface="华文新魏" panose="02010800040101010101" pitchFamily="2" charset="-122"/>
                <a:ea typeface="华文新魏" panose="02010800040101010101" pitchFamily="2" charset="-122"/>
                <a:cs typeface="宋体" panose="02010600030101010101" pitchFamily="2" charset="-122"/>
              </a:rPr>
              <a:t>改</a:t>
            </a:r>
            <a:r>
              <a:rPr sz="2800" b="1" spc="-5" dirty="0">
                <a:latin typeface="华文新魏" panose="02010800040101010101" pitchFamily="2" charset="-122"/>
                <a:ea typeface="华文新魏" panose="02010800040101010101" pitchFamily="2" charset="-122"/>
                <a:cs typeface="宋体" panose="02010600030101010101" pitchFamily="2" charset="-122"/>
              </a:rPr>
              <a:t>变生产</a:t>
            </a:r>
            <a:r>
              <a:rPr sz="2800" b="1" spc="5" dirty="0">
                <a:latin typeface="华文新魏" panose="02010800040101010101" pitchFamily="2" charset="-122"/>
                <a:ea typeface="华文新魏" panose="02010800040101010101" pitchFamily="2" charset="-122"/>
                <a:cs typeface="宋体" panose="02010600030101010101" pitchFamily="2" charset="-122"/>
              </a:rPr>
              <a:t>和</a:t>
            </a:r>
            <a:r>
              <a:rPr sz="2800" b="1" spc="-5" dirty="0">
                <a:latin typeface="华文新魏" panose="02010800040101010101" pitchFamily="2" charset="-122"/>
                <a:ea typeface="华文新魏" panose="02010800040101010101" pitchFamily="2" charset="-122"/>
                <a:cs typeface="宋体" panose="02010600030101010101" pitchFamily="2" charset="-122"/>
              </a:rPr>
              <a:t>质</a:t>
            </a:r>
            <a:r>
              <a:rPr sz="2800" b="1" spc="5" dirty="0">
                <a:latin typeface="华文新魏" panose="02010800040101010101" pitchFamily="2" charset="-122"/>
                <a:ea typeface="华文新魏" panose="02010800040101010101" pitchFamily="2" charset="-122"/>
                <a:cs typeface="宋体" panose="02010600030101010101" pitchFamily="2" charset="-122"/>
              </a:rPr>
              <a:t>量</a:t>
            </a:r>
            <a:r>
              <a:rPr sz="2800" b="1" spc="-5" dirty="0">
                <a:latin typeface="华文新魏" panose="02010800040101010101" pitchFamily="2" charset="-122"/>
                <a:ea typeface="华文新魏" panose="02010800040101010101" pitchFamily="2" charset="-122"/>
                <a:cs typeface="宋体" panose="02010600030101010101" pitchFamily="2" charset="-122"/>
              </a:rPr>
              <a:t>控制程</a:t>
            </a:r>
            <a:r>
              <a:rPr sz="2800" b="1" spc="5" dirty="0">
                <a:latin typeface="华文新魏" panose="02010800040101010101" pitchFamily="2" charset="-122"/>
                <a:ea typeface="华文新魏" panose="02010800040101010101" pitchFamily="2" charset="-122"/>
                <a:cs typeface="宋体" panose="02010600030101010101" pitchFamily="2" charset="-122"/>
              </a:rPr>
              <a:t>序</a:t>
            </a:r>
            <a:r>
              <a:rPr sz="2800" b="1" spc="-5" dirty="0">
                <a:latin typeface="华文新魏" panose="02010800040101010101" pitchFamily="2" charset="-122"/>
                <a:ea typeface="华文新魏" panose="02010800040101010101" pitchFamily="2" charset="-122"/>
                <a:cs typeface="宋体" panose="02010600030101010101" pitchFamily="2" charset="-122"/>
              </a:rPr>
              <a:t>，</a:t>
            </a:r>
            <a:r>
              <a:rPr sz="2800" b="1" spc="5" dirty="0" smtClean="0">
                <a:latin typeface="华文新魏" panose="02010800040101010101" pitchFamily="2" charset="-122"/>
                <a:ea typeface="华文新魏" panose="02010800040101010101" pitchFamily="2" charset="-122"/>
                <a:cs typeface="宋体" panose="02010600030101010101" pitchFamily="2" charset="-122"/>
              </a:rPr>
              <a:t>或</a:t>
            </a:r>
            <a:r>
              <a:rPr sz="2800" b="1" spc="-5" dirty="0" smtClean="0">
                <a:latin typeface="华文新魏" panose="02010800040101010101" pitchFamily="2" charset="-122"/>
                <a:ea typeface="华文新魏" panose="02010800040101010101" pitchFamily="2" charset="-122"/>
                <a:cs typeface="宋体" panose="02010600030101010101" pitchFamily="2" charset="-122"/>
              </a:rPr>
              <a:t>制定新</a:t>
            </a:r>
            <a:r>
              <a:rPr sz="2800" b="1" spc="5" dirty="0" smtClean="0">
                <a:latin typeface="华文新魏" panose="02010800040101010101" pitchFamily="2" charset="-122"/>
                <a:ea typeface="华文新魏" panose="02010800040101010101" pitchFamily="2" charset="-122"/>
                <a:cs typeface="宋体" panose="02010600030101010101" pitchFamily="2" charset="-122"/>
              </a:rPr>
              <a:t>方</a:t>
            </a:r>
            <a:r>
              <a:rPr sz="2800" b="1" spc="-5" dirty="0" smtClean="0">
                <a:latin typeface="华文新魏" panose="02010800040101010101" pitchFamily="2" charset="-122"/>
                <a:ea typeface="华文新魏" panose="02010800040101010101" pitchFamily="2" charset="-122"/>
                <a:cs typeface="宋体" panose="02010600030101010101" pitchFamily="2" charset="-122"/>
              </a:rPr>
              <a:t>法</a:t>
            </a:r>
            <a:r>
              <a:rPr sz="2800" b="1" spc="5" dirty="0" smtClean="0">
                <a:latin typeface="华文新魏" panose="02010800040101010101" pitchFamily="2" charset="-122"/>
                <a:ea typeface="华文新魏" panose="02010800040101010101" pitchFamily="2" charset="-122"/>
                <a:cs typeface="宋体" panose="02010600030101010101" pitchFamily="2" charset="-122"/>
              </a:rPr>
              <a:t>及</a:t>
            </a:r>
            <a:r>
              <a:rPr sz="2800" b="1" spc="-5" dirty="0" smtClean="0">
                <a:latin typeface="华文新魏" panose="02010800040101010101" pitchFamily="2" charset="-122"/>
                <a:ea typeface="华文新魏" panose="02010800040101010101" pitchFamily="2" charset="-122"/>
                <a:cs typeface="宋体" panose="02010600030101010101" pitchFamily="2" charset="-122"/>
              </a:rPr>
              <a:t>标准等</a:t>
            </a:r>
            <a:r>
              <a:rPr sz="2800" b="1" spc="5" dirty="0" smtClean="0">
                <a:latin typeface="华文新魏" panose="02010800040101010101" pitchFamily="2" charset="-122"/>
                <a:ea typeface="华文新魏" panose="02010800040101010101" pitchFamily="2" charset="-122"/>
                <a:cs typeface="宋体" panose="02010600030101010101" pitchFamily="2" charset="-122"/>
              </a:rPr>
              <a:t>活</a:t>
            </a:r>
            <a:r>
              <a:rPr sz="2800" b="1" spc="-5" dirty="0" smtClean="0">
                <a:latin typeface="华文新魏" panose="02010800040101010101" pitchFamily="2" charset="-122"/>
                <a:ea typeface="华文新魏" panose="02010800040101010101" pitchFamily="2" charset="-122"/>
                <a:cs typeface="宋体" panose="02010600030101010101" pitchFamily="2" charset="-122"/>
              </a:rPr>
              <a:t>动</a:t>
            </a:r>
            <a:r>
              <a:rPr sz="2800" b="1" spc="5" dirty="0" smtClean="0">
                <a:latin typeface="华文新魏" panose="02010800040101010101" pitchFamily="2" charset="-122"/>
                <a:ea typeface="华文新魏" panose="02010800040101010101" pitchFamily="2" charset="-122"/>
                <a:cs typeface="宋体" panose="02010600030101010101" pitchFamily="2" charset="-122"/>
              </a:rPr>
              <a:t>所</a:t>
            </a:r>
            <a:r>
              <a:rPr sz="2800" b="1" spc="-5" dirty="0" smtClean="0">
                <a:latin typeface="华文新魏" panose="02010800040101010101" pitchFamily="2" charset="-122"/>
                <a:ea typeface="华文新魏" panose="02010800040101010101" pitchFamily="2" charset="-122"/>
                <a:cs typeface="宋体" panose="02010600030101010101" pitchFamily="2" charset="-122"/>
              </a:rPr>
              <a:t>发生的</a:t>
            </a:r>
            <a:r>
              <a:rPr sz="2800" b="1" spc="5" dirty="0" smtClean="0">
                <a:latin typeface="华文新魏" panose="02010800040101010101" pitchFamily="2" charset="-122"/>
                <a:ea typeface="华文新魏" panose="02010800040101010101" pitchFamily="2" charset="-122"/>
                <a:cs typeface="宋体" panose="02010600030101010101" pitchFamily="2" charset="-122"/>
              </a:rPr>
              <a:t>费</a:t>
            </a:r>
            <a:r>
              <a:rPr sz="2800" b="1" spc="-5" dirty="0" smtClean="0">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注意：</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可加计扣除的研发费用归集没有“装备调试费用”这一项。）</a:t>
            </a:r>
            <a:endParaRPr sz="24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220980" indent="505460">
              <a:lnSpc>
                <a:spcPct val="140000"/>
              </a:lnSpc>
              <a:spcBef>
                <a:spcPts val="900"/>
              </a:spcBef>
            </a:pPr>
            <a:r>
              <a:rPr lang="en-US" sz="2800" b="1" spc="5"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为</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大</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规</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模</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批量</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化</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和</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商</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业化</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生</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产</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所</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进</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行的</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常</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规</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性</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工</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装准备</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和</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工</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业</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工程发</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生</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的费用</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不能</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计</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入</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归</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集范围。</a:t>
            </a:r>
            <a:endParaRPr lang="zh-CN" altLang="en-US" sz="24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245745" indent="481330">
              <a:lnSpc>
                <a:spcPct val="140000"/>
              </a:lnSpc>
            </a:pP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   试</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验</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费</a:t>
            </a:r>
            <a:r>
              <a:rPr lang="zh-CN" altLang="en-US" sz="24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包括新</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药</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研</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制</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的临床</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试</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验</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费</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、勘探</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开</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发</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技</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术的现</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场</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试</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验</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费、田</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间</a:t>
            </a:r>
            <a:r>
              <a:rPr lang="zh-CN" altLang="en-US" sz="2400" b="1" spc="-5" dirty="0" smtClean="0">
                <a:latin typeface="华文新魏" panose="02010800040101010101" pitchFamily="2" charset="-122"/>
                <a:ea typeface="华文新魏" panose="02010800040101010101" pitchFamily="2" charset="-122"/>
                <a:cs typeface="宋体" panose="02010600030101010101" pitchFamily="2" charset="-122"/>
              </a:rPr>
              <a:t>试验费等。</a:t>
            </a:r>
            <a:endParaRPr sz="2400" b="1" dirty="0">
              <a:latin typeface="华文新魏" panose="02010800040101010101" pitchFamily="2" charset="-122"/>
              <a:ea typeface="华文新魏" panose="0201080004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4588" y="607881"/>
            <a:ext cx="4338102" cy="523220"/>
          </a:xfrm>
          <a:prstGeom prst="rect">
            <a:avLst/>
          </a:prstGeom>
        </p:spPr>
        <p:txBody>
          <a:bodyPr wrap="square">
            <a:spAutoFit/>
          </a:bodyPr>
          <a:lstStyle/>
          <a:p>
            <a:pPr marL="12700">
              <a:spcBef>
                <a:spcPts val="100"/>
              </a:spcBef>
            </a:pPr>
            <a:r>
              <a:rPr lang="zh-CN" altLang="en-US" sz="2800" dirty="0" smtClean="0">
                <a:latin typeface="华文新魏" panose="02010800040101010101" pitchFamily="2" charset="-122"/>
                <a:ea typeface="华文新魏" panose="02010800040101010101" pitchFamily="2" charset="-122"/>
                <a:cs typeface="宋体" panose="02010600030101010101" pitchFamily="2" charset="-122"/>
              </a:rPr>
              <a:t> </a:t>
            </a:r>
            <a:r>
              <a:rPr lang="en-US" altLang="zh-CN"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(7)</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委托外部研发费用</a:t>
            </a:r>
          </a:p>
        </p:txBody>
      </p:sp>
      <p:sp>
        <p:nvSpPr>
          <p:cNvPr id="5" name="TextBox 4"/>
          <p:cNvSpPr txBox="1"/>
          <p:nvPr/>
        </p:nvSpPr>
        <p:spPr>
          <a:xfrm>
            <a:off x="571472" y="1285865"/>
            <a:ext cx="8001056" cy="2677656"/>
          </a:xfrm>
          <a:prstGeom prst="rect">
            <a:avLst/>
          </a:prstGeom>
          <a:noFill/>
        </p:spPr>
        <p:txBody>
          <a:bodyPr wrap="square" rtlCol="0">
            <a:spAutoFit/>
          </a:bodyPr>
          <a:lstStyle/>
          <a:p>
            <a:r>
              <a:rPr lang="zh-CN" altLang="en-US" sz="2800" b="1" dirty="0" smtClean="0">
                <a:latin typeface="华文新魏" panose="02010800040101010101" pitchFamily="2" charset="-122"/>
                <a:ea typeface="华文新魏" panose="02010800040101010101" pitchFamily="2" charset="-122"/>
              </a:rPr>
              <a:t>         委托外部研究开发费用是指企业委托</a:t>
            </a:r>
            <a:r>
              <a:rPr lang="zh-CN" altLang="en-US" sz="2800" b="1" dirty="0" smtClean="0">
                <a:solidFill>
                  <a:srgbClr val="FF0000"/>
                </a:solidFill>
                <a:latin typeface="华文新魏" panose="02010800040101010101" pitchFamily="2" charset="-122"/>
                <a:ea typeface="华文新魏" panose="02010800040101010101" pitchFamily="2" charset="-122"/>
              </a:rPr>
              <a:t>境内外</a:t>
            </a:r>
            <a:r>
              <a:rPr lang="zh-CN" altLang="en-US" sz="2800" b="1" dirty="0" smtClean="0">
                <a:latin typeface="华文新魏" panose="02010800040101010101" pitchFamily="2" charset="-122"/>
                <a:ea typeface="华文新魏" panose="02010800040101010101" pitchFamily="2" charset="-122"/>
              </a:rPr>
              <a:t>其他机构或</a:t>
            </a:r>
            <a:r>
              <a:rPr lang="zh-CN" altLang="en-US" sz="2800" b="1" dirty="0" smtClean="0">
                <a:solidFill>
                  <a:srgbClr val="FF0000"/>
                </a:solidFill>
                <a:latin typeface="华文新魏" panose="02010800040101010101" pitchFamily="2" charset="-122"/>
                <a:ea typeface="华文新魏" panose="02010800040101010101" pitchFamily="2" charset="-122"/>
              </a:rPr>
              <a:t>个人</a:t>
            </a:r>
            <a:r>
              <a:rPr lang="zh-CN" altLang="en-US" sz="2800" b="1" dirty="0" smtClean="0">
                <a:latin typeface="华文新魏" panose="02010800040101010101" pitchFamily="2" charset="-122"/>
                <a:ea typeface="华文新魏" panose="02010800040101010101" pitchFamily="2" charset="-122"/>
              </a:rPr>
              <a:t>进行研究开发活动所发生的费用（研究</a:t>
            </a:r>
            <a:r>
              <a:rPr lang="zh-CN" altLang="en-US" sz="2800" b="1" dirty="0" smtClean="0">
                <a:solidFill>
                  <a:srgbClr val="FF0000"/>
                </a:solidFill>
                <a:latin typeface="华文新魏" panose="02010800040101010101" pitchFamily="2" charset="-122"/>
                <a:ea typeface="华文新魏" panose="02010800040101010101" pitchFamily="2" charset="-122"/>
              </a:rPr>
              <a:t>开发活动成果为委托方企业拥有</a:t>
            </a:r>
            <a:r>
              <a:rPr lang="zh-CN" altLang="en-US" sz="2800" b="1" dirty="0" smtClean="0">
                <a:latin typeface="华文新魏" panose="02010800040101010101" pitchFamily="2" charset="-122"/>
                <a:ea typeface="华文新魏" panose="02010800040101010101" pitchFamily="2" charset="-122"/>
              </a:rPr>
              <a:t>，且与该企业的主要经营业务紧密相关）。委托外部研究开发费用的</a:t>
            </a:r>
            <a:r>
              <a:rPr lang="zh-CN" altLang="en-US" sz="2800" b="1" dirty="0" smtClean="0">
                <a:solidFill>
                  <a:srgbClr val="FF0000"/>
                </a:solidFill>
                <a:latin typeface="华文新魏" panose="02010800040101010101" pitchFamily="2" charset="-122"/>
                <a:ea typeface="华文新魏" panose="02010800040101010101" pitchFamily="2" charset="-122"/>
              </a:rPr>
              <a:t>实际发生额</a:t>
            </a:r>
            <a:r>
              <a:rPr lang="zh-CN" altLang="en-US" sz="2800" b="1" dirty="0" smtClean="0">
                <a:latin typeface="华文新魏" panose="02010800040101010101" pitchFamily="2" charset="-122"/>
                <a:ea typeface="华文新魏" panose="02010800040101010101" pitchFamily="2" charset="-122"/>
              </a:rPr>
              <a:t>应按照独立交易原则确定，按照</a:t>
            </a:r>
            <a:r>
              <a:rPr lang="zh-CN" altLang="en-US" sz="2800" b="1" dirty="0" smtClean="0">
                <a:solidFill>
                  <a:srgbClr val="FF0000"/>
                </a:solidFill>
                <a:latin typeface="华文新魏" panose="02010800040101010101" pitchFamily="2" charset="-122"/>
                <a:ea typeface="华文新魏" panose="02010800040101010101" pitchFamily="2" charset="-122"/>
              </a:rPr>
              <a:t>实际发生额</a:t>
            </a:r>
            <a:r>
              <a:rPr lang="zh-CN" altLang="en-US" sz="2800" b="1" dirty="0" smtClean="0">
                <a:latin typeface="华文新魏" panose="02010800040101010101" pitchFamily="2" charset="-122"/>
                <a:ea typeface="华文新魏" panose="02010800040101010101" pitchFamily="2" charset="-122"/>
              </a:rPr>
              <a:t>的</a:t>
            </a:r>
            <a:r>
              <a:rPr lang="en-US" altLang="zh-CN" sz="2800" b="1" dirty="0" smtClean="0">
                <a:latin typeface="华文新魏" panose="02010800040101010101" pitchFamily="2" charset="-122"/>
                <a:ea typeface="华文新魏" panose="02010800040101010101" pitchFamily="2" charset="-122"/>
              </a:rPr>
              <a:t>80%</a:t>
            </a:r>
            <a:r>
              <a:rPr lang="zh-CN" altLang="en-US" sz="2800" b="1" dirty="0" smtClean="0">
                <a:latin typeface="华文新魏" panose="02010800040101010101" pitchFamily="2" charset="-122"/>
                <a:ea typeface="华文新魏" panose="02010800040101010101" pitchFamily="2" charset="-122"/>
              </a:rPr>
              <a:t>计入委托方研发费用总额。</a:t>
            </a:r>
            <a:endParaRPr lang="zh-CN" altLang="en-US" sz="2800" b="1" dirty="0">
              <a:latin typeface="华文新魏" panose="02010800040101010101" pitchFamily="2" charset="-122"/>
              <a:ea typeface="华文新魏" panose="02010800040101010101" pitchFamily="2" charset="-122"/>
            </a:endParaRPr>
          </a:p>
        </p:txBody>
      </p:sp>
      <p:sp>
        <p:nvSpPr>
          <p:cNvPr id="6" name="TextBox 5"/>
          <p:cNvSpPr txBox="1"/>
          <p:nvPr/>
        </p:nvSpPr>
        <p:spPr>
          <a:xfrm>
            <a:off x="714348" y="4500586"/>
            <a:ext cx="7786742" cy="95410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zh-CN" altLang="en-US" sz="2800" b="1" dirty="0" smtClean="0">
                <a:solidFill>
                  <a:schemeClr val="bg1"/>
                </a:solidFill>
                <a:latin typeface="华文新魏" panose="02010800040101010101" pitchFamily="2" charset="-122"/>
                <a:ea typeface="华文新魏" panose="02010800040101010101" pitchFamily="2" charset="-122"/>
              </a:rPr>
              <a:t>        问：实际发生额是委托方支付的金额还是受托方研发所发生的支出？</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7" name="下箭头 6"/>
          <p:cNvSpPr/>
          <p:nvPr/>
        </p:nvSpPr>
        <p:spPr>
          <a:xfrm flipH="1">
            <a:off x="4357688" y="5500714"/>
            <a:ext cx="665385" cy="849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1285860"/>
            <a:ext cx="8429684" cy="4708981"/>
          </a:xfrm>
          <a:prstGeom prst="rect">
            <a:avLst/>
          </a:prstGeom>
          <a:noFill/>
        </p:spPr>
        <p:txBody>
          <a:bodyPr wrap="square" rtlCol="0">
            <a:spAutoFit/>
          </a:bodyPr>
          <a:lstStyle/>
          <a:p>
            <a:pPr algn="ctr"/>
            <a:r>
              <a:rPr lang="zh-CN" altLang="en-US" sz="2000" b="1" dirty="0" smtClean="0">
                <a:latin typeface="微软雅黑" panose="020B0503020204020204" charset="-122"/>
                <a:ea typeface="微软雅黑" panose="020B0503020204020204" charset="-122"/>
              </a:rPr>
              <a:t>广州市黄埔区科学技术局对广州绿蔓等</a:t>
            </a:r>
            <a:r>
              <a:rPr lang="en-US" altLang="zh-CN" sz="2000" b="1" dirty="0" smtClean="0">
                <a:latin typeface="微软雅黑" panose="020B0503020204020204" charset="-122"/>
                <a:ea typeface="微软雅黑" panose="020B0503020204020204" charset="-122"/>
              </a:rPr>
              <a:t>4</a:t>
            </a:r>
            <a:r>
              <a:rPr lang="zh-CN" altLang="en-US" sz="2000" b="1" dirty="0" smtClean="0">
                <a:latin typeface="微软雅黑" panose="020B0503020204020204" charset="-122"/>
                <a:ea typeface="微软雅黑" panose="020B0503020204020204" charset="-122"/>
              </a:rPr>
              <a:t>家企业项目申报资料</a:t>
            </a:r>
            <a:endParaRPr lang="en-US" altLang="zh-CN" sz="2000" b="1" dirty="0" smtClean="0">
              <a:latin typeface="微软雅黑" panose="020B0503020204020204" charset="-122"/>
              <a:ea typeface="微软雅黑" panose="020B0503020204020204" charset="-122"/>
            </a:endParaRPr>
          </a:p>
          <a:p>
            <a:pPr algn="ctr"/>
            <a:r>
              <a:rPr lang="zh-CN" altLang="en-US" sz="2000" b="1" dirty="0" smtClean="0">
                <a:latin typeface="微软雅黑" panose="020B0503020204020204" charset="-122"/>
                <a:ea typeface="微软雅黑" panose="020B0503020204020204" charset="-122"/>
              </a:rPr>
              <a:t>造假问题的通报 </a:t>
            </a:r>
          </a:p>
          <a:p>
            <a:r>
              <a:rPr lang="zh-CN" altLang="en-US" sz="2000" b="1" dirty="0" smtClean="0">
                <a:latin typeface="微软雅黑" panose="020B0503020204020204" charset="-122"/>
                <a:ea typeface="微软雅黑" panose="020B0503020204020204" charset="-122"/>
              </a:rPr>
              <a:t>各科技企业： </a:t>
            </a:r>
          </a:p>
          <a:p>
            <a:r>
              <a:rPr lang="zh-CN" altLang="en-US" sz="2000" b="1" dirty="0" smtClean="0">
                <a:latin typeface="微软雅黑" panose="020B0503020204020204" charset="-122"/>
                <a:ea typeface="微软雅黑" panose="020B0503020204020204" charset="-122"/>
              </a:rPr>
              <a:t>       在近期省</a:t>
            </a:r>
            <a:r>
              <a:rPr lang="zh-CN" altLang="en-US" sz="2000" b="1" dirty="0" smtClean="0">
                <a:solidFill>
                  <a:srgbClr val="FF0000"/>
                </a:solidFill>
                <a:latin typeface="微软雅黑" panose="020B0503020204020204" charset="-122"/>
                <a:ea typeface="微软雅黑" panose="020B0503020204020204" charset="-122"/>
              </a:rPr>
              <a:t>审计厅专项审计</a:t>
            </a:r>
            <a:r>
              <a:rPr lang="zh-CN" altLang="en-US" sz="2000" b="1" dirty="0" smtClean="0">
                <a:latin typeface="微软雅黑" panose="020B0503020204020204" charset="-122"/>
                <a:ea typeface="微软雅黑" panose="020B0503020204020204" charset="-122"/>
              </a:rPr>
              <a:t>调查发现，我区个别企业</a:t>
            </a:r>
            <a:r>
              <a:rPr lang="zh-CN" altLang="en-US" sz="2000" b="1" dirty="0" smtClean="0">
                <a:solidFill>
                  <a:srgbClr val="FF0000"/>
                </a:solidFill>
                <a:latin typeface="微软雅黑" panose="020B0503020204020204" charset="-122"/>
                <a:ea typeface="微软雅黑" panose="020B0503020204020204" charset="-122"/>
              </a:rPr>
              <a:t>高企认定</a:t>
            </a:r>
            <a:r>
              <a:rPr lang="zh-CN" altLang="en-US" sz="2000" b="1" dirty="0" smtClean="0">
                <a:latin typeface="微软雅黑" panose="020B0503020204020204" charset="-122"/>
                <a:ea typeface="微软雅黑" panose="020B0503020204020204" charset="-122"/>
              </a:rPr>
              <a:t>或高企培育入库</a:t>
            </a:r>
            <a:r>
              <a:rPr lang="zh-CN" altLang="en-US" sz="2000" b="1" dirty="0" smtClean="0">
                <a:solidFill>
                  <a:srgbClr val="FF0000"/>
                </a:solidFill>
                <a:latin typeface="微软雅黑" panose="020B0503020204020204" charset="-122"/>
                <a:ea typeface="微软雅黑" panose="020B0503020204020204" charset="-122"/>
              </a:rPr>
              <a:t>申报资料造假</a:t>
            </a:r>
            <a:r>
              <a:rPr lang="zh-CN" altLang="en-US" sz="2000" b="1" dirty="0" smtClean="0">
                <a:latin typeface="微软雅黑" panose="020B0503020204020204" charset="-122"/>
                <a:ea typeface="微软雅黑" panose="020B0503020204020204" charset="-122"/>
              </a:rPr>
              <a:t>，存在严重失信行为，为加强科技企业管理，肃清科技风气，现将</a:t>
            </a:r>
            <a:r>
              <a:rPr lang="en-US" altLang="zh-CN" sz="2000" b="1" dirty="0" smtClean="0">
                <a:solidFill>
                  <a:srgbClr val="FF0000"/>
                </a:solidFill>
                <a:latin typeface="微软雅黑" panose="020B0503020204020204" charset="-122"/>
                <a:ea typeface="微软雅黑" panose="020B0503020204020204" charset="-122"/>
              </a:rPr>
              <a:t>4</a:t>
            </a:r>
            <a:r>
              <a:rPr lang="zh-CN" altLang="en-US" sz="2000" b="1" dirty="0" smtClean="0">
                <a:solidFill>
                  <a:srgbClr val="FF0000"/>
                </a:solidFill>
                <a:latin typeface="微软雅黑" panose="020B0503020204020204" charset="-122"/>
                <a:ea typeface="微软雅黑" panose="020B0503020204020204" charset="-122"/>
              </a:rPr>
              <a:t>家涉事企业</a:t>
            </a:r>
            <a:r>
              <a:rPr lang="zh-CN" altLang="en-US" sz="2000" b="1" dirty="0" smtClean="0">
                <a:latin typeface="微软雅黑" panose="020B0503020204020204" charset="-122"/>
                <a:ea typeface="微软雅黑" panose="020B0503020204020204" charset="-122"/>
              </a:rPr>
              <a:t>相关问题情况通报如下：上述</a:t>
            </a:r>
            <a:r>
              <a:rPr lang="en-US" altLang="zh-CN" sz="2000" b="1" dirty="0" smtClean="0">
                <a:latin typeface="微软雅黑" panose="020B0503020204020204" charset="-122"/>
                <a:ea typeface="微软雅黑" panose="020B0503020204020204" charset="-122"/>
              </a:rPr>
              <a:t>4</a:t>
            </a:r>
            <a:r>
              <a:rPr lang="zh-CN" altLang="en-US" sz="2000" b="1" dirty="0" smtClean="0">
                <a:latin typeface="微软雅黑" panose="020B0503020204020204" charset="-122"/>
                <a:ea typeface="微软雅黑" panose="020B0503020204020204" charset="-122"/>
              </a:rPr>
              <a:t>家企业通过</a:t>
            </a:r>
            <a:r>
              <a:rPr lang="zh-CN" altLang="en-US" sz="2000" b="1" dirty="0" smtClean="0">
                <a:solidFill>
                  <a:srgbClr val="FF0000"/>
                </a:solidFill>
                <a:latin typeface="微软雅黑" panose="020B0503020204020204" charset="-122"/>
                <a:ea typeface="微软雅黑" panose="020B0503020204020204" charset="-122"/>
              </a:rPr>
              <a:t>编造虚假申报资料，骗取财政专项资金</a:t>
            </a:r>
            <a:r>
              <a:rPr lang="zh-CN" altLang="en-US" sz="2000" b="1" dirty="0" smtClean="0">
                <a:latin typeface="微软雅黑" panose="020B0503020204020204" charset="-122"/>
                <a:ea typeface="微软雅黑" panose="020B0503020204020204" charset="-122"/>
              </a:rPr>
              <a:t>，严重违反了国家、省、市相关科技项目申报管理办法和相关财政资金管理办法。我局已</a:t>
            </a:r>
            <a:r>
              <a:rPr lang="zh-CN" altLang="en-US" sz="2000" b="1" dirty="0" smtClean="0">
                <a:solidFill>
                  <a:srgbClr val="FF0000"/>
                </a:solidFill>
                <a:latin typeface="微软雅黑" panose="020B0503020204020204" charset="-122"/>
                <a:ea typeface="微软雅黑" panose="020B0503020204020204" charset="-122"/>
              </a:rPr>
              <a:t>提请认定机构取消该</a:t>
            </a:r>
            <a:r>
              <a:rPr lang="en-US" altLang="zh-CN" sz="2000" b="1" dirty="0" smtClean="0">
                <a:solidFill>
                  <a:srgbClr val="FF0000"/>
                </a:solidFill>
                <a:latin typeface="微软雅黑" panose="020B0503020204020204" charset="-122"/>
                <a:ea typeface="微软雅黑" panose="020B0503020204020204" charset="-122"/>
              </a:rPr>
              <a:t>4</a:t>
            </a:r>
            <a:r>
              <a:rPr lang="zh-CN" altLang="en-US" sz="2000" b="1" dirty="0" smtClean="0">
                <a:solidFill>
                  <a:srgbClr val="FF0000"/>
                </a:solidFill>
                <a:latin typeface="微软雅黑" panose="020B0503020204020204" charset="-122"/>
                <a:ea typeface="微软雅黑" panose="020B0503020204020204" charset="-122"/>
              </a:rPr>
              <a:t>家企业相应资格</a:t>
            </a:r>
            <a:r>
              <a:rPr lang="zh-CN" altLang="en-US" sz="2000" b="1" dirty="0" smtClean="0">
                <a:latin typeface="微软雅黑" panose="020B0503020204020204" charset="-122"/>
                <a:ea typeface="微软雅黑" panose="020B0503020204020204" charset="-122"/>
              </a:rPr>
              <a:t>，</a:t>
            </a:r>
            <a:r>
              <a:rPr lang="zh-CN" altLang="en-US" sz="2000" b="1" dirty="0" smtClean="0">
                <a:solidFill>
                  <a:srgbClr val="FF0000"/>
                </a:solidFill>
                <a:latin typeface="微软雅黑" panose="020B0503020204020204" charset="-122"/>
                <a:ea typeface="微软雅黑" panose="020B0503020204020204" charset="-122"/>
              </a:rPr>
              <a:t>并收回相关财政补助资金</a:t>
            </a:r>
            <a:r>
              <a:rPr lang="zh-CN" altLang="en-US" sz="2000" b="1" dirty="0" smtClean="0">
                <a:latin typeface="微软雅黑" panose="020B0503020204020204" charset="-122"/>
                <a:ea typeface="微软雅黑" panose="020B0503020204020204" charset="-122"/>
              </a:rPr>
              <a:t>；自通报发布起取消该</a:t>
            </a:r>
            <a:r>
              <a:rPr lang="en-US" altLang="zh-CN" sz="2000" b="1" dirty="0" smtClean="0">
                <a:latin typeface="微软雅黑" panose="020B0503020204020204" charset="-122"/>
                <a:ea typeface="微软雅黑" panose="020B0503020204020204" charset="-122"/>
              </a:rPr>
              <a:t>4</a:t>
            </a:r>
            <a:r>
              <a:rPr lang="zh-CN" altLang="en-US" sz="2000" b="1" dirty="0" smtClean="0">
                <a:latin typeface="微软雅黑" panose="020B0503020204020204" charset="-122"/>
                <a:ea typeface="微软雅黑" panose="020B0503020204020204" charset="-122"/>
              </a:rPr>
              <a:t>家企业今后两年内申请区科技发展资金的资格；</a:t>
            </a:r>
            <a:r>
              <a:rPr lang="zh-CN" altLang="en-US" sz="2000" b="1" dirty="0" smtClean="0">
                <a:solidFill>
                  <a:srgbClr val="FF0000"/>
                </a:solidFill>
                <a:latin typeface="微软雅黑" panose="020B0503020204020204" charset="-122"/>
                <a:ea typeface="微软雅黑" panose="020B0503020204020204" charset="-122"/>
              </a:rPr>
              <a:t>税务机关将追缴该</a:t>
            </a:r>
            <a:r>
              <a:rPr lang="en-US" altLang="zh-CN" sz="2000" b="1" dirty="0" smtClean="0">
                <a:solidFill>
                  <a:srgbClr val="FF0000"/>
                </a:solidFill>
                <a:latin typeface="微软雅黑" panose="020B0503020204020204" charset="-122"/>
                <a:ea typeface="微软雅黑" panose="020B0503020204020204" charset="-122"/>
              </a:rPr>
              <a:t>4</a:t>
            </a:r>
            <a:r>
              <a:rPr lang="zh-CN" altLang="en-US" sz="2000" b="1" dirty="0" smtClean="0">
                <a:solidFill>
                  <a:srgbClr val="FF0000"/>
                </a:solidFill>
                <a:latin typeface="微软雅黑" panose="020B0503020204020204" charset="-122"/>
                <a:ea typeface="微软雅黑" panose="020B0503020204020204" charset="-122"/>
              </a:rPr>
              <a:t>家企业已享受的税收优惠</a:t>
            </a:r>
            <a:r>
              <a:rPr lang="zh-CN" altLang="en-US" sz="2000" b="1" dirty="0" smtClean="0">
                <a:latin typeface="微软雅黑" panose="020B0503020204020204" charset="-122"/>
                <a:ea typeface="微软雅黑" panose="020B0503020204020204" charset="-122"/>
              </a:rPr>
              <a:t>；对出具相关专项审计报告的中介机构，我局提请认定机构在“高新技术企业认定管理工作网”同步进行公告；对</a:t>
            </a:r>
            <a:r>
              <a:rPr lang="zh-CN" altLang="en-US" sz="2000" b="1" dirty="0" smtClean="0">
                <a:solidFill>
                  <a:srgbClr val="FF0000"/>
                </a:solidFill>
                <a:latin typeface="微软雅黑" panose="020B0503020204020204" charset="-122"/>
                <a:ea typeface="微软雅黑" panose="020B0503020204020204" charset="-122"/>
              </a:rPr>
              <a:t>涉嫌违法犯罪行为</a:t>
            </a:r>
            <a:r>
              <a:rPr lang="zh-CN" altLang="en-US" sz="2000" b="1" dirty="0" smtClean="0">
                <a:latin typeface="微软雅黑" panose="020B0503020204020204" charset="-122"/>
                <a:ea typeface="微软雅黑" panose="020B0503020204020204" charset="-122"/>
              </a:rPr>
              <a:t>的，有关线索将提交相关部门处理。 </a:t>
            </a:r>
            <a:endParaRPr lang="en-US" altLang="zh-CN" sz="2000" b="1" dirty="0" smtClean="0">
              <a:latin typeface="微软雅黑" panose="020B0503020204020204" charset="-122"/>
              <a:ea typeface="微软雅黑" panose="020B0503020204020204" charset="-122"/>
            </a:endParaRPr>
          </a:p>
          <a:p>
            <a:pPr algn="r"/>
            <a:r>
              <a:rPr lang="zh-CN" altLang="en-US" sz="2000" b="1" dirty="0" smtClean="0">
                <a:latin typeface="微软雅黑" panose="020B0503020204020204" charset="-122"/>
                <a:ea typeface="微软雅黑" panose="020B0503020204020204" charset="-122"/>
              </a:rPr>
              <a:t>广州市黄埔区科学技术局 </a:t>
            </a:r>
            <a:endParaRPr lang="en-US" altLang="zh-CN" sz="2000" b="1" dirty="0" smtClean="0">
              <a:latin typeface="微软雅黑" panose="020B0503020204020204" charset="-122"/>
              <a:ea typeface="微软雅黑" panose="020B0503020204020204" charset="-122"/>
            </a:endParaRPr>
          </a:p>
          <a:p>
            <a:pPr algn="r"/>
            <a:r>
              <a:rPr lang="en-US" altLang="zh-CN" sz="2000" b="1" dirty="0" smtClean="0">
                <a:latin typeface="微软雅黑" panose="020B0503020204020204" charset="-122"/>
                <a:ea typeface="微软雅黑" panose="020B0503020204020204" charset="-122"/>
              </a:rPr>
              <a:t>2019</a:t>
            </a:r>
            <a:r>
              <a:rPr lang="zh-CN" altLang="en-US" sz="2000" b="1" dirty="0" smtClean="0">
                <a:latin typeface="微软雅黑" panose="020B0503020204020204" charset="-122"/>
                <a:ea typeface="微软雅黑" panose="020B0503020204020204" charset="-122"/>
              </a:rPr>
              <a:t>年</a:t>
            </a:r>
            <a:r>
              <a:rPr lang="en-US" altLang="zh-CN" sz="2000" b="1" dirty="0" smtClean="0">
                <a:latin typeface="微软雅黑" panose="020B0503020204020204" charset="-122"/>
                <a:ea typeface="微软雅黑" panose="020B0503020204020204" charset="-122"/>
              </a:rPr>
              <a:t>5</a:t>
            </a:r>
            <a:r>
              <a:rPr lang="zh-CN" altLang="en-US" sz="2000" b="1" dirty="0" smtClean="0">
                <a:latin typeface="微软雅黑" panose="020B0503020204020204" charset="-122"/>
                <a:ea typeface="微软雅黑" panose="020B0503020204020204" charset="-122"/>
              </a:rPr>
              <a:t>月</a:t>
            </a:r>
            <a:r>
              <a:rPr lang="en-US" altLang="zh-CN" sz="2000" b="1" dirty="0" smtClean="0">
                <a:latin typeface="微软雅黑" panose="020B0503020204020204" charset="-122"/>
                <a:ea typeface="微软雅黑" panose="020B0503020204020204" charset="-122"/>
              </a:rPr>
              <a:t>23</a:t>
            </a:r>
            <a:r>
              <a:rPr lang="zh-CN" altLang="en-US" sz="2000" b="1" dirty="0" smtClean="0">
                <a:latin typeface="微软雅黑" panose="020B0503020204020204" charset="-122"/>
                <a:ea typeface="微软雅黑" panose="020B0503020204020204" charset="-122"/>
              </a:rPr>
              <a:t>日 </a:t>
            </a:r>
          </a:p>
        </p:txBody>
      </p:sp>
      <p:sp>
        <p:nvSpPr>
          <p:cNvPr id="4" name="TextBox 3"/>
          <p:cNvSpPr txBox="1"/>
          <p:nvPr/>
        </p:nvSpPr>
        <p:spPr>
          <a:xfrm>
            <a:off x="500034" y="571480"/>
            <a:ext cx="3286148" cy="523220"/>
          </a:xfrm>
          <a:prstGeom prst="rect">
            <a:avLst/>
          </a:prstGeom>
          <a:noFill/>
        </p:spPr>
        <p:txBody>
          <a:bodyPr wrap="square" rtlCol="0">
            <a:spAutoFit/>
          </a:bodyPr>
          <a:lstStyle/>
          <a:p>
            <a:pPr algn="ctr"/>
            <a:r>
              <a:rPr lang="en-US" altLang="zh-CN" sz="2800" b="1" dirty="0" smtClean="0">
                <a:solidFill>
                  <a:srgbClr val="FF0000"/>
                </a:solidFill>
                <a:latin typeface="华文新魏" panose="02010800040101010101" pitchFamily="2" charset="-122"/>
                <a:ea typeface="华文新魏" panose="02010800040101010101" pitchFamily="2" charset="-122"/>
              </a:rPr>
              <a:t>         1</a:t>
            </a:r>
            <a:r>
              <a:rPr lang="zh-CN" altLang="en-US" sz="2800" b="1" dirty="0" smtClean="0">
                <a:solidFill>
                  <a:srgbClr val="FF0000"/>
                </a:solidFill>
                <a:latin typeface="华文新魏" panose="02010800040101010101" pitchFamily="2" charset="-122"/>
                <a:ea typeface="华文新魏" panose="02010800040101010101" pitchFamily="2" charset="-122"/>
              </a:rPr>
              <a:t>、虚假申请</a:t>
            </a:r>
            <a:endParaRPr lang="en-US" altLang="zh-CN" sz="2800" b="1" dirty="0" smtClean="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458714" y="1172107"/>
            <a:ext cx="8226576" cy="390876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    </a:t>
            </a:r>
            <a:r>
              <a:rPr kumimoji="0" lang="zh-CN" sz="2800" b="1"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企业在中国境内</a:t>
            </a:r>
            <a:r>
              <a:rPr kumimoji="0" lang="zh-CN" sz="28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发生的研究开发费用</a:t>
            </a:r>
            <a:r>
              <a:rPr kumimoji="0" lang="zh-CN" sz="2800" b="1"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，是指企业</a:t>
            </a:r>
            <a:r>
              <a:rPr kumimoji="0" lang="zh-CN" sz="28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内部</a:t>
            </a:r>
            <a:r>
              <a:rPr kumimoji="0" lang="zh-CN" sz="2800" b="1"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研究开发活动实际支出的全部费用与</a:t>
            </a:r>
            <a:r>
              <a:rPr kumimoji="0" lang="zh-CN" sz="2800" b="1" i="0" u="none"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委托境内其他机构或个人</a:t>
            </a:r>
            <a:r>
              <a:rPr kumimoji="0" lang="zh-CN" sz="2800" b="1"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进行的研究开发活动</a:t>
            </a:r>
            <a:r>
              <a:rPr kumimoji="0" lang="zh-CN" sz="4000" b="1" i="1" u="sng" strike="noStrike" cap="none" normalizeH="0" baseline="0" dirty="0" smtClean="0">
                <a:ln>
                  <a:noFill/>
                </a:ln>
                <a:solidFill>
                  <a:srgbClr val="FF0000"/>
                </a:solidFill>
                <a:effectLst/>
                <a:latin typeface="华文新魏" panose="02010800040101010101" pitchFamily="2" charset="-122"/>
                <a:ea typeface="华文新魏" panose="02010800040101010101" pitchFamily="2" charset="-122"/>
                <a:cs typeface="Times New Roman" panose="02020603050405020304" pitchFamily="18" charset="0"/>
              </a:rPr>
              <a:t>所支出的费用之和</a:t>
            </a:r>
            <a:r>
              <a:rPr kumimoji="0" lang="zh-CN" sz="2800" b="1"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，不包括委托境外机构或个人完成的研究开发活动所发生的费用。受托研发的境外机构是指依照外国和地区（含港澳台）法律成立的企业和其他取得收入的组织；受托研发的境外个人是指外籍（含港澳台）个人。</a:t>
            </a:r>
            <a:endParaRPr kumimoji="0" lang="zh-CN" sz="2800" b="1" i="0" u="none" strike="noStrike" cap="none" normalizeH="0" baseline="0" dirty="0" smtClean="0">
              <a:ln>
                <a:noFill/>
              </a:ln>
              <a:solidFill>
                <a:schemeClr val="tx1"/>
              </a:solidFill>
              <a:effectLst/>
              <a:latin typeface="华文新魏" panose="02010800040101010101" pitchFamily="2" charset="-122"/>
              <a:ea typeface="华文新魏" panose="0201080004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575133"/>
            <a:ext cx="7572428" cy="2246769"/>
          </a:xfrm>
          <a:prstGeom prst="rect">
            <a:avLst/>
          </a:prstGeom>
          <a:noFill/>
        </p:spPr>
        <p:txBody>
          <a:bodyPr wrap="square" rtlCol="0">
            <a:spAutoFit/>
          </a:bodyPr>
          <a:lstStyle/>
          <a:p>
            <a:r>
              <a:rPr lang="zh-CN" altLang="en-US" sz="6000" b="1" dirty="0" smtClean="0">
                <a:solidFill>
                  <a:srgbClr val="FF0000"/>
                </a:solidFill>
                <a:latin typeface="华文新魏" panose="02010800040101010101" pitchFamily="2" charset="-122"/>
                <a:ea typeface="华文新魏" panose="02010800040101010101" pitchFamily="2" charset="-122"/>
              </a:rPr>
              <a:t>疑问</a:t>
            </a:r>
            <a:r>
              <a:rPr lang="zh-CN" altLang="en-US" sz="4000" b="1" dirty="0" smtClean="0">
                <a:latin typeface="华文新魏" panose="02010800040101010101" pitchFamily="2" charset="-122"/>
                <a:ea typeface="华文新魏" panose="02010800040101010101" pitchFamily="2" charset="-122"/>
              </a:rPr>
              <a:t>：归集高新技术企业研发费用时，可否将受托进行研发的支出归入？</a:t>
            </a:r>
            <a:endParaRPr lang="zh-CN" altLang="en-US" sz="40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0182" y="1172107"/>
            <a:ext cx="7803149" cy="3970318"/>
          </a:xfrm>
          <a:prstGeom prst="rect">
            <a:avLst/>
          </a:prstGeom>
        </p:spPr>
        <p:txBody>
          <a:bodyPr wrap="square">
            <a:spAutoFit/>
          </a:bodyPr>
          <a:lstStyle/>
          <a:p>
            <a:r>
              <a:rPr lang="zh-CN" altLang="en-US" sz="2800" b="1" dirty="0" smtClean="0">
                <a:latin typeface="华文新魏" panose="02010800040101010101" pitchFamily="2" charset="-122"/>
                <a:ea typeface="华文新魏" panose="02010800040101010101" pitchFamily="2" charset="-122"/>
              </a:rPr>
              <a:t>         某地税务局收到一标题为</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受托研发成本为何不能算在高新技术企业要求的研发费用比例中</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的提问，提问内容如下：</a:t>
            </a:r>
          </a:p>
          <a:p>
            <a:r>
              <a:rPr lang="zh-CN" altLang="en-US" sz="2800" b="1" dirty="0" smtClean="0">
                <a:latin typeface="华文新魏" panose="02010800040101010101" pitchFamily="2" charset="-122"/>
                <a:ea typeface="华文新魏" panose="02010800040101010101" pitchFamily="2" charset="-122"/>
              </a:rPr>
              <a:t>        企业受托研发发生的支出，</a:t>
            </a:r>
            <a:r>
              <a:rPr lang="zh-CN" altLang="en-US" sz="2800" b="1" dirty="0" smtClean="0">
                <a:solidFill>
                  <a:srgbClr val="FF0000"/>
                </a:solidFill>
                <a:latin typeface="华文新魏" panose="02010800040101010101" pitchFamily="2" charset="-122"/>
                <a:ea typeface="华文新魏" panose="02010800040101010101" pitchFamily="2" charset="-122"/>
              </a:rPr>
              <a:t>应当记入企业的研发成本科目</a:t>
            </a:r>
            <a:r>
              <a:rPr lang="zh-CN" altLang="en-US" sz="2800" b="1" dirty="0" smtClean="0">
                <a:latin typeface="华文新魏" panose="02010800040101010101" pitchFamily="2" charset="-122"/>
                <a:ea typeface="华文新魏" panose="02010800040101010101" pitchFamily="2" charset="-122"/>
              </a:rPr>
              <a:t>；但这部分研发成本也属于企业进行研发活动发生的必要支出，为何不能计算在</a:t>
            </a:r>
            <a:r>
              <a:rPr lang="zh-CN" altLang="en-US" sz="2800" b="1" dirty="0" smtClean="0">
                <a:solidFill>
                  <a:srgbClr val="FF0000"/>
                </a:solidFill>
                <a:latin typeface="华文新魏" panose="02010800040101010101" pitchFamily="2" charset="-122"/>
                <a:ea typeface="华文新魏" panose="02010800040101010101" pitchFamily="2" charset="-122"/>
              </a:rPr>
              <a:t>高新技术企业认定要求的研发费用比例当中？</a:t>
            </a:r>
            <a:endParaRPr lang="zh-CN" altLang="en-US" sz="2800" b="1" dirty="0" smtClean="0">
              <a:latin typeface="华文新魏" panose="02010800040101010101" pitchFamily="2" charset="-122"/>
              <a:ea typeface="华文新魏" panose="02010800040101010101" pitchFamily="2" charset="-122"/>
            </a:endParaRPr>
          </a:p>
          <a:p>
            <a:r>
              <a:rPr lang="zh-CN" altLang="en-US" sz="2800" b="1" dirty="0" smtClean="0">
                <a:latin typeface="华文新魏" panose="02010800040101010101" pitchFamily="2" charset="-122"/>
                <a:ea typeface="华文新魏" panose="02010800040101010101" pitchFamily="2" charset="-122"/>
              </a:rPr>
              <a:t>         税局回复“</a:t>
            </a:r>
            <a:r>
              <a:rPr lang="zh-CN" altLang="en-US" sz="2800" b="1" dirty="0" smtClean="0">
                <a:solidFill>
                  <a:srgbClr val="FF0000"/>
                </a:solidFill>
                <a:latin typeface="华文新魏" panose="02010800040101010101" pitchFamily="2" charset="-122"/>
                <a:ea typeface="华文新魏" panose="02010800040101010101" pitchFamily="2" charset="-122"/>
              </a:rPr>
              <a:t>未有新政策出台请按照现有政策执行</a:t>
            </a:r>
            <a:r>
              <a:rPr lang="zh-CN" altLang="en-US" sz="2800" b="1" dirty="0" smtClean="0">
                <a:latin typeface="华文新魏" panose="02010800040101010101" pitchFamily="2" charset="-122"/>
                <a:ea typeface="华文新魏" panose="02010800040101010101" pitchFamily="2" charset="-122"/>
              </a:rPr>
              <a:t>”。</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0034" y="769101"/>
            <a:ext cx="8072494" cy="5632311"/>
          </a:xfrm>
          <a:prstGeom prst="rect">
            <a:avLst/>
          </a:prstGeom>
        </p:spPr>
        <p:txBody>
          <a:bodyPr wrap="square">
            <a:spAutoFit/>
          </a:bodyPr>
          <a:lstStyle/>
          <a:p>
            <a:pPr algn="ctr"/>
            <a:r>
              <a:rPr lang="zh-CN" altLang="en-US" sz="2400" b="1" dirty="0" smtClean="0"/>
              <a:t>计算高新技术企业的研发费比例时，受托研发是否可以计算在内</a:t>
            </a:r>
          </a:p>
          <a:p>
            <a:pPr algn="ctr" fontAlgn="t"/>
            <a:r>
              <a:rPr lang="en-US" altLang="zh-CN" sz="2400" b="1" dirty="0" smtClean="0"/>
              <a:t>2018-02-05 16:11 </a:t>
            </a:r>
            <a:r>
              <a:rPr lang="zh-CN" altLang="en-US" sz="2400" b="1" dirty="0" smtClean="0"/>
              <a:t>来源：中华会计网校 　　</a:t>
            </a:r>
          </a:p>
          <a:p>
            <a:r>
              <a:rPr lang="zh-CN" altLang="en-US" sz="2400" b="1" dirty="0" smtClean="0"/>
              <a:t>　　</a:t>
            </a:r>
            <a:r>
              <a:rPr lang="en-US" altLang="zh-CN" sz="2400" b="1" dirty="0" smtClean="0"/>
              <a:t>【</a:t>
            </a:r>
            <a:r>
              <a:rPr lang="zh-CN" altLang="en-US" sz="2400" b="1" dirty="0" smtClean="0"/>
              <a:t>问题</a:t>
            </a:r>
            <a:r>
              <a:rPr lang="en-US" altLang="zh-CN" sz="2400" b="1" dirty="0" smtClean="0"/>
              <a:t>】</a:t>
            </a:r>
          </a:p>
          <a:p>
            <a:r>
              <a:rPr lang="zh-CN" altLang="en-US" sz="2400" b="1" dirty="0" smtClean="0"/>
              <a:t>　　在计算高新技术企业的研发费比例时，受托研发发生的</a:t>
            </a:r>
            <a:r>
              <a:rPr lang="zh-CN" altLang="en-US" sz="2400" b="1" dirty="0" smtClean="0">
                <a:hlinkClick r:id="rId2" tooltip="研发支出"/>
              </a:rPr>
              <a:t>研发支出</a:t>
            </a:r>
            <a:r>
              <a:rPr lang="zh-CN" altLang="en-US" sz="2400" b="1" dirty="0" smtClean="0"/>
              <a:t>是否可以计算在内？</a:t>
            </a:r>
          </a:p>
          <a:p>
            <a:r>
              <a:rPr lang="zh-CN" altLang="en-US" sz="2400" b="1" dirty="0" smtClean="0"/>
              <a:t>　　</a:t>
            </a:r>
            <a:r>
              <a:rPr lang="en-US" altLang="zh-CN" sz="2400" b="1" dirty="0" smtClean="0"/>
              <a:t>【</a:t>
            </a:r>
            <a:r>
              <a:rPr lang="zh-CN" altLang="en-US" sz="2400" b="1" dirty="0" smtClean="0"/>
              <a:t>答案</a:t>
            </a:r>
            <a:r>
              <a:rPr lang="en-US" altLang="zh-CN" sz="2400" b="1" dirty="0" smtClean="0"/>
              <a:t>】</a:t>
            </a:r>
          </a:p>
          <a:p>
            <a:r>
              <a:rPr lang="zh-CN" altLang="en-US" sz="2400" b="1" dirty="0" smtClean="0"/>
              <a:t>　　国科发火「</a:t>
            </a:r>
            <a:r>
              <a:rPr lang="en-US" altLang="zh-CN" sz="2400" b="1" dirty="0" smtClean="0"/>
              <a:t>2016</a:t>
            </a:r>
            <a:r>
              <a:rPr lang="zh-CN" altLang="en-US" sz="2400" b="1" dirty="0" smtClean="0"/>
              <a:t>」</a:t>
            </a:r>
            <a:r>
              <a:rPr lang="en-US" altLang="zh-CN" sz="2400" b="1" dirty="0" smtClean="0"/>
              <a:t>195</a:t>
            </a:r>
            <a:r>
              <a:rPr lang="zh-CN" altLang="en-US" sz="2400" b="1" dirty="0" smtClean="0"/>
              <a:t>号：委托外部研究开发费用是指企业委托境内外其他机构或个人进行研究开发活动所发生的费用（研究开发活动成果为委托方企业拥有，且与该企业的主要经营业务紧密相关）。委托外部研究开发费用的实际发生额应按照独立交易原则确定，按照实际发生额的</a:t>
            </a:r>
            <a:r>
              <a:rPr lang="en-US" altLang="zh-CN" sz="2400" b="1" dirty="0" smtClean="0"/>
              <a:t>80%</a:t>
            </a:r>
            <a:r>
              <a:rPr lang="zh-CN" altLang="en-US" sz="2400" b="1" dirty="0" smtClean="0"/>
              <a:t>计入委托方研发费用总额。</a:t>
            </a:r>
          </a:p>
          <a:p>
            <a:r>
              <a:rPr lang="zh-CN" altLang="en-US" sz="2400" b="1" dirty="0" smtClean="0"/>
              <a:t>　　所以受托方计算研发支出的比例时，</a:t>
            </a:r>
            <a:r>
              <a:rPr lang="zh-CN" altLang="en-US" sz="2400" b="1" dirty="0" smtClean="0">
                <a:solidFill>
                  <a:srgbClr val="FF0000"/>
                </a:solidFill>
              </a:rPr>
              <a:t>不应当包含</a:t>
            </a:r>
            <a:r>
              <a:rPr lang="zh-CN" altLang="en-US" sz="2400" b="1" dirty="0" smtClean="0"/>
              <a:t>受托研发的支出。</a:t>
            </a:r>
            <a:endParaRPr lang="zh-CN" altLang="en-US" sz="24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0670" y="366081"/>
            <a:ext cx="7924128" cy="1015663"/>
          </a:xfrm>
          <a:prstGeom prst="rect">
            <a:avLst/>
          </a:prstGeom>
          <a:noFill/>
        </p:spPr>
        <p:txBody>
          <a:bodyPr wrap="square" rtlCol="0">
            <a:spAutoFit/>
          </a:bodyPr>
          <a:lstStyle/>
          <a:p>
            <a:r>
              <a:rPr lang="zh-CN" altLang="en-US" sz="3200" b="1" smtClean="0">
                <a:solidFill>
                  <a:srgbClr val="7030A0"/>
                </a:solidFill>
                <a:latin typeface="华文新魏" panose="02010800040101010101" pitchFamily="2" charset="-122"/>
                <a:ea typeface="华文新魏" panose="02010800040101010101" pitchFamily="2" charset="-122"/>
              </a:rPr>
              <a:t>       </a:t>
            </a:r>
            <a:r>
              <a:rPr lang="zh-CN" altLang="en-US" sz="2800" b="1" smtClean="0">
                <a:solidFill>
                  <a:srgbClr val="7030A0"/>
                </a:solidFill>
                <a:latin typeface="华文新魏" panose="02010800040101010101" pitchFamily="2" charset="-122"/>
                <a:ea typeface="华文新魏" panose="02010800040101010101" pitchFamily="2" charset="-122"/>
              </a:rPr>
              <a:t>受托</a:t>
            </a:r>
            <a:r>
              <a:rPr lang="zh-CN" altLang="en-US" sz="2800" b="1" dirty="0" smtClean="0">
                <a:solidFill>
                  <a:srgbClr val="7030A0"/>
                </a:solidFill>
                <a:latin typeface="华文新魏" panose="02010800040101010101" pitchFamily="2" charset="-122"/>
                <a:ea typeface="华文新魏" panose="02010800040101010101" pitchFamily="2" charset="-122"/>
              </a:rPr>
              <a:t>方接受委托进行研发所发生的研发支出可以归集到高新技术企业的研发费用吗？</a:t>
            </a:r>
            <a:endParaRPr lang="zh-CN" altLang="en-US" sz="2800" b="1" dirty="0">
              <a:solidFill>
                <a:srgbClr val="7030A0"/>
              </a:solidFill>
              <a:latin typeface="华文新魏" panose="02010800040101010101" pitchFamily="2" charset="-122"/>
              <a:ea typeface="华文新魏" panose="02010800040101010101" pitchFamily="2" charset="-122"/>
            </a:endParaRPr>
          </a:p>
        </p:txBody>
      </p:sp>
      <p:pic>
        <p:nvPicPr>
          <p:cNvPr id="1028" name="Picture 4"/>
          <p:cNvPicPr>
            <a:picLocks noChangeAspect="1" noChangeArrowheads="1"/>
          </p:cNvPicPr>
          <p:nvPr/>
        </p:nvPicPr>
        <p:blipFill>
          <a:blip r:embed="rId2"/>
          <a:srcRect/>
          <a:stretch>
            <a:fillRect/>
          </a:stretch>
        </p:blipFill>
        <p:spPr bwMode="auto">
          <a:xfrm>
            <a:off x="519202" y="1413925"/>
            <a:ext cx="8226576" cy="1853877"/>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579691" y="3509603"/>
            <a:ext cx="8166086" cy="28211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21650" y="1010900"/>
            <a:ext cx="7500701" cy="2381174"/>
          </a:xfrm>
          <a:prstGeom prst="rect">
            <a:avLst/>
          </a:prstGeom>
          <a:noFill/>
          <a:ln w="9525">
            <a:noFill/>
            <a:miter lim="800000"/>
            <a:headEnd/>
            <a:tailEnd/>
          </a:ln>
          <a:effectLst/>
        </p:spPr>
      </p:pic>
      <p:sp>
        <p:nvSpPr>
          <p:cNvPr id="3" name="TextBox 2"/>
          <p:cNvSpPr txBox="1"/>
          <p:nvPr/>
        </p:nvSpPr>
        <p:spPr>
          <a:xfrm>
            <a:off x="2757324" y="4235044"/>
            <a:ext cx="5686015" cy="830997"/>
          </a:xfrm>
          <a:prstGeom prst="rect">
            <a:avLst/>
          </a:prstGeom>
          <a:noFill/>
        </p:spPr>
        <p:txBody>
          <a:bodyPr wrap="square" rtlCol="0">
            <a:spAutoFit/>
          </a:bodyPr>
          <a:lstStyle/>
          <a:p>
            <a:pPr algn="ctr"/>
            <a:r>
              <a:rPr lang="en-US" altLang="zh-CN" sz="2400" b="1" dirty="0" smtClean="0">
                <a:solidFill>
                  <a:srgbClr val="FF0000"/>
                </a:solidFill>
                <a:latin typeface="华文新魏" panose="02010800040101010101" pitchFamily="2" charset="-122"/>
                <a:ea typeface="华文新魏" panose="0201080004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rPr>
              <a:t>企业所得税实务操作政策指引</a:t>
            </a:r>
            <a:r>
              <a:rPr lang="en-US" altLang="zh-CN" sz="2400" b="1" dirty="0" smtClean="0">
                <a:solidFill>
                  <a:srgbClr val="FF0000"/>
                </a:solidFill>
                <a:latin typeface="华文新魏" panose="02010800040101010101" pitchFamily="2" charset="-122"/>
                <a:ea typeface="华文新魏" panose="0201080004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rPr>
              <a:t>北京市税务局</a:t>
            </a:r>
            <a:endParaRPr lang="zh-CN" altLang="en-US" sz="24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769100"/>
            <a:ext cx="8143932" cy="4998163"/>
          </a:xfrm>
          <a:prstGeom prst="rect">
            <a:avLst/>
          </a:prstGeom>
        </p:spPr>
        <p:txBody>
          <a:bodyPr wrap="square">
            <a:spAutoFit/>
          </a:bodyPr>
          <a:lstStyle/>
          <a:p>
            <a:pPr marL="374015" indent="-361315">
              <a:buSzPct val="95000"/>
              <a:tabLst>
                <a:tab pos="374650" algn="l"/>
              </a:tabLst>
            </a:pPr>
            <a:r>
              <a:rPr lang="zh-CN" altLang="en-US" sz="2800" b="1" spc="-5" dirty="0" smtClean="0">
                <a:latin typeface="宋体" panose="02010600030101010101" pitchFamily="2" charset="-122"/>
                <a:cs typeface="宋体" panose="02010600030101010101" pitchFamily="2" charset="-122"/>
              </a:rPr>
              <a:t>    </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8</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）其他</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费</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endPar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endParaRPr>
          </a:p>
          <a:p>
            <a:pPr marL="228600" marR="5080" indent="506095">
              <a:lnSpc>
                <a:spcPct val="140000"/>
              </a:lnSpc>
              <a:spcBef>
                <a:spcPts val="900"/>
              </a:spcBef>
            </a:pP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上述费用之外与研究</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开</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发</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活</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动直接</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相</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关</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其他费</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包</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括技术</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图</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书</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资</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料费、</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资</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料翻译费、</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专</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家</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咨</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询费</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高</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新</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科</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技研发</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保</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险</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费</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，研发</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成</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果</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检索、</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论</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证</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评审、</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鉴</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定、 验收费</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知</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识产权</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申</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请</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费、注</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册</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费</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代理费</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会</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议</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费、差</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旅</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费</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通讯费</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等</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a:t>
            </a:r>
            <a:endParaRPr lang="zh-CN" altLang="en-US" sz="2800" b="1" dirty="0" smtClean="0">
              <a:latin typeface="华文新魏" panose="02010800040101010101" pitchFamily="2" charset="-122"/>
              <a:ea typeface="华文新魏" panose="02010800040101010101" pitchFamily="2" charset="-122"/>
              <a:cs typeface="宋体" panose="02010600030101010101" pitchFamily="2" charset="-122"/>
            </a:endParaRPr>
          </a:p>
          <a:p>
            <a:pPr marL="228600" marR="304165" indent="546735">
              <a:lnSpc>
                <a:spcPct val="142000"/>
              </a:lnSpc>
              <a:spcBef>
                <a:spcPts val="970"/>
              </a:spcBef>
            </a:pPr>
            <a:endParaRPr lang="zh-CN" altLang="en-US" sz="2800" b="1" dirty="0">
              <a:latin typeface="华文新魏" panose="02010800040101010101" pitchFamily="2" charset="-122"/>
              <a:ea typeface="华文新魏" panose="0201080004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2" y="642927"/>
            <a:ext cx="8001056" cy="5855321"/>
          </a:xfrm>
          <a:prstGeom prst="rect">
            <a:avLst/>
          </a:prstGeom>
        </p:spPr>
        <p:txBody>
          <a:bodyPr wrap="square">
            <a:spAutoFit/>
          </a:bodyPr>
          <a:lstStyle/>
          <a:p>
            <a:pPr marL="228600" marR="304165" indent="546735">
              <a:lnSpc>
                <a:spcPct val="142000"/>
              </a:lnSpc>
              <a:spcBef>
                <a:spcPts val="970"/>
              </a:spcBef>
            </a:pP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其他费用不得</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超</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过</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研</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究开发</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总</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费</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用</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1</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至</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en-US" altLang="zh-CN"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6</a:t>
            </a:r>
            <a:r>
              <a:rPr lang="zh-CN" altLang="en-US"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项之和的</a:t>
            </a:r>
            <a:r>
              <a:rPr lang="en-US" altLang="zh-CN"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2</a:t>
            </a:r>
            <a:r>
              <a:rPr lang="en-US" altLang="zh-CN" sz="2800" b="1" spc="-5"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0%</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，另</a:t>
            </a:r>
            <a:r>
              <a:rPr lang="zh-CN" altLang="en-US" sz="2800" b="1" spc="5" dirty="0" smtClean="0">
                <a:latin typeface="华文新魏" panose="02010800040101010101" pitchFamily="2" charset="-122"/>
                <a:ea typeface="华文新魏" panose="02010800040101010101" pitchFamily="2" charset="-122"/>
                <a:cs typeface="宋体" panose="02010600030101010101" pitchFamily="2" charset="-122"/>
              </a:rPr>
              <a:t>有规定除外。</a:t>
            </a:r>
            <a:endParaRPr lang="en-US" sz="2800" b="1" dirty="0" smtClean="0">
              <a:latin typeface="华文新魏" panose="02010800040101010101" pitchFamily="2" charset="-122"/>
              <a:ea typeface="华文新魏" panose="02010800040101010101" pitchFamily="2" charset="-122"/>
            </a:endParaRPr>
          </a:p>
          <a:p>
            <a:pPr marL="228600" marR="304165" indent="546735">
              <a:lnSpc>
                <a:spcPct val="142000"/>
              </a:lnSpc>
              <a:spcBef>
                <a:spcPts val="970"/>
              </a:spcBef>
            </a:pPr>
            <a:r>
              <a:rPr lang="en-US" sz="2800" dirty="0" smtClean="0"/>
              <a:t>	</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高新技术企业优惠情况及明细表</a:t>
            </a:r>
            <a:r>
              <a:rPr lang="en-US" altLang="zh-CN" sz="2800" b="1" dirty="0" smtClean="0">
                <a:latin typeface="华文新魏" panose="02010800040101010101" pitchFamily="2" charset="-122"/>
                <a:ea typeface="华文新魏" panose="02010800040101010101" pitchFamily="2" charset="-122"/>
              </a:rPr>
              <a:t>》</a:t>
            </a:r>
            <a:r>
              <a:rPr lang="en-US" sz="2800" b="1" dirty="0" smtClean="0">
                <a:latin typeface="华文新魏" panose="02010800040101010101" pitchFamily="2" charset="-122"/>
                <a:ea typeface="华文新魏" panose="02010800040101010101" pitchFamily="2" charset="-122"/>
              </a:rPr>
              <a:t> A107041</a:t>
            </a:r>
            <a:r>
              <a:rPr lang="zh-CN" altLang="en-US" sz="2800" b="1" dirty="0" smtClean="0">
                <a:latin typeface="华文新魏" panose="02010800040101010101" pitchFamily="2" charset="-122"/>
                <a:ea typeface="华文新魏" panose="02010800040101010101" pitchFamily="2" charset="-122"/>
              </a:rPr>
              <a:t>填报说明：</a:t>
            </a:r>
          </a:p>
          <a:p>
            <a:pPr marL="228600" marR="304165" indent="546735">
              <a:lnSpc>
                <a:spcPct val="142000"/>
              </a:lnSpc>
              <a:spcBef>
                <a:spcPts val="970"/>
              </a:spcBef>
            </a:pPr>
            <a:r>
              <a:rPr lang="zh-CN" altLang="en-US" sz="2800" b="1" dirty="0" smtClean="0">
                <a:solidFill>
                  <a:srgbClr val="FF0000"/>
                </a:solidFill>
                <a:latin typeface="华文新魏" panose="02010800040101010101" pitchFamily="2" charset="-122"/>
                <a:ea typeface="华文新魏" panose="02010800040101010101" pitchFamily="2" charset="-122"/>
              </a:rPr>
              <a:t>第</a:t>
            </a:r>
            <a:r>
              <a:rPr lang="en-US" sz="2800" b="1" dirty="0" smtClean="0">
                <a:solidFill>
                  <a:srgbClr val="FF0000"/>
                </a:solidFill>
                <a:latin typeface="华文新魏" panose="02010800040101010101" pitchFamily="2" charset="-122"/>
                <a:ea typeface="华文新魏" panose="02010800040101010101" pitchFamily="2" charset="-122"/>
              </a:rPr>
              <a:t>24</a:t>
            </a:r>
            <a:r>
              <a:rPr lang="zh-CN" altLang="en-US" sz="2800" b="1" dirty="0" smtClean="0">
                <a:solidFill>
                  <a:srgbClr val="FF0000"/>
                </a:solidFill>
                <a:latin typeface="华文新魏" panose="02010800040101010101" pitchFamily="2" charset="-122"/>
                <a:ea typeface="华文新魏" panose="02010800040101010101" pitchFamily="2" charset="-122"/>
              </a:rPr>
              <a:t>行</a:t>
            </a:r>
            <a:r>
              <a:rPr lang="zh-CN" altLang="en-US" sz="2800" b="1" dirty="0" smtClean="0">
                <a:latin typeface="华文新魏" panose="02010800040101010101" pitchFamily="2" charset="-122"/>
                <a:ea typeface="华文新魏" panose="02010800040101010101" pitchFamily="2" charset="-122"/>
              </a:rPr>
              <a:t>“可计入研发费用的其他费用”：填报纳税人为研究开发活动所发生的其他费用中不超过研究开发总费用的</a:t>
            </a:r>
            <a:r>
              <a:rPr lang="en-US" sz="2800" b="1" dirty="0" smtClean="0">
                <a:latin typeface="华文新魏" panose="02010800040101010101" pitchFamily="2" charset="-122"/>
                <a:ea typeface="华文新魏" panose="02010800040101010101" pitchFamily="2" charset="-122"/>
              </a:rPr>
              <a:t>20%</a:t>
            </a:r>
            <a:r>
              <a:rPr lang="zh-CN" altLang="en-US" sz="2800" b="1" dirty="0" smtClean="0">
                <a:latin typeface="华文新魏" panose="02010800040101010101" pitchFamily="2" charset="-122"/>
                <a:ea typeface="华文新魏" panose="02010800040101010101" pitchFamily="2" charset="-122"/>
              </a:rPr>
              <a:t>的金额，按</a:t>
            </a:r>
            <a:r>
              <a:rPr lang="zh-CN" altLang="en-US" sz="2800" b="1" dirty="0" smtClean="0">
                <a:solidFill>
                  <a:srgbClr val="FF0000"/>
                </a:solidFill>
                <a:latin typeface="华文新魏" panose="02010800040101010101" pitchFamily="2" charset="-122"/>
                <a:ea typeface="华文新魏" panose="02010800040101010101" pitchFamily="2" charset="-122"/>
              </a:rPr>
              <a:t>第</a:t>
            </a:r>
            <a:r>
              <a:rPr lang="en-US" sz="2800" b="1" dirty="0" smtClean="0">
                <a:solidFill>
                  <a:srgbClr val="FF0000"/>
                </a:solidFill>
                <a:latin typeface="华文新魏" panose="02010800040101010101" pitchFamily="2" charset="-122"/>
                <a:ea typeface="华文新魏" panose="02010800040101010101" pitchFamily="2" charset="-122"/>
              </a:rPr>
              <a:t>17</a:t>
            </a:r>
            <a:r>
              <a:rPr lang="zh-CN" altLang="en-US" sz="2800" b="1" dirty="0" smtClean="0">
                <a:solidFill>
                  <a:srgbClr val="FF0000"/>
                </a:solidFill>
                <a:latin typeface="华文新魏" panose="02010800040101010101" pitchFamily="2" charset="-122"/>
                <a:ea typeface="华文新魏" panose="02010800040101010101" pitchFamily="2" charset="-122"/>
              </a:rPr>
              <a:t>行至第</a:t>
            </a:r>
            <a:r>
              <a:rPr lang="en-US" sz="2800" b="1" dirty="0" smtClean="0">
                <a:solidFill>
                  <a:srgbClr val="FF0000"/>
                </a:solidFill>
                <a:latin typeface="华文新魏" panose="02010800040101010101" pitchFamily="2" charset="-122"/>
                <a:ea typeface="华文新魏" panose="02010800040101010101" pitchFamily="2" charset="-122"/>
              </a:rPr>
              <a:t>22</a:t>
            </a:r>
            <a:r>
              <a:rPr lang="zh-CN" altLang="en-US" sz="2800" b="1" dirty="0" smtClean="0">
                <a:solidFill>
                  <a:srgbClr val="FF0000"/>
                </a:solidFill>
                <a:latin typeface="华文新魏" panose="02010800040101010101" pitchFamily="2" charset="-122"/>
                <a:ea typeface="华文新魏" panose="02010800040101010101" pitchFamily="2" charset="-122"/>
              </a:rPr>
              <a:t>行之和</a:t>
            </a:r>
            <a:r>
              <a:rPr lang="en-US" altLang="zh-CN" sz="2800" b="1" dirty="0" smtClean="0">
                <a:solidFill>
                  <a:srgbClr val="FF0000"/>
                </a:solidFill>
                <a:latin typeface="华文新魏" panose="02010800040101010101" pitchFamily="2" charset="-122"/>
                <a:ea typeface="华文新魏" panose="02010800040101010101" pitchFamily="2" charset="-122"/>
              </a:rPr>
              <a:t>×</a:t>
            </a:r>
            <a:r>
              <a:rPr lang="en-US" sz="2800" b="1" dirty="0" smtClean="0">
                <a:solidFill>
                  <a:srgbClr val="FF0000"/>
                </a:solidFill>
                <a:latin typeface="华文新魏" panose="02010800040101010101" pitchFamily="2" charset="-122"/>
                <a:ea typeface="华文新魏" panose="02010800040101010101" pitchFamily="2" charset="-122"/>
              </a:rPr>
              <a:t>20%</a:t>
            </a:r>
            <a:r>
              <a:rPr lang="en-US" altLang="zh-CN" sz="2800" b="1" dirty="0" smtClean="0">
                <a:solidFill>
                  <a:srgbClr val="FF0000"/>
                </a:solidFill>
                <a:latin typeface="华文新魏" panose="02010800040101010101" pitchFamily="2" charset="-122"/>
                <a:ea typeface="华文新魏" panose="02010800040101010101" pitchFamily="2" charset="-122"/>
              </a:rPr>
              <a:t>÷</a:t>
            </a:r>
            <a:r>
              <a:rPr lang="en-US" sz="2800" b="1" dirty="0" smtClean="0">
                <a:solidFill>
                  <a:srgbClr val="FF0000"/>
                </a:solidFill>
                <a:latin typeface="华文新魏" panose="02010800040101010101" pitchFamily="2" charset="-122"/>
                <a:ea typeface="华文新魏" panose="02010800040101010101" pitchFamily="2" charset="-122"/>
              </a:rPr>
              <a:t>(1-20%)</a:t>
            </a:r>
            <a:r>
              <a:rPr lang="zh-CN" altLang="en-US" sz="2800" b="1" dirty="0" smtClean="0">
                <a:latin typeface="华文新魏" panose="02010800040101010101" pitchFamily="2" charset="-122"/>
                <a:ea typeface="华文新魏" panose="02010800040101010101" pitchFamily="2" charset="-122"/>
              </a:rPr>
              <a:t>与第</a:t>
            </a:r>
            <a:r>
              <a:rPr lang="en-US" sz="2800" b="1" dirty="0" smtClean="0">
                <a:latin typeface="华文新魏" panose="02010800040101010101" pitchFamily="2" charset="-122"/>
                <a:ea typeface="华文新魏" panose="02010800040101010101" pitchFamily="2" charset="-122"/>
              </a:rPr>
              <a:t>23</a:t>
            </a:r>
            <a:r>
              <a:rPr lang="zh-CN" altLang="en-US" sz="2800" b="1" dirty="0" smtClean="0">
                <a:latin typeface="华文新魏" panose="02010800040101010101" pitchFamily="2" charset="-122"/>
                <a:ea typeface="华文新魏" panose="02010800040101010101" pitchFamily="2" charset="-122"/>
              </a:rPr>
              <a:t>行的孰小值填报。</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14283" y="214289"/>
          <a:ext cx="8715438" cy="6361763"/>
        </p:xfrm>
        <a:graphic>
          <a:graphicData uri="http://schemas.openxmlformats.org/drawingml/2006/table">
            <a:tbl>
              <a:tblPr/>
              <a:tblGrid>
                <a:gridCol w="357191"/>
                <a:gridCol w="857256"/>
                <a:gridCol w="2857520"/>
                <a:gridCol w="1285884"/>
                <a:gridCol w="1143008"/>
                <a:gridCol w="1082300"/>
                <a:gridCol w="1132279"/>
              </a:tblGrid>
              <a:tr h="272763">
                <a:tc gridSpan="7">
                  <a:txBody>
                    <a:bodyPr/>
                    <a:lstStyle/>
                    <a:p>
                      <a:pPr algn="l" fontAlgn="ctr"/>
                      <a:r>
                        <a:rPr lang="en-US" altLang="zh-CN" sz="1600" b="1" i="0" u="none" strike="noStrike" dirty="0">
                          <a:solidFill>
                            <a:srgbClr val="000000"/>
                          </a:solidFill>
                          <a:latin typeface="宋体" panose="02010600030101010101" pitchFamily="2" charset="-122"/>
                        </a:rPr>
                        <a:t>A107041               </a:t>
                      </a:r>
                      <a:r>
                        <a:rPr lang="en-US" altLang="zh-CN" sz="1600" b="1" i="0" u="none" strike="noStrike" dirty="0" smtClean="0">
                          <a:solidFill>
                            <a:srgbClr val="000000"/>
                          </a:solidFill>
                          <a:latin typeface="宋体" panose="02010600030101010101" pitchFamily="2" charset="-122"/>
                        </a:rPr>
                        <a:t>      </a:t>
                      </a:r>
                      <a:r>
                        <a:rPr lang="zh-CN" altLang="en-US" sz="1600" b="1" i="0" u="none" strike="noStrike" dirty="0" smtClean="0">
                          <a:solidFill>
                            <a:srgbClr val="000000"/>
                          </a:solidFill>
                          <a:latin typeface="宋体" panose="02010600030101010101" pitchFamily="2" charset="-122"/>
                        </a:rPr>
                        <a:t>高新技术</a:t>
                      </a:r>
                      <a:r>
                        <a:rPr lang="zh-CN" altLang="en-US" sz="1600" b="1" i="0" u="none" strike="noStrike" dirty="0">
                          <a:solidFill>
                            <a:srgbClr val="000000"/>
                          </a:solidFill>
                          <a:latin typeface="宋体" panose="02010600030101010101" pitchFamily="2" charset="-122"/>
                        </a:rPr>
                        <a:t>企业优惠情况及明细表</a:t>
                      </a:r>
                    </a:p>
                  </a:txBody>
                  <a:tcPr marL="4770" marR="4770" marT="477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72763">
                <a:tc rowSpan="2">
                  <a:txBody>
                    <a:bodyPr/>
                    <a:lstStyle/>
                    <a:p>
                      <a:pPr algn="ctr" fontAlgn="ctr"/>
                      <a:r>
                        <a:rPr lang="en-US" altLang="zh-CN" sz="1600" b="1" i="0" u="none" strike="noStrike" dirty="0">
                          <a:solidFill>
                            <a:srgbClr val="000000"/>
                          </a:solidFill>
                          <a:latin typeface="宋体" panose="02010600030101010101" pitchFamily="2" charset="-122"/>
                        </a:rPr>
                        <a:t>14</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6">
                  <a:txBody>
                    <a:bodyPr/>
                    <a:lstStyle/>
                    <a:p>
                      <a:pPr algn="ctr" fontAlgn="ctr"/>
                      <a:r>
                        <a:rPr lang="zh-CN" altLang="en-US" sz="1600" b="1" i="0" u="none" strike="noStrike" dirty="0">
                          <a:solidFill>
                            <a:srgbClr val="000000"/>
                          </a:solidFill>
                          <a:latin typeface="宋体" panose="02010600030101010101" pitchFamily="2" charset="-122"/>
                        </a:rPr>
                        <a:t>研发费用指标</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zh-CN" altLang="en-US" sz="1600" b="1" i="0" u="none" strike="noStrike" dirty="0">
                          <a:solidFill>
                            <a:srgbClr val="000000"/>
                          </a:solidFill>
                          <a:latin typeface="宋体" panose="02010600030101010101" pitchFamily="2" charset="-122"/>
                        </a:rPr>
                        <a:t>高新研发费用归集年度</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a:solidFill>
                            <a:srgbClr val="000000"/>
                          </a:solidFill>
                          <a:latin typeface="宋体" panose="02010600030101010101" pitchFamily="2" charset="-122"/>
                        </a:rPr>
                        <a:t>本年度</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a:solidFill>
                            <a:srgbClr val="000000"/>
                          </a:solidFill>
                          <a:latin typeface="宋体" panose="02010600030101010101" pitchFamily="2" charset="-122"/>
                        </a:rPr>
                        <a:t>前一年度</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a:solidFill>
                            <a:srgbClr val="000000"/>
                          </a:solidFill>
                          <a:latin typeface="宋体" panose="02010600030101010101" pitchFamily="2" charset="-122"/>
                        </a:rPr>
                        <a:t>前二年度</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a:solidFill>
                            <a:srgbClr val="000000"/>
                          </a:solidFill>
                          <a:latin typeface="宋体" panose="02010600030101010101" pitchFamily="2" charset="-122"/>
                        </a:rPr>
                        <a:t>合计</a:t>
                      </a: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63">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en-US" altLang="zh-CN" sz="1600" b="1" i="0" u="none" strike="noStrike">
                          <a:solidFill>
                            <a:srgbClr val="000000"/>
                          </a:solidFill>
                          <a:latin typeface="宋体" panose="02010600030101010101" pitchFamily="2" charset="-122"/>
                        </a:rPr>
                        <a:t>1</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a:solidFill>
                            <a:srgbClr val="000000"/>
                          </a:solidFill>
                          <a:latin typeface="宋体" panose="02010600030101010101" pitchFamily="2" charset="-122"/>
                        </a:rPr>
                        <a:t>2</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a:solidFill>
                            <a:srgbClr val="000000"/>
                          </a:solidFill>
                          <a:latin typeface="宋体" panose="02010600030101010101" pitchFamily="2" charset="-122"/>
                        </a:rPr>
                        <a:t>3</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a:solidFill>
                            <a:srgbClr val="000000"/>
                          </a:solidFill>
                          <a:latin typeface="宋体" panose="02010600030101010101" pitchFamily="2" charset="-122"/>
                        </a:rPr>
                        <a:t>4</a:t>
                      </a: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565">
                <a:tc>
                  <a:txBody>
                    <a:bodyPr/>
                    <a:lstStyle/>
                    <a:p>
                      <a:pPr algn="ctr" fontAlgn="ctr"/>
                      <a:r>
                        <a:rPr lang="en-US" altLang="zh-CN" sz="1600" b="1" i="0" u="none" strike="noStrike">
                          <a:solidFill>
                            <a:srgbClr val="000000"/>
                          </a:solidFill>
                          <a:latin typeface="宋体" panose="02010600030101010101" pitchFamily="2" charset="-122"/>
                        </a:rPr>
                        <a:t>15</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zh-CN" altLang="en-US" sz="1600" b="1" i="0" u="none" strike="noStrike" dirty="0">
                          <a:solidFill>
                            <a:srgbClr val="000000"/>
                          </a:solidFill>
                          <a:latin typeface="宋体" panose="02010600030101010101" pitchFamily="2" charset="-122"/>
                        </a:rPr>
                        <a:t>七、归集的高新研发费用金额（</a:t>
                      </a:r>
                      <a:r>
                        <a:rPr lang="en-US" altLang="zh-CN" sz="1600" b="1" i="0" u="none" strike="noStrike" dirty="0">
                          <a:solidFill>
                            <a:srgbClr val="000000"/>
                          </a:solidFill>
                          <a:latin typeface="宋体" panose="02010600030101010101" pitchFamily="2" charset="-122"/>
                        </a:rPr>
                        <a:t>16+25</a:t>
                      </a:r>
                      <a:r>
                        <a:rPr lang="zh-CN" altLang="en-US" sz="1600" b="1" i="0" u="none" strike="noStrike" dirty="0">
                          <a:solidFill>
                            <a:srgbClr val="000000"/>
                          </a:solidFill>
                          <a:latin typeface="宋体" panose="02010600030101010101" pitchFamily="2" charset="-122"/>
                        </a:rPr>
                        <a:t>）</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600" b="1" i="0" u="none" strike="noStrike">
                          <a:solidFill>
                            <a:srgbClr val="000000"/>
                          </a:solidFill>
                          <a:latin typeface="宋体" panose="02010600030101010101" pitchFamily="2" charset="-122"/>
                        </a:rPr>
                        <a:t> </a:t>
                      </a:r>
                      <a:r>
                        <a:rPr lang="en-US" altLang="zh-CN" sz="1600" b="1" i="0" u="none" strike="noStrike">
                          <a:solidFill>
                            <a:srgbClr val="000000"/>
                          </a:solidFill>
                          <a:latin typeface="宋体" panose="02010600030101010101" pitchFamily="2" charset="-122"/>
                        </a:rPr>
                        <a:t>-   </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600" b="1" i="0" u="none" strike="noStrike">
                          <a:solidFill>
                            <a:srgbClr val="000000"/>
                          </a:solidFill>
                          <a:latin typeface="宋体" panose="02010600030101010101" pitchFamily="2" charset="-122"/>
                        </a:rPr>
                        <a:t> </a:t>
                      </a:r>
                      <a:r>
                        <a:rPr lang="en-US" altLang="zh-CN" sz="1600" b="1" i="0" u="none" strike="noStrike">
                          <a:solidFill>
                            <a:srgbClr val="000000"/>
                          </a:solidFill>
                          <a:latin typeface="宋体" panose="02010600030101010101" pitchFamily="2" charset="-122"/>
                        </a:rPr>
                        <a:t>-   </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600" b="1" i="0" u="none" strike="noStrike">
                          <a:solidFill>
                            <a:srgbClr val="000000"/>
                          </a:solidFill>
                          <a:latin typeface="宋体" panose="02010600030101010101" pitchFamily="2" charset="-122"/>
                        </a:rPr>
                        <a:t> </a:t>
                      </a:r>
                      <a:r>
                        <a:rPr lang="en-US" altLang="zh-CN" sz="1600" b="1" i="0" u="none" strike="noStrike">
                          <a:solidFill>
                            <a:srgbClr val="000000"/>
                          </a:solidFill>
                          <a:latin typeface="宋体" panose="02010600030101010101" pitchFamily="2" charset="-122"/>
                        </a:rPr>
                        <a:t>-   </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600" b="1" i="0" u="none" strike="noStrike">
                          <a:solidFill>
                            <a:srgbClr val="000000"/>
                          </a:solidFill>
                          <a:latin typeface="宋体" panose="02010600030101010101" pitchFamily="2" charset="-122"/>
                        </a:rPr>
                        <a:t> </a:t>
                      </a:r>
                      <a:r>
                        <a:rPr lang="en-US" altLang="zh-CN" sz="1600" b="1" i="0" u="none" strike="noStrike">
                          <a:solidFill>
                            <a:srgbClr val="000000"/>
                          </a:solidFill>
                          <a:latin typeface="宋体" panose="02010600030101010101" pitchFamily="2" charset="-122"/>
                        </a:rPr>
                        <a:t>-   </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565">
                <a:tc>
                  <a:txBody>
                    <a:bodyPr/>
                    <a:lstStyle/>
                    <a:p>
                      <a:pPr algn="ctr" fontAlgn="ctr"/>
                      <a:r>
                        <a:rPr lang="en-US" altLang="zh-CN" sz="1600" b="1" i="0" u="none" strike="noStrike">
                          <a:solidFill>
                            <a:srgbClr val="000000"/>
                          </a:solidFill>
                          <a:latin typeface="宋体" panose="02010600030101010101" pitchFamily="2" charset="-122"/>
                        </a:rPr>
                        <a:t>16</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zh-CN" altLang="en-US" sz="1600" b="1" i="0" u="none" strike="noStrike" dirty="0">
                          <a:solidFill>
                            <a:srgbClr val="000000"/>
                          </a:solidFill>
                          <a:latin typeface="宋体" panose="02010600030101010101" pitchFamily="2" charset="-122"/>
                        </a:rPr>
                        <a:t>（一）内部研究开发投入</a:t>
                      </a:r>
                      <a:r>
                        <a:rPr lang="en-US" altLang="zh-CN" sz="1600" b="1" i="0" u="none" strike="noStrike" dirty="0">
                          <a:solidFill>
                            <a:srgbClr val="000000"/>
                          </a:solidFill>
                          <a:latin typeface="宋体" panose="02010600030101010101" pitchFamily="2" charset="-122"/>
                        </a:rPr>
                        <a:t>(17+…+22+24)</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600" b="1" i="0" u="none" strike="noStrike">
                          <a:solidFill>
                            <a:srgbClr val="000000"/>
                          </a:solidFill>
                          <a:latin typeface="宋体" panose="02010600030101010101" pitchFamily="2" charset="-122"/>
                        </a:rPr>
                        <a:t> </a:t>
                      </a:r>
                      <a:r>
                        <a:rPr lang="en-US" altLang="zh-CN" sz="1600" b="1" i="0" u="none" strike="noStrike">
                          <a:solidFill>
                            <a:srgbClr val="000000"/>
                          </a:solidFill>
                          <a:latin typeface="宋体" panose="02010600030101010101" pitchFamily="2" charset="-122"/>
                        </a:rPr>
                        <a:t>-   </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600" b="1" i="0" u="none" strike="noStrike">
                          <a:solidFill>
                            <a:srgbClr val="000000"/>
                          </a:solidFill>
                          <a:latin typeface="宋体" panose="02010600030101010101" pitchFamily="2" charset="-122"/>
                        </a:rPr>
                        <a:t> </a:t>
                      </a:r>
                      <a:r>
                        <a:rPr lang="en-US" altLang="zh-CN" sz="1600" b="1" i="0" u="none" strike="noStrike">
                          <a:solidFill>
                            <a:srgbClr val="000000"/>
                          </a:solidFill>
                          <a:latin typeface="宋体" panose="02010600030101010101" pitchFamily="2" charset="-122"/>
                        </a:rPr>
                        <a:t>-   </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600" b="1" i="0" u="none" strike="noStrike">
                          <a:solidFill>
                            <a:srgbClr val="000000"/>
                          </a:solidFill>
                          <a:latin typeface="宋体" panose="02010600030101010101" pitchFamily="2" charset="-122"/>
                        </a:rPr>
                        <a:t> </a:t>
                      </a:r>
                      <a:r>
                        <a:rPr lang="en-US" altLang="zh-CN" sz="1600" b="1" i="0" u="none" strike="noStrike">
                          <a:solidFill>
                            <a:srgbClr val="000000"/>
                          </a:solidFill>
                          <a:latin typeface="宋体" panose="02010600030101010101" pitchFamily="2" charset="-122"/>
                        </a:rPr>
                        <a:t>-   </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600" b="1" i="0" u="none" strike="noStrike" dirty="0">
                          <a:solidFill>
                            <a:srgbClr val="000000"/>
                          </a:solidFill>
                          <a:latin typeface="宋体" panose="02010600030101010101" pitchFamily="2" charset="-122"/>
                        </a:rPr>
                        <a:t> </a:t>
                      </a:r>
                      <a:r>
                        <a:rPr lang="en-US" altLang="zh-CN" sz="1600" b="1" i="0" u="none" strike="noStrike" dirty="0">
                          <a:solidFill>
                            <a:srgbClr val="000000"/>
                          </a:solidFill>
                          <a:latin typeface="宋体" panose="02010600030101010101" pitchFamily="2" charset="-122"/>
                        </a:rPr>
                        <a:t>-   </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559">
                <a:tc>
                  <a:txBody>
                    <a:bodyPr/>
                    <a:lstStyle/>
                    <a:p>
                      <a:pPr algn="ctr" fontAlgn="ctr"/>
                      <a:r>
                        <a:rPr lang="en-US" altLang="zh-CN" sz="1600" b="1" i="0" u="none" strike="noStrike" dirty="0">
                          <a:solidFill>
                            <a:srgbClr val="FF0000"/>
                          </a:solidFill>
                          <a:latin typeface="宋体" panose="02010600030101010101" pitchFamily="2" charset="-122"/>
                        </a:rPr>
                        <a:t>17</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600" b="1" i="0" u="none" strike="noStrike">
                          <a:solidFill>
                            <a:srgbClr val="000000"/>
                          </a:solidFill>
                          <a:latin typeface="宋体" panose="02010600030101010101" pitchFamily="2" charset="-122"/>
                        </a:rPr>
                        <a:t>1.</a:t>
                      </a:r>
                      <a:r>
                        <a:rPr lang="zh-CN" altLang="en-US" sz="1600" b="1" i="0" u="none" strike="noStrike">
                          <a:solidFill>
                            <a:srgbClr val="000000"/>
                          </a:solidFill>
                          <a:latin typeface="宋体" panose="02010600030101010101" pitchFamily="2" charset="-122"/>
                        </a:rPr>
                        <a:t>人员人工费用</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63">
                <a:tc>
                  <a:txBody>
                    <a:bodyPr/>
                    <a:lstStyle/>
                    <a:p>
                      <a:pPr algn="ctr" fontAlgn="ctr"/>
                      <a:r>
                        <a:rPr lang="en-US" altLang="zh-CN" sz="1600" b="1" i="0" u="none" strike="noStrike" dirty="0">
                          <a:solidFill>
                            <a:srgbClr val="FF0000"/>
                          </a:solidFill>
                          <a:latin typeface="宋体" panose="02010600030101010101" pitchFamily="2" charset="-122"/>
                        </a:rPr>
                        <a:t>18</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600" b="1" i="0" u="none" strike="noStrike">
                          <a:solidFill>
                            <a:srgbClr val="000000"/>
                          </a:solidFill>
                          <a:latin typeface="宋体" panose="02010600030101010101" pitchFamily="2" charset="-122"/>
                        </a:rPr>
                        <a:t>2.</a:t>
                      </a:r>
                      <a:r>
                        <a:rPr lang="zh-CN" altLang="en-US" sz="1600" b="1" i="0" u="none" strike="noStrike">
                          <a:solidFill>
                            <a:srgbClr val="000000"/>
                          </a:solidFill>
                          <a:latin typeface="宋体" panose="02010600030101010101" pitchFamily="2" charset="-122"/>
                        </a:rPr>
                        <a:t>直接投入费用</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565">
                <a:tc>
                  <a:txBody>
                    <a:bodyPr/>
                    <a:lstStyle/>
                    <a:p>
                      <a:pPr algn="ctr" fontAlgn="ctr"/>
                      <a:r>
                        <a:rPr lang="en-US" altLang="zh-CN" sz="1600" b="1" i="0" u="none" strike="noStrike" dirty="0">
                          <a:solidFill>
                            <a:srgbClr val="FF0000"/>
                          </a:solidFill>
                          <a:latin typeface="宋体" panose="02010600030101010101" pitchFamily="2" charset="-122"/>
                        </a:rPr>
                        <a:t>19</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600" b="1" i="0" u="none" strike="noStrike" dirty="0">
                          <a:solidFill>
                            <a:srgbClr val="000000"/>
                          </a:solidFill>
                          <a:latin typeface="宋体" panose="02010600030101010101" pitchFamily="2" charset="-122"/>
                        </a:rPr>
                        <a:t>3.</a:t>
                      </a:r>
                      <a:r>
                        <a:rPr lang="zh-CN" altLang="en-US" sz="1600" b="1" i="0" u="none" strike="noStrike" dirty="0">
                          <a:solidFill>
                            <a:srgbClr val="000000"/>
                          </a:solidFill>
                          <a:latin typeface="宋体" panose="02010600030101010101" pitchFamily="2" charset="-122"/>
                        </a:rPr>
                        <a:t>折旧费用与长期待摊费用</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559">
                <a:tc>
                  <a:txBody>
                    <a:bodyPr/>
                    <a:lstStyle/>
                    <a:p>
                      <a:pPr algn="ctr" fontAlgn="ctr"/>
                      <a:r>
                        <a:rPr lang="en-US" altLang="zh-CN" sz="1600" b="1" i="0" u="none" strike="noStrike" dirty="0">
                          <a:solidFill>
                            <a:srgbClr val="FF0000"/>
                          </a:solidFill>
                          <a:latin typeface="宋体" panose="02010600030101010101" pitchFamily="2" charset="-122"/>
                        </a:rPr>
                        <a:t>20</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600" b="1" i="0" u="none" strike="noStrike" dirty="0">
                          <a:solidFill>
                            <a:srgbClr val="000000"/>
                          </a:solidFill>
                          <a:latin typeface="宋体" panose="02010600030101010101" pitchFamily="2" charset="-122"/>
                        </a:rPr>
                        <a:t>4.</a:t>
                      </a:r>
                      <a:r>
                        <a:rPr lang="zh-CN" altLang="en-US" sz="1600" b="1" i="0" u="none" strike="noStrike" dirty="0">
                          <a:solidFill>
                            <a:srgbClr val="000000"/>
                          </a:solidFill>
                          <a:latin typeface="宋体" panose="02010600030101010101" pitchFamily="2" charset="-122"/>
                        </a:rPr>
                        <a:t>无形资产摊销费用</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dirty="0">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63">
                <a:tc>
                  <a:txBody>
                    <a:bodyPr/>
                    <a:lstStyle/>
                    <a:p>
                      <a:pPr algn="ctr" fontAlgn="ctr"/>
                      <a:r>
                        <a:rPr lang="en-US" altLang="zh-CN" sz="1600" b="1" i="0" u="none" strike="noStrike" dirty="0">
                          <a:solidFill>
                            <a:srgbClr val="FF0000"/>
                          </a:solidFill>
                          <a:latin typeface="宋体" panose="02010600030101010101" pitchFamily="2" charset="-122"/>
                        </a:rPr>
                        <a:t>21</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600" b="1" i="0" u="none" strike="noStrike" dirty="0">
                          <a:solidFill>
                            <a:srgbClr val="000000"/>
                          </a:solidFill>
                          <a:latin typeface="宋体" panose="02010600030101010101" pitchFamily="2" charset="-122"/>
                        </a:rPr>
                        <a:t>5.</a:t>
                      </a:r>
                      <a:r>
                        <a:rPr lang="zh-CN" altLang="en-US" sz="1600" b="1" i="0" u="none" strike="noStrike" dirty="0">
                          <a:solidFill>
                            <a:srgbClr val="000000"/>
                          </a:solidFill>
                          <a:latin typeface="宋体" panose="02010600030101010101" pitchFamily="2" charset="-122"/>
                        </a:rPr>
                        <a:t>设计费用</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559">
                <a:tc>
                  <a:txBody>
                    <a:bodyPr/>
                    <a:lstStyle/>
                    <a:p>
                      <a:pPr algn="ctr" fontAlgn="ctr"/>
                      <a:r>
                        <a:rPr lang="en-US" altLang="zh-CN" sz="1600" b="1" i="0" u="none" strike="noStrike" dirty="0">
                          <a:solidFill>
                            <a:srgbClr val="FF0000"/>
                          </a:solidFill>
                          <a:latin typeface="宋体" panose="02010600030101010101" pitchFamily="2" charset="-122"/>
                        </a:rPr>
                        <a:t>22</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600" b="1" i="0" u="none" strike="noStrike" dirty="0">
                          <a:solidFill>
                            <a:srgbClr val="000000"/>
                          </a:solidFill>
                          <a:latin typeface="宋体" panose="02010600030101010101" pitchFamily="2" charset="-122"/>
                        </a:rPr>
                        <a:t>6.</a:t>
                      </a:r>
                      <a:r>
                        <a:rPr lang="zh-CN" altLang="en-US" sz="1600" b="1" i="0" u="none" strike="noStrike" dirty="0">
                          <a:solidFill>
                            <a:srgbClr val="000000"/>
                          </a:solidFill>
                          <a:latin typeface="宋体" panose="02010600030101010101" pitchFamily="2" charset="-122"/>
                        </a:rPr>
                        <a:t>装备调试费与实验费用</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dirty="0">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dirty="0">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559">
                <a:tc>
                  <a:txBody>
                    <a:bodyPr/>
                    <a:lstStyle/>
                    <a:p>
                      <a:pPr algn="ctr" fontAlgn="ctr"/>
                      <a:r>
                        <a:rPr lang="en-US" altLang="zh-CN" sz="1600" b="1" i="0" u="none" strike="noStrike" dirty="0">
                          <a:solidFill>
                            <a:srgbClr val="000000"/>
                          </a:solidFill>
                          <a:latin typeface="宋体" panose="02010600030101010101" pitchFamily="2" charset="-122"/>
                        </a:rPr>
                        <a:t>23</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600" b="1" i="0" u="none" strike="noStrike">
                          <a:solidFill>
                            <a:srgbClr val="000000"/>
                          </a:solidFill>
                          <a:latin typeface="宋体" panose="02010600030101010101" pitchFamily="2" charset="-122"/>
                        </a:rPr>
                        <a:t>7.</a:t>
                      </a:r>
                      <a:r>
                        <a:rPr lang="zh-CN" altLang="en-US" sz="1600" b="1" i="0" u="none" strike="noStrike">
                          <a:solidFill>
                            <a:srgbClr val="000000"/>
                          </a:solidFill>
                          <a:latin typeface="宋体" panose="02010600030101010101" pitchFamily="2" charset="-122"/>
                        </a:rPr>
                        <a:t>其他费用</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565">
                <a:tc>
                  <a:txBody>
                    <a:bodyPr/>
                    <a:lstStyle/>
                    <a:p>
                      <a:pPr algn="ctr" fontAlgn="ctr"/>
                      <a:r>
                        <a:rPr lang="en-US" altLang="zh-CN" sz="1600" b="1" i="0" u="none" strike="noStrike" dirty="0">
                          <a:solidFill>
                            <a:srgbClr val="FF0000"/>
                          </a:solidFill>
                          <a:latin typeface="宋体" panose="02010600030101010101" pitchFamily="2" charset="-122"/>
                        </a:rPr>
                        <a:t>24</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zh-CN" altLang="en-US" sz="1600" b="1" i="0" u="none" strike="noStrike" dirty="0">
                          <a:solidFill>
                            <a:srgbClr val="FF0000"/>
                          </a:solidFill>
                          <a:latin typeface="宋体" panose="02010600030101010101" pitchFamily="2" charset="-122"/>
                        </a:rPr>
                        <a:t>其中：可计入研发费用的其他费用</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dirty="0">
                        <a:solidFill>
                          <a:srgbClr val="FF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dirty="0">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565">
                <a:tc>
                  <a:txBody>
                    <a:bodyPr/>
                    <a:lstStyle/>
                    <a:p>
                      <a:pPr algn="ctr" fontAlgn="ctr"/>
                      <a:r>
                        <a:rPr lang="en-US" altLang="zh-CN" sz="1600" b="1" i="0" u="none" strike="noStrike">
                          <a:solidFill>
                            <a:srgbClr val="000000"/>
                          </a:solidFill>
                          <a:latin typeface="宋体" panose="02010600030101010101" pitchFamily="2" charset="-122"/>
                        </a:rPr>
                        <a:t>25</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zh-CN" altLang="en-US" sz="1600" b="1" i="0" u="none" strike="noStrike" dirty="0">
                          <a:solidFill>
                            <a:srgbClr val="000000"/>
                          </a:solidFill>
                          <a:latin typeface="宋体" panose="02010600030101010101" pitchFamily="2" charset="-122"/>
                        </a:rPr>
                        <a:t>（二）委托外部研发费用</a:t>
                      </a:r>
                      <a:r>
                        <a:rPr lang="en-US" altLang="zh-CN" sz="1600" b="1" i="0" u="none" strike="noStrike" dirty="0">
                          <a:solidFill>
                            <a:srgbClr val="000000"/>
                          </a:solidFill>
                          <a:latin typeface="宋体" panose="02010600030101010101" pitchFamily="2" charset="-122"/>
                        </a:rPr>
                        <a:t>[(26+28)×80%]</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600" b="1" i="0" u="none" strike="noStrike">
                          <a:solidFill>
                            <a:srgbClr val="000000"/>
                          </a:solidFill>
                          <a:latin typeface="宋体" panose="02010600030101010101" pitchFamily="2" charset="-122"/>
                        </a:rPr>
                        <a:t> </a:t>
                      </a:r>
                      <a:r>
                        <a:rPr lang="en-US" altLang="zh-CN" sz="1600" b="1" i="0" u="none" strike="noStrike">
                          <a:solidFill>
                            <a:srgbClr val="000000"/>
                          </a:solidFill>
                          <a:latin typeface="宋体" panose="02010600030101010101" pitchFamily="2" charset="-122"/>
                        </a:rPr>
                        <a:t>-   </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559">
                <a:tc>
                  <a:txBody>
                    <a:bodyPr/>
                    <a:lstStyle/>
                    <a:p>
                      <a:pPr algn="ctr" fontAlgn="ctr"/>
                      <a:r>
                        <a:rPr lang="en-US" altLang="zh-CN" sz="1600" b="1" i="0" u="none" strike="noStrike">
                          <a:solidFill>
                            <a:srgbClr val="000000"/>
                          </a:solidFill>
                          <a:latin typeface="宋体" panose="02010600030101010101" pitchFamily="2" charset="-122"/>
                        </a:rPr>
                        <a:t>26</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600" b="1" i="0" u="none" strike="noStrike">
                          <a:solidFill>
                            <a:srgbClr val="000000"/>
                          </a:solidFill>
                          <a:latin typeface="宋体" panose="02010600030101010101" pitchFamily="2" charset="-122"/>
                        </a:rPr>
                        <a:t>1.</a:t>
                      </a:r>
                      <a:r>
                        <a:rPr lang="zh-CN" altLang="en-US" sz="1600" b="1" i="0" u="none" strike="noStrike">
                          <a:solidFill>
                            <a:srgbClr val="000000"/>
                          </a:solidFill>
                          <a:latin typeface="宋体" panose="02010600030101010101" pitchFamily="2" charset="-122"/>
                        </a:rPr>
                        <a:t>境内的外部研发费</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dirty="0">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763">
                <a:tc>
                  <a:txBody>
                    <a:bodyPr/>
                    <a:lstStyle/>
                    <a:p>
                      <a:pPr algn="ctr" fontAlgn="ctr"/>
                      <a:r>
                        <a:rPr lang="en-US" altLang="zh-CN" sz="1600" b="1" i="0" u="none" strike="noStrike">
                          <a:solidFill>
                            <a:srgbClr val="000000"/>
                          </a:solidFill>
                          <a:latin typeface="宋体" panose="02010600030101010101" pitchFamily="2" charset="-122"/>
                        </a:rPr>
                        <a:t>27</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en-US" altLang="zh-CN" sz="1600" b="1" i="0" u="none" strike="noStrike">
                          <a:solidFill>
                            <a:srgbClr val="000000"/>
                          </a:solidFill>
                          <a:latin typeface="宋体" panose="02010600030101010101" pitchFamily="2" charset="-122"/>
                        </a:rPr>
                        <a:t>2.</a:t>
                      </a:r>
                      <a:r>
                        <a:rPr lang="zh-CN" altLang="en-US" sz="1600" b="1" i="0" u="none" strike="noStrike">
                          <a:solidFill>
                            <a:srgbClr val="000000"/>
                          </a:solidFill>
                          <a:latin typeface="宋体" panose="02010600030101010101" pitchFamily="2" charset="-122"/>
                        </a:rPr>
                        <a:t>境外的外部研发费</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565">
                <a:tc>
                  <a:txBody>
                    <a:bodyPr/>
                    <a:lstStyle/>
                    <a:p>
                      <a:pPr algn="ctr" fontAlgn="ctr"/>
                      <a:r>
                        <a:rPr lang="en-US" altLang="zh-CN" sz="1600" b="1" i="0" u="none" strike="noStrike">
                          <a:solidFill>
                            <a:srgbClr val="000000"/>
                          </a:solidFill>
                          <a:latin typeface="宋体" panose="02010600030101010101" pitchFamily="2" charset="-122"/>
                        </a:rPr>
                        <a:t>28</a:t>
                      </a:r>
                    </a:p>
                  </a:txBody>
                  <a:tcPr marL="4770" marR="4770" marT="477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l" fontAlgn="ctr"/>
                      <a:r>
                        <a:rPr lang="zh-CN" altLang="en-US" sz="1600" b="1" i="0" u="none" strike="noStrike">
                          <a:solidFill>
                            <a:srgbClr val="000000"/>
                          </a:solidFill>
                          <a:latin typeface="宋体" panose="02010600030101010101" pitchFamily="2" charset="-122"/>
                        </a:rPr>
                        <a:t>其中：可计入研发费用的境外的外部研发费</a:t>
                      </a: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zh-CN" altLang="en-US" sz="1600" b="1" i="0" u="none" strike="noStrike" dirty="0">
                        <a:solidFill>
                          <a:srgbClr val="000000"/>
                        </a:solidFill>
                        <a:latin typeface="宋体" panose="02010600030101010101" pitchFamily="2" charset="-122"/>
                      </a:endParaRPr>
                    </a:p>
                  </a:txBody>
                  <a:tcPr marL="4770" marR="4770" marT="477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28596" y="357175"/>
            <a:ext cx="8286808" cy="61436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928662" y="428604"/>
            <a:ext cx="7215238"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42910" y="1000108"/>
            <a:ext cx="7858180"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48" y="1142984"/>
            <a:ext cx="7786742" cy="1569660"/>
          </a:xfrm>
          <a:prstGeom prst="rect">
            <a:avLst/>
          </a:prstGeom>
        </p:spPr>
        <p:txBody>
          <a:bodyPr wrap="square">
            <a:spAutoFit/>
          </a:bodyPr>
          <a:lstStyle/>
          <a:p>
            <a:r>
              <a:rPr lang="zh-CN" altLang="en-US" sz="2400" b="1" dirty="0" smtClean="0">
                <a:latin typeface="华文新魏" pitchFamily="2" charset="-122"/>
                <a:ea typeface="华文新魏" pitchFamily="2" charset="-122"/>
              </a:rPr>
              <a:t>          财企（</a:t>
            </a:r>
            <a:r>
              <a:rPr lang="en-US" altLang="zh-CN" sz="2400" b="1" dirty="0" smtClean="0">
                <a:latin typeface="华文新魏" pitchFamily="2" charset="-122"/>
                <a:ea typeface="华文新魏" pitchFamily="2" charset="-122"/>
              </a:rPr>
              <a:t>2007</a:t>
            </a:r>
            <a:r>
              <a:rPr lang="zh-CN" altLang="en-US" sz="2400" b="1" dirty="0" smtClean="0">
                <a:latin typeface="华文新魏" pitchFamily="2" charset="-122"/>
                <a:ea typeface="华文新魏" pitchFamily="2" charset="-122"/>
              </a:rPr>
              <a:t>）</a:t>
            </a:r>
            <a:r>
              <a:rPr lang="en-US" altLang="zh-CN" sz="2400" b="1" dirty="0" smtClean="0">
                <a:solidFill>
                  <a:srgbClr val="FF0000"/>
                </a:solidFill>
                <a:latin typeface="华文新魏" pitchFamily="2" charset="-122"/>
                <a:ea typeface="华文新魏" pitchFamily="2" charset="-122"/>
              </a:rPr>
              <a:t>194</a:t>
            </a:r>
            <a:r>
              <a:rPr lang="zh-CN" altLang="en-US" sz="2400" b="1" dirty="0" smtClean="0">
                <a:solidFill>
                  <a:srgbClr val="FF0000"/>
                </a:solidFill>
                <a:latin typeface="华文新魏" pitchFamily="2" charset="-122"/>
                <a:ea typeface="华文新魏" pitchFamily="2" charset="-122"/>
              </a:rPr>
              <a:t>号</a:t>
            </a:r>
            <a:r>
              <a:rPr lang="zh-CN" altLang="en-US" sz="2400" b="1" dirty="0" smtClean="0">
                <a:latin typeface="华文新魏" pitchFamily="2" charset="-122"/>
                <a:ea typeface="华文新魏" pitchFamily="2" charset="-122"/>
              </a:rPr>
              <a:t>：</a:t>
            </a:r>
            <a:endParaRPr lang="en-US" altLang="zh-CN" sz="2400" b="1" dirty="0" smtClean="0">
              <a:latin typeface="华文新魏" pitchFamily="2" charset="-122"/>
              <a:ea typeface="华文新魏" pitchFamily="2" charset="-122"/>
            </a:endParaRPr>
          </a:p>
          <a:p>
            <a:r>
              <a:rPr lang="zh-CN" altLang="en-US" sz="2400" b="1" dirty="0" smtClean="0">
                <a:latin typeface="华文新魏" pitchFamily="2" charset="-122"/>
                <a:ea typeface="华文新魏" pitchFamily="2" charset="-122"/>
              </a:rPr>
              <a:t>          （五）用于</a:t>
            </a:r>
            <a:r>
              <a:rPr lang="zh-CN" altLang="en-US" sz="2400" b="1" dirty="0" smtClean="0">
                <a:solidFill>
                  <a:srgbClr val="FF0000"/>
                </a:solidFill>
                <a:latin typeface="华文新魏" pitchFamily="2" charset="-122"/>
                <a:ea typeface="华文新魏" pitchFamily="2" charset="-122"/>
              </a:rPr>
              <a:t>中间试验</a:t>
            </a:r>
            <a:r>
              <a:rPr lang="zh-CN" altLang="en-US" sz="2400" b="1" dirty="0" smtClean="0">
                <a:latin typeface="华文新魏" pitchFamily="2" charset="-122"/>
                <a:ea typeface="华文新魏" pitchFamily="2" charset="-122"/>
              </a:rPr>
              <a:t>和</a:t>
            </a:r>
            <a:r>
              <a:rPr lang="zh-CN" altLang="en-US" sz="2400" b="1" dirty="0" smtClean="0">
                <a:solidFill>
                  <a:srgbClr val="FF0000"/>
                </a:solidFill>
                <a:latin typeface="华文新魏" pitchFamily="2" charset="-122"/>
                <a:ea typeface="华文新魏" pitchFamily="2" charset="-122"/>
              </a:rPr>
              <a:t>产品试制</a:t>
            </a:r>
            <a:r>
              <a:rPr lang="zh-CN" altLang="en-US" sz="2400" b="1" dirty="0" smtClean="0">
                <a:latin typeface="华文新魏" pitchFamily="2" charset="-122"/>
                <a:ea typeface="华文新魏" pitchFamily="2" charset="-122"/>
              </a:rPr>
              <a:t>的模具、工艺装备开发及制造费，设备调整及</a:t>
            </a:r>
            <a:r>
              <a:rPr lang="zh-CN" altLang="en-US" sz="2400" b="1" dirty="0" smtClean="0">
                <a:solidFill>
                  <a:srgbClr val="FF0000"/>
                </a:solidFill>
                <a:latin typeface="华文新魏" pitchFamily="2" charset="-122"/>
                <a:ea typeface="华文新魏" pitchFamily="2" charset="-122"/>
              </a:rPr>
              <a:t>检验费</a:t>
            </a:r>
            <a:r>
              <a:rPr lang="zh-CN" altLang="en-US" sz="2400" b="1" dirty="0" smtClean="0">
                <a:latin typeface="华文新魏" pitchFamily="2" charset="-122"/>
                <a:ea typeface="华文新魏" pitchFamily="2" charset="-122"/>
              </a:rPr>
              <a:t>，样品、样机及一般测试手段购置费，试制产品的</a:t>
            </a:r>
            <a:r>
              <a:rPr lang="zh-CN" altLang="en-US" sz="2400" b="1" dirty="0" smtClean="0">
                <a:solidFill>
                  <a:srgbClr val="FF0000"/>
                </a:solidFill>
                <a:latin typeface="华文新魏" pitchFamily="2" charset="-122"/>
                <a:ea typeface="华文新魏" pitchFamily="2" charset="-122"/>
              </a:rPr>
              <a:t>检验费</a:t>
            </a:r>
            <a:r>
              <a:rPr lang="zh-CN" altLang="en-US" sz="2400" b="1" dirty="0" smtClean="0">
                <a:latin typeface="华文新魏" pitchFamily="2" charset="-122"/>
                <a:ea typeface="华文新魏" pitchFamily="2" charset="-122"/>
              </a:rPr>
              <a:t>等。</a:t>
            </a:r>
            <a:endParaRPr lang="zh-CN" altLang="en-US" sz="2400" b="1" dirty="0">
              <a:latin typeface="华文新魏" pitchFamily="2" charset="-122"/>
              <a:ea typeface="华文新魏" pitchFamily="2" charset="-122"/>
            </a:endParaRPr>
          </a:p>
        </p:txBody>
      </p:sp>
      <p:sp>
        <p:nvSpPr>
          <p:cNvPr id="3" name="矩形 2"/>
          <p:cNvSpPr/>
          <p:nvPr/>
        </p:nvSpPr>
        <p:spPr>
          <a:xfrm>
            <a:off x="571472" y="3500438"/>
            <a:ext cx="8001056" cy="1938992"/>
          </a:xfrm>
          <a:prstGeom prst="rect">
            <a:avLst/>
          </a:prstGeom>
        </p:spPr>
        <p:txBody>
          <a:bodyPr wrap="square">
            <a:spAutoFit/>
          </a:bodyPr>
          <a:lstStyle/>
          <a:p>
            <a:r>
              <a:rPr lang="en-US" sz="2400" b="1" dirty="0" smtClean="0">
                <a:solidFill>
                  <a:srgbClr val="FF0000"/>
                </a:solidFill>
                <a:latin typeface="华文新魏" panose="02010800040101010101" pitchFamily="2" charset="-122"/>
                <a:ea typeface="华文新魏" panose="02010800040101010101" pitchFamily="2" charset="-122"/>
              </a:rPr>
              <a:t>         </a:t>
            </a:r>
            <a:r>
              <a:rPr lang="zh-CN" altLang="en-US" sz="2400" b="1" dirty="0" smtClean="0">
                <a:solidFill>
                  <a:srgbClr val="FF0000"/>
                </a:solidFill>
                <a:latin typeface="华文新魏" panose="02010800040101010101" pitchFamily="2" charset="-122"/>
                <a:ea typeface="华文新魏" panose="02010800040101010101" pitchFamily="2" charset="-122"/>
              </a:rPr>
              <a:t>财税（</a:t>
            </a:r>
            <a:r>
              <a:rPr lang="en-US" altLang="zh-CN" sz="2400" b="1" dirty="0" smtClean="0">
                <a:solidFill>
                  <a:srgbClr val="FF0000"/>
                </a:solidFill>
                <a:latin typeface="华文新魏" panose="02010800040101010101" pitchFamily="2" charset="-122"/>
                <a:ea typeface="华文新魏" panose="02010800040101010101" pitchFamily="2" charset="-122"/>
              </a:rPr>
              <a:t>2015</a:t>
            </a:r>
            <a:r>
              <a:rPr lang="zh-CN" altLang="en-US" sz="2400" b="1" dirty="0" smtClean="0">
                <a:solidFill>
                  <a:srgbClr val="FF0000"/>
                </a:solidFill>
                <a:latin typeface="华文新魏" panose="02010800040101010101" pitchFamily="2" charset="-122"/>
                <a:ea typeface="华文新魏" panose="02010800040101010101" pitchFamily="2" charset="-122"/>
              </a:rPr>
              <a:t>）</a:t>
            </a:r>
            <a:r>
              <a:rPr lang="en-US" altLang="zh-CN" sz="2400" b="1" dirty="0" smtClean="0">
                <a:solidFill>
                  <a:srgbClr val="FF0000"/>
                </a:solidFill>
                <a:latin typeface="华文新魏" panose="02010800040101010101" pitchFamily="2" charset="-122"/>
                <a:ea typeface="华文新魏" panose="02010800040101010101" pitchFamily="2" charset="-122"/>
              </a:rPr>
              <a:t>119</a:t>
            </a:r>
            <a:r>
              <a:rPr lang="zh-CN" altLang="en-US" sz="2400" b="1" dirty="0" smtClean="0">
                <a:solidFill>
                  <a:srgbClr val="FF0000"/>
                </a:solidFill>
                <a:latin typeface="华文新魏" panose="02010800040101010101" pitchFamily="2" charset="-122"/>
                <a:ea typeface="华文新魏" panose="02010800040101010101" pitchFamily="2" charset="-122"/>
              </a:rPr>
              <a:t>号：</a:t>
            </a:r>
            <a:endParaRPr lang="en-US" altLang="zh-CN" sz="2400" b="1" dirty="0" smtClean="0">
              <a:solidFill>
                <a:srgbClr val="FF0000"/>
              </a:solidFill>
              <a:latin typeface="华文新魏" panose="02010800040101010101" pitchFamily="2" charset="-122"/>
              <a:ea typeface="华文新魏" panose="02010800040101010101" pitchFamily="2" charset="-122"/>
            </a:endParaRPr>
          </a:p>
          <a:p>
            <a:r>
              <a:rPr lang="en-US" sz="2400" b="1" dirty="0" smtClean="0">
                <a:solidFill>
                  <a:srgbClr val="FF0000"/>
                </a:solidFill>
                <a:latin typeface="华文新魏" panose="02010800040101010101" pitchFamily="2" charset="-122"/>
                <a:ea typeface="华文新魏" panose="02010800040101010101" pitchFamily="2" charset="-122"/>
              </a:rPr>
              <a:t>         2</a:t>
            </a:r>
            <a:r>
              <a:rPr lang="zh-CN" altLang="en-US" sz="2400" b="1" dirty="0" smtClean="0">
                <a:solidFill>
                  <a:srgbClr val="FF0000"/>
                </a:solidFill>
                <a:latin typeface="华文新魏" panose="02010800040101010101" pitchFamily="2" charset="-122"/>
                <a:ea typeface="华文新魏" panose="02010800040101010101" pitchFamily="2" charset="-122"/>
              </a:rPr>
              <a:t>、直接投入费用</a:t>
            </a:r>
            <a:r>
              <a:rPr lang="en-US" sz="2400" b="1" dirty="0" smtClean="0">
                <a:latin typeface="华文新魏" panose="02010800040101010101" pitchFamily="2" charset="-122"/>
                <a:ea typeface="华文新魏" panose="02010800040101010101" pitchFamily="2" charset="-122"/>
              </a:rPr>
              <a:t/>
            </a:r>
            <a:br>
              <a:rPr lang="en-US" sz="2400" b="1" dirty="0" smtClean="0">
                <a:latin typeface="华文新魏" panose="02010800040101010101" pitchFamily="2" charset="-122"/>
                <a:ea typeface="华文新魏" panose="02010800040101010101" pitchFamily="2" charset="-122"/>
              </a:rPr>
            </a:br>
            <a:r>
              <a:rPr lang="zh-CN" altLang="en-US" sz="2400" b="1" dirty="0" smtClean="0">
                <a:latin typeface="华文新魏" panose="02010800040101010101" pitchFamily="2" charset="-122"/>
                <a:ea typeface="华文新魏" panose="02010800040101010101" pitchFamily="2" charset="-122"/>
              </a:rPr>
              <a:t>　　用于</a:t>
            </a:r>
            <a:r>
              <a:rPr lang="zh-CN" altLang="en-US" sz="2400" b="1" dirty="0" smtClean="0">
                <a:solidFill>
                  <a:srgbClr val="FF0000"/>
                </a:solidFill>
                <a:latin typeface="华文新魏" panose="02010800040101010101" pitchFamily="2" charset="-122"/>
                <a:ea typeface="华文新魏" panose="02010800040101010101" pitchFamily="2" charset="-122"/>
              </a:rPr>
              <a:t>中间试验和产品试制</a:t>
            </a:r>
            <a:r>
              <a:rPr lang="zh-CN" altLang="en-US" sz="2400" b="1" dirty="0" smtClean="0">
                <a:latin typeface="华文新魏" panose="02010800040101010101" pitchFamily="2" charset="-122"/>
                <a:ea typeface="华文新魏" panose="02010800040101010101" pitchFamily="2" charset="-122"/>
              </a:rPr>
              <a:t>的模具、工艺装备开发及制造费，不构成</a:t>
            </a:r>
            <a:r>
              <a:rPr lang="zh-CN" altLang="en-US" sz="2400" b="1" dirty="0" smtClean="0">
                <a:solidFill>
                  <a:srgbClr val="FF0000"/>
                </a:solidFill>
                <a:latin typeface="华文新魏" panose="02010800040101010101" pitchFamily="2" charset="-122"/>
                <a:ea typeface="华文新魏" panose="02010800040101010101" pitchFamily="2" charset="-122"/>
              </a:rPr>
              <a:t>固定资产的样品</a:t>
            </a:r>
            <a:r>
              <a:rPr lang="zh-CN" altLang="en-US" sz="2400" b="1" dirty="0" smtClean="0">
                <a:latin typeface="华文新魏" panose="02010800040101010101" pitchFamily="2" charset="-122"/>
                <a:ea typeface="华文新魏" panose="0201080004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rPr>
              <a:t>样机</a:t>
            </a:r>
            <a:r>
              <a:rPr lang="zh-CN" altLang="en-US" sz="2400" b="1" dirty="0" smtClean="0">
                <a:latin typeface="华文新魏" panose="02010800040101010101" pitchFamily="2" charset="-122"/>
                <a:ea typeface="华文新魏" panose="02010800040101010101" pitchFamily="2" charset="-122"/>
              </a:rPr>
              <a:t>及一般测试手段购置费，试制产品的</a:t>
            </a:r>
            <a:r>
              <a:rPr lang="zh-CN" altLang="en-US" sz="2400" b="1" dirty="0" smtClean="0">
                <a:solidFill>
                  <a:srgbClr val="FF0000"/>
                </a:solidFill>
                <a:latin typeface="华文新魏" panose="02010800040101010101" pitchFamily="2" charset="-122"/>
                <a:ea typeface="华文新魏" panose="02010800040101010101" pitchFamily="2" charset="-122"/>
              </a:rPr>
              <a:t>检验费。</a:t>
            </a:r>
            <a:endParaRPr lang="zh-CN" altLang="en-US" sz="24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57158" y="285728"/>
            <a:ext cx="8358246" cy="4071966"/>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428596" y="4286256"/>
            <a:ext cx="8143932"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71472" y="857233"/>
            <a:ext cx="8072494" cy="214314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71472" y="2857496"/>
            <a:ext cx="8072494" cy="3357586"/>
          </a:xfrm>
          <a:prstGeom prst="rect">
            <a:avLst/>
          </a:prstGeom>
          <a:noFill/>
          <a:ln w="9525">
            <a:noFill/>
            <a:miter lim="800000"/>
            <a:headEnd/>
            <a:tailEnd/>
          </a:ln>
          <a:effectLst/>
        </p:spPr>
      </p:pic>
      <p:sp>
        <p:nvSpPr>
          <p:cNvPr id="4" name="TextBox 3"/>
          <p:cNvSpPr txBox="1"/>
          <p:nvPr/>
        </p:nvSpPr>
        <p:spPr>
          <a:xfrm>
            <a:off x="5929322" y="928670"/>
            <a:ext cx="1214446" cy="369332"/>
          </a:xfrm>
          <a:prstGeom prst="rect">
            <a:avLst/>
          </a:prstGeom>
          <a:noFill/>
        </p:spPr>
        <p:txBody>
          <a:bodyPr wrap="square" rtlCol="0">
            <a:spAutoFit/>
          </a:bodyPr>
          <a:lstStyle/>
          <a:p>
            <a:r>
              <a:rPr lang="zh-CN" altLang="en-US" b="1" dirty="0" smtClean="0">
                <a:solidFill>
                  <a:srgbClr val="FF0000"/>
                </a:solidFill>
              </a:rPr>
              <a:t>伊利股份</a:t>
            </a:r>
            <a:endParaRPr lang="zh-CN" altLang="en-US" b="1" dirty="0">
              <a:solidFill>
                <a:srgbClr val="FF0000"/>
              </a:solidFill>
            </a:endParaRPr>
          </a:p>
        </p:txBody>
      </p:sp>
      <p:sp>
        <p:nvSpPr>
          <p:cNvPr id="5" name="TextBox 4"/>
          <p:cNvSpPr txBox="1"/>
          <p:nvPr/>
        </p:nvSpPr>
        <p:spPr>
          <a:xfrm>
            <a:off x="357158" y="214290"/>
            <a:ext cx="8072494" cy="400110"/>
          </a:xfrm>
          <a:prstGeom prst="rect">
            <a:avLst/>
          </a:prstGeom>
          <a:noFill/>
        </p:spPr>
        <p:txBody>
          <a:bodyPr wrap="square" rtlCol="0">
            <a:spAutoFit/>
          </a:bodyPr>
          <a:lstStyle/>
          <a:p>
            <a:pPr algn="ctr"/>
            <a:r>
              <a:rPr lang="zh-CN" altLang="en-US" sz="2000" b="1" dirty="0" smtClean="0">
                <a:solidFill>
                  <a:srgbClr val="FF0000"/>
                </a:solidFill>
                <a:latin typeface="微软雅黑" pitchFamily="34" charset="-122"/>
                <a:ea typeface="微软雅黑" pitchFamily="34" charset="-122"/>
              </a:rPr>
              <a:t>第四季度（</a:t>
            </a:r>
            <a:r>
              <a:rPr lang="en-US" altLang="zh-CN" sz="2000" b="1" dirty="0" smtClean="0">
                <a:solidFill>
                  <a:srgbClr val="FF0000"/>
                </a:solidFill>
                <a:latin typeface="微软雅黑" pitchFamily="34" charset="-122"/>
                <a:ea typeface="微软雅黑" pitchFamily="34" charset="-122"/>
              </a:rPr>
              <a:t>10</a:t>
            </a:r>
            <a:r>
              <a:rPr lang="zh-CN" altLang="en-US" sz="2000" b="1" dirty="0" smtClean="0">
                <a:solidFill>
                  <a:srgbClr val="FF0000"/>
                </a:solidFill>
                <a:latin typeface="微软雅黑" pitchFamily="34" charset="-122"/>
                <a:ea typeface="微软雅黑" pitchFamily="34" charset="-122"/>
              </a:rPr>
              <a:t>月、</a:t>
            </a:r>
            <a:r>
              <a:rPr lang="en-US" altLang="zh-CN" sz="2000" b="1" dirty="0" smtClean="0">
                <a:solidFill>
                  <a:srgbClr val="FF0000"/>
                </a:solidFill>
                <a:latin typeface="微软雅黑" pitchFamily="34" charset="-122"/>
                <a:ea typeface="微软雅黑" pitchFamily="34" charset="-122"/>
              </a:rPr>
              <a:t>11</a:t>
            </a:r>
            <a:r>
              <a:rPr lang="zh-CN" altLang="en-US" sz="2000" b="1" dirty="0" smtClean="0">
                <a:solidFill>
                  <a:srgbClr val="FF0000"/>
                </a:solidFill>
                <a:latin typeface="微软雅黑" pitchFamily="34" charset="-122"/>
                <a:ea typeface="微软雅黑" pitchFamily="34" charset="-122"/>
              </a:rPr>
              <a:t>月、</a:t>
            </a:r>
            <a:r>
              <a:rPr lang="en-US" altLang="zh-CN" sz="2000" b="1" dirty="0" smtClean="0">
                <a:solidFill>
                  <a:srgbClr val="FF0000"/>
                </a:solidFill>
                <a:latin typeface="微软雅黑" pitchFamily="34" charset="-122"/>
                <a:ea typeface="微软雅黑" pitchFamily="34" charset="-122"/>
              </a:rPr>
              <a:t>12</a:t>
            </a:r>
            <a:r>
              <a:rPr lang="zh-CN" altLang="en-US" sz="2000" b="1" dirty="0" smtClean="0">
                <a:solidFill>
                  <a:srgbClr val="FF0000"/>
                </a:solidFill>
                <a:latin typeface="微软雅黑" pitchFamily="34" charset="-122"/>
                <a:ea typeface="微软雅黑" pitchFamily="34" charset="-122"/>
              </a:rPr>
              <a:t>月）研发费用占全部研发费用</a:t>
            </a:r>
            <a:r>
              <a:rPr lang="en-US" altLang="zh-CN" sz="2000" b="1" dirty="0" smtClean="0">
                <a:solidFill>
                  <a:srgbClr val="FF0000"/>
                </a:solidFill>
                <a:latin typeface="微软雅黑" pitchFamily="34" charset="-122"/>
                <a:ea typeface="微软雅黑" pitchFamily="34" charset="-122"/>
              </a:rPr>
              <a:t>68%</a:t>
            </a:r>
            <a:endParaRPr lang="zh-CN" altLang="en-US" sz="2000"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500298" y="714356"/>
            <a:ext cx="3943350" cy="9906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85720" y="1785926"/>
            <a:ext cx="8501122"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500034" y="1142984"/>
            <a:ext cx="8143932" cy="4214842"/>
          </a:xfrm>
          <a:prstGeom prst="rect">
            <a:avLst/>
          </a:prstGeom>
          <a:noFill/>
          <a:ln w="9525">
            <a:noFill/>
            <a:miter lim="800000"/>
            <a:headEnd/>
            <a:tailEnd/>
          </a:ln>
          <a:effectLst/>
        </p:spPr>
      </p:pic>
      <p:sp>
        <p:nvSpPr>
          <p:cNvPr id="5" name="矩形 4"/>
          <p:cNvSpPr/>
          <p:nvPr/>
        </p:nvSpPr>
        <p:spPr>
          <a:xfrm>
            <a:off x="2883877" y="714356"/>
            <a:ext cx="3376245" cy="923330"/>
          </a:xfrm>
          <a:prstGeom prst="rect">
            <a:avLst/>
          </a:prstGeom>
        </p:spPr>
        <p:txBody>
          <a:bodyPr wrap="square">
            <a:spAutoFit/>
          </a:bodyPr>
          <a:lstStyle/>
          <a:p>
            <a:pPr algn="ctr"/>
            <a:r>
              <a:rPr lang="zh-CN" altLang="en-US" b="1" dirty="0" smtClean="0">
                <a:ln/>
                <a:solidFill>
                  <a:schemeClr val="bg1"/>
                </a:solidFill>
              </a:rPr>
              <a:t>第四季度研第四季度研发费用占全年的</a:t>
            </a:r>
            <a:r>
              <a:rPr lang="en-US" altLang="zh-CN" b="1" dirty="0" smtClean="0">
                <a:ln/>
                <a:solidFill>
                  <a:schemeClr val="bg1"/>
                </a:solidFill>
              </a:rPr>
              <a:t>67%</a:t>
            </a:r>
            <a:endParaRPr lang="zh-CN" altLang="en-US" b="1" dirty="0" smtClean="0">
              <a:ln/>
              <a:solidFill>
                <a:schemeClr val="bg1"/>
              </a:solidFill>
            </a:endParaRPr>
          </a:p>
          <a:p>
            <a:pPr algn="ctr"/>
            <a:r>
              <a:rPr lang="zh-CN" altLang="en-US" b="1" dirty="0" smtClean="0">
                <a:ln/>
                <a:solidFill>
                  <a:schemeClr val="bg1"/>
                </a:solidFill>
              </a:rPr>
              <a:t>发费用占全年的</a:t>
            </a:r>
            <a:r>
              <a:rPr lang="en-US" altLang="zh-CN" b="1" dirty="0" smtClean="0">
                <a:ln/>
                <a:solidFill>
                  <a:schemeClr val="bg1"/>
                </a:solidFill>
              </a:rPr>
              <a:t>67%</a:t>
            </a:r>
            <a:endParaRPr lang="zh-CN" altLang="en-US" b="1" dirty="0">
              <a:ln/>
              <a:solidFill>
                <a:schemeClr val="bg1"/>
              </a:solidFill>
            </a:endParaRPr>
          </a:p>
        </p:txBody>
      </p:sp>
      <p:sp>
        <p:nvSpPr>
          <p:cNvPr id="6" name="TextBox 5"/>
          <p:cNvSpPr txBox="1"/>
          <p:nvPr/>
        </p:nvSpPr>
        <p:spPr>
          <a:xfrm>
            <a:off x="1071538" y="571480"/>
            <a:ext cx="4643470" cy="369332"/>
          </a:xfrm>
          <a:prstGeom prst="rect">
            <a:avLst/>
          </a:prstGeom>
          <a:noFill/>
        </p:spPr>
        <p:txBody>
          <a:bodyPr wrap="square" rtlCol="0">
            <a:spAutoFit/>
          </a:bodyPr>
          <a:lstStyle/>
          <a:p>
            <a:pPr algn="ctr"/>
            <a:r>
              <a:rPr lang="zh-CN" altLang="en-US" b="1" dirty="0" smtClean="0">
                <a:ln/>
                <a:solidFill>
                  <a:srgbClr val="FF0000"/>
                </a:solidFill>
                <a:latin typeface="微软雅黑" pitchFamily="34" charset="-122"/>
                <a:ea typeface="微软雅黑" pitchFamily="34" charset="-122"/>
              </a:rPr>
              <a:t>第三季度研发费用占全部研发费用是</a:t>
            </a:r>
            <a:r>
              <a:rPr lang="en-US" altLang="zh-CN" b="1" dirty="0" smtClean="0">
                <a:ln/>
                <a:solidFill>
                  <a:srgbClr val="FF0000"/>
                </a:solidFill>
                <a:latin typeface="微软雅黑" pitchFamily="34" charset="-122"/>
                <a:ea typeface="微软雅黑" pitchFamily="34" charset="-122"/>
              </a:rPr>
              <a:t>66%</a:t>
            </a:r>
            <a:endParaRPr lang="zh-CN" altLang="en-US" b="1" dirty="0" smtClean="0">
              <a:ln/>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1003118" y="366077"/>
            <a:ext cx="3568882" cy="443070"/>
          </a:xfrm>
          <a:prstGeom prst="rect">
            <a:avLst/>
          </a:prstGeom>
        </p:spPr>
        <p:txBody>
          <a:bodyPr vert="horz" wrap="square" lIns="0" tIns="12065" rIns="0" bIns="0" rtlCol="0">
            <a:spAutoFit/>
          </a:bodyPr>
          <a:lstStyle/>
          <a:p>
            <a:pPr marL="12700">
              <a:spcBef>
                <a:spcPts val="95"/>
              </a:spcBef>
            </a:pPr>
            <a:r>
              <a:rPr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高新</a:t>
            </a:r>
            <a:r>
              <a:rPr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收</a:t>
            </a:r>
            <a:r>
              <a:rPr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入占</a:t>
            </a:r>
            <a:r>
              <a:rPr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比</a:t>
            </a:r>
            <a:endParaRPr sz="2800" dirty="0">
              <a:solidFill>
                <a:srgbClr val="FF0000"/>
              </a:solidFill>
              <a:latin typeface="华文新魏" panose="02010800040101010101" pitchFamily="2" charset="-122"/>
              <a:ea typeface="华文新魏" panose="02010800040101010101" pitchFamily="2" charset="-122"/>
              <a:cs typeface="微软雅黑" panose="020B0503020204020204" charset="-122"/>
            </a:endParaRPr>
          </a:p>
        </p:txBody>
      </p:sp>
      <p:sp>
        <p:nvSpPr>
          <p:cNvPr id="5" name="object 5"/>
          <p:cNvSpPr txBox="1"/>
          <p:nvPr/>
        </p:nvSpPr>
        <p:spPr>
          <a:xfrm>
            <a:off x="277243" y="849700"/>
            <a:ext cx="8468534" cy="973087"/>
          </a:xfrm>
          <a:prstGeom prst="rect">
            <a:avLst/>
          </a:prstGeom>
        </p:spPr>
        <p:txBody>
          <a:bodyPr vert="horz" wrap="square" lIns="0" tIns="12700" rIns="0" bIns="0" rtlCol="0">
            <a:spAutoFit/>
          </a:bodyPr>
          <a:lstStyle/>
          <a:p>
            <a:pPr marL="12700" marR="5080" indent="565150">
              <a:lnSpc>
                <a:spcPct val="130000"/>
              </a:lnSpc>
              <a:spcBef>
                <a:spcPts val="100"/>
              </a:spcBef>
            </a:pPr>
            <a:r>
              <a:rPr sz="2400" b="1" spc="15" dirty="0">
                <a:solidFill>
                  <a:srgbClr val="FF0000"/>
                </a:solidFill>
                <a:latin typeface="华文新魏" panose="02010800040101010101" pitchFamily="2" charset="-122"/>
                <a:ea typeface="华文新魏" panose="02010800040101010101" pitchFamily="2" charset="-122"/>
                <a:cs typeface="微软雅黑" panose="020B0503020204020204" charset="-122"/>
              </a:rPr>
              <a:t>近</a:t>
            </a:r>
            <a:r>
              <a:rPr sz="2400" b="1" spc="5" dirty="0">
                <a:solidFill>
                  <a:srgbClr val="FF0000"/>
                </a:solidFill>
                <a:latin typeface="华文新魏" panose="02010800040101010101" pitchFamily="2" charset="-122"/>
                <a:ea typeface="华文新魏" panose="02010800040101010101" pitchFamily="2" charset="-122"/>
                <a:cs typeface="微软雅黑" panose="020B0503020204020204" charset="-122"/>
              </a:rPr>
              <a:t>一年</a:t>
            </a:r>
            <a:r>
              <a:rPr sz="2400" b="1" spc="15" dirty="0">
                <a:latin typeface="华文新魏" panose="02010800040101010101" pitchFamily="2" charset="-122"/>
                <a:ea typeface="华文新魏" panose="02010800040101010101" pitchFamily="2" charset="-122"/>
                <a:cs typeface="微软雅黑" panose="020B0503020204020204" charset="-122"/>
              </a:rPr>
              <a:t>高</a:t>
            </a:r>
            <a:r>
              <a:rPr sz="2400" b="1" spc="5" dirty="0">
                <a:latin typeface="华文新魏" panose="02010800040101010101" pitchFamily="2" charset="-122"/>
                <a:ea typeface="华文新魏" panose="02010800040101010101" pitchFamily="2" charset="-122"/>
                <a:cs typeface="微软雅黑" panose="020B0503020204020204" charset="-122"/>
              </a:rPr>
              <a:t>新技</a:t>
            </a:r>
            <a:r>
              <a:rPr sz="2400" b="1" spc="15" dirty="0">
                <a:latin typeface="华文新魏" panose="02010800040101010101" pitchFamily="2" charset="-122"/>
                <a:ea typeface="华文新魏" panose="02010800040101010101" pitchFamily="2" charset="-122"/>
                <a:cs typeface="微软雅黑" panose="020B0503020204020204" charset="-122"/>
              </a:rPr>
              <a:t>术</a:t>
            </a:r>
            <a:r>
              <a:rPr sz="2400" b="1" spc="5" dirty="0">
                <a:latin typeface="华文新魏" panose="02010800040101010101" pitchFamily="2" charset="-122"/>
                <a:ea typeface="华文新魏" panose="02010800040101010101" pitchFamily="2" charset="-122"/>
                <a:cs typeface="微软雅黑" panose="020B0503020204020204" charset="-122"/>
              </a:rPr>
              <a:t>产</a:t>
            </a:r>
            <a:r>
              <a:rPr sz="2400" b="1" spc="15" dirty="0">
                <a:latin typeface="华文新魏" panose="02010800040101010101" pitchFamily="2" charset="-122"/>
                <a:ea typeface="华文新魏" panose="02010800040101010101" pitchFamily="2" charset="-122"/>
                <a:cs typeface="微软雅黑" panose="020B0503020204020204" charset="-122"/>
              </a:rPr>
              <a:t>品</a:t>
            </a:r>
            <a:r>
              <a:rPr sz="2400" b="1" spc="5" dirty="0">
                <a:latin typeface="华文新魏" panose="02010800040101010101" pitchFamily="2" charset="-122"/>
                <a:ea typeface="华文新魏" panose="02010800040101010101" pitchFamily="2" charset="-122"/>
                <a:cs typeface="微软雅黑" panose="020B0503020204020204" charset="-122"/>
              </a:rPr>
              <a:t>（服</a:t>
            </a:r>
            <a:r>
              <a:rPr sz="2400" b="1" spc="15" dirty="0">
                <a:latin typeface="华文新魏" panose="02010800040101010101" pitchFamily="2" charset="-122"/>
                <a:ea typeface="华文新魏" panose="02010800040101010101" pitchFamily="2" charset="-122"/>
                <a:cs typeface="微软雅黑" panose="020B0503020204020204" charset="-122"/>
              </a:rPr>
              <a:t>务</a:t>
            </a:r>
            <a:r>
              <a:rPr sz="2400" b="1" spc="5" dirty="0">
                <a:latin typeface="华文新魏" panose="02010800040101010101" pitchFamily="2" charset="-122"/>
                <a:ea typeface="华文新魏" panose="02010800040101010101" pitchFamily="2" charset="-122"/>
                <a:cs typeface="微软雅黑" panose="020B0503020204020204" charset="-122"/>
              </a:rPr>
              <a:t>）</a:t>
            </a:r>
            <a:r>
              <a:rPr sz="2400" b="1" spc="15" dirty="0" smtClean="0">
                <a:latin typeface="华文新魏" panose="02010800040101010101" pitchFamily="2" charset="-122"/>
                <a:ea typeface="华文新魏" panose="02010800040101010101" pitchFamily="2" charset="-122"/>
                <a:cs typeface="微软雅黑" panose="020B0503020204020204" charset="-122"/>
              </a:rPr>
              <a:t>收</a:t>
            </a:r>
            <a:r>
              <a:rPr sz="2400" b="1" spc="5" dirty="0" smtClean="0">
                <a:latin typeface="华文新魏" panose="02010800040101010101" pitchFamily="2" charset="-122"/>
                <a:ea typeface="华文新魏" panose="02010800040101010101" pitchFamily="2" charset="-122"/>
                <a:cs typeface="微软雅黑" panose="020B0503020204020204" charset="-122"/>
              </a:rPr>
              <a:t>入</a:t>
            </a:r>
            <a:r>
              <a:rPr lang="zh-CN" altLang="en-US" sz="2400" b="1" spc="5" dirty="0" smtClean="0">
                <a:latin typeface="华文新魏" panose="02010800040101010101" pitchFamily="2" charset="-122"/>
                <a:ea typeface="华文新魏" panose="02010800040101010101" pitchFamily="2" charset="-122"/>
                <a:cs typeface="微软雅黑" panose="020B0503020204020204" charset="-122"/>
              </a:rPr>
              <a:t>占</a:t>
            </a:r>
            <a:r>
              <a:rPr sz="2400" b="1" spc="15" dirty="0" smtClean="0">
                <a:latin typeface="华文新魏" panose="02010800040101010101" pitchFamily="2" charset="-122"/>
                <a:ea typeface="华文新魏" panose="02010800040101010101" pitchFamily="2" charset="-122"/>
                <a:cs typeface="微软雅黑" panose="020B0503020204020204" charset="-122"/>
              </a:rPr>
              <a:t>企</a:t>
            </a:r>
            <a:r>
              <a:rPr sz="2400" b="1" spc="5" dirty="0" smtClean="0">
                <a:latin typeface="华文新魏" panose="02010800040101010101" pitchFamily="2" charset="-122"/>
                <a:ea typeface="华文新魏" panose="02010800040101010101" pitchFamily="2" charset="-122"/>
                <a:cs typeface="微软雅黑" panose="020B0503020204020204" charset="-122"/>
              </a:rPr>
              <a:t>业</a:t>
            </a:r>
            <a:r>
              <a:rPr sz="2400" b="1" spc="15" dirty="0" smtClean="0">
                <a:latin typeface="华文新魏" panose="02010800040101010101" pitchFamily="2" charset="-122"/>
                <a:ea typeface="华文新魏" panose="02010800040101010101" pitchFamily="2" charset="-122"/>
                <a:cs typeface="微软雅黑" panose="020B0503020204020204" charset="-122"/>
              </a:rPr>
              <a:t>同</a:t>
            </a:r>
            <a:r>
              <a:rPr sz="2400" b="1" spc="5" dirty="0" smtClean="0">
                <a:latin typeface="华文新魏" panose="02010800040101010101" pitchFamily="2" charset="-122"/>
                <a:ea typeface="华文新魏" panose="02010800040101010101" pitchFamily="2" charset="-122"/>
                <a:cs typeface="微软雅黑" panose="020B0503020204020204" charset="-122"/>
              </a:rPr>
              <a:t>期</a:t>
            </a:r>
            <a:r>
              <a:rPr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总</a:t>
            </a:r>
            <a:r>
              <a:rPr sz="24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收</a:t>
            </a:r>
            <a:r>
              <a:rPr sz="24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入</a:t>
            </a:r>
            <a:r>
              <a:rPr sz="2400" b="1" spc="15" dirty="0" smtClean="0">
                <a:latin typeface="华文新魏" panose="02010800040101010101" pitchFamily="2" charset="-122"/>
                <a:ea typeface="华文新魏" panose="02010800040101010101" pitchFamily="2" charset="-122"/>
                <a:cs typeface="微软雅黑" panose="020B0503020204020204" charset="-122"/>
              </a:rPr>
              <a:t>的</a:t>
            </a:r>
            <a:r>
              <a:rPr sz="2400" b="1" spc="-5" dirty="0" smtClean="0">
                <a:latin typeface="华文新魏" panose="02010800040101010101" pitchFamily="2" charset="-122"/>
                <a:ea typeface="华文新魏" panose="02010800040101010101" pitchFamily="2" charset="-122"/>
                <a:cs typeface="微软雅黑" panose="020B0503020204020204" charset="-122"/>
              </a:rPr>
              <a:t>比</a:t>
            </a:r>
            <a:r>
              <a:rPr sz="2400" b="1" spc="-95" dirty="0" smtClean="0">
                <a:latin typeface="华文新魏" panose="02010800040101010101" pitchFamily="2" charset="-122"/>
                <a:ea typeface="华文新魏" panose="02010800040101010101" pitchFamily="2" charset="-122"/>
                <a:cs typeface="微软雅黑" panose="020B0503020204020204" charset="-122"/>
              </a:rPr>
              <a:t>≥</a:t>
            </a:r>
            <a:r>
              <a:rPr sz="2400" b="1" spc="-95" dirty="0">
                <a:latin typeface="华文新魏" panose="02010800040101010101" pitchFamily="2" charset="-122"/>
                <a:ea typeface="华文新魏" panose="02010800040101010101" pitchFamily="2" charset="-122"/>
                <a:cs typeface="微软雅黑" panose="020B0503020204020204" charset="-122"/>
              </a:rPr>
              <a:t>60</a:t>
            </a:r>
            <a:r>
              <a:rPr sz="2400" b="1" spc="-95" dirty="0" smtClean="0">
                <a:latin typeface="华文新魏" panose="02010800040101010101" pitchFamily="2" charset="-122"/>
                <a:ea typeface="华文新魏" panose="02010800040101010101" pitchFamily="2" charset="-122"/>
                <a:cs typeface="微软雅黑" panose="020B0503020204020204" charset="-122"/>
              </a:rPr>
              <a:t></a:t>
            </a:r>
            <a:r>
              <a:rPr lang="en-US" sz="2400" b="1" spc="-95" dirty="0" smtClean="0">
                <a:latin typeface="华文新魏" panose="02010800040101010101" pitchFamily="2" charset="-122"/>
                <a:ea typeface="华文新魏" panose="02010800040101010101" pitchFamily="2" charset="-122"/>
                <a:cs typeface="微软雅黑" panose="020B0503020204020204" charset="-122"/>
              </a:rPr>
              <a:t>%</a:t>
            </a:r>
            <a:endParaRPr sz="2400" dirty="0">
              <a:latin typeface="华文新魏" panose="02010800040101010101" pitchFamily="2" charset="-122"/>
              <a:ea typeface="华文新魏" panose="02010800040101010101" pitchFamily="2" charset="-122"/>
              <a:cs typeface="微软雅黑" panose="020B0503020204020204" charset="-122"/>
            </a:endParaRPr>
          </a:p>
        </p:txBody>
      </p:sp>
      <p:sp>
        <p:nvSpPr>
          <p:cNvPr id="8" name="object 8"/>
          <p:cNvSpPr txBox="1"/>
          <p:nvPr/>
        </p:nvSpPr>
        <p:spPr>
          <a:xfrm>
            <a:off x="6518601" y="6376830"/>
            <a:ext cx="121987" cy="319959"/>
          </a:xfrm>
          <a:prstGeom prst="rect">
            <a:avLst/>
          </a:prstGeom>
        </p:spPr>
        <p:txBody>
          <a:bodyPr vert="horz" wrap="square" lIns="0" tIns="12065" rIns="0" bIns="0" rtlCol="0">
            <a:spAutoFit/>
          </a:bodyPr>
          <a:lstStyle/>
          <a:p>
            <a:pPr marL="12700">
              <a:spcBef>
                <a:spcPts val="95"/>
              </a:spcBef>
            </a:pPr>
            <a:r>
              <a:rPr sz="1000" spc="-10" dirty="0">
                <a:latin typeface="Calibri" panose="020F0502020204030204"/>
                <a:cs typeface="Calibri" panose="020F0502020204030204"/>
              </a:rPr>
              <a:t>44</a:t>
            </a:r>
            <a:endParaRPr sz="1000" dirty="0">
              <a:latin typeface="Calibri" panose="020F0502020204030204"/>
              <a:cs typeface="Calibri" panose="020F0502020204030204"/>
            </a:endParaRPr>
          </a:p>
        </p:txBody>
      </p:sp>
      <p:sp>
        <p:nvSpPr>
          <p:cNvPr id="6" name="object 7"/>
          <p:cNvSpPr txBox="1"/>
          <p:nvPr/>
        </p:nvSpPr>
        <p:spPr>
          <a:xfrm>
            <a:off x="857225" y="3714754"/>
            <a:ext cx="5650441" cy="443070"/>
          </a:xfrm>
          <a:prstGeom prst="rect">
            <a:avLst/>
          </a:prstGeom>
        </p:spPr>
        <p:txBody>
          <a:bodyPr vert="horz" wrap="square" lIns="0" tIns="12065" rIns="0" bIns="0" rtlCol="0">
            <a:spAutoFit/>
          </a:bodyPr>
          <a:lstStyle/>
          <a:p>
            <a:pPr marL="228600" indent="-215900">
              <a:spcBef>
                <a:spcPts val="95"/>
              </a:spcBef>
              <a:tabLst>
                <a:tab pos="228600" algn="l"/>
              </a:tabLst>
            </a:pPr>
            <a:r>
              <a:rPr sz="2800" b="1" spc="15" dirty="0" smtClean="0">
                <a:latin typeface="华文新魏" panose="02010800040101010101" pitchFamily="2" charset="-122"/>
                <a:ea typeface="华文新魏" panose="02010800040101010101" pitchFamily="2" charset="-122"/>
                <a:cs typeface="微软雅黑" panose="020B0503020204020204" charset="-122"/>
              </a:rPr>
              <a:t>总</a:t>
            </a:r>
            <a:r>
              <a:rPr sz="2800" b="1" spc="5" dirty="0" smtClean="0">
                <a:latin typeface="华文新魏" panose="02010800040101010101" pitchFamily="2" charset="-122"/>
                <a:ea typeface="华文新魏" panose="02010800040101010101" pitchFamily="2" charset="-122"/>
                <a:cs typeface="微软雅黑" panose="020B0503020204020204" charset="-122"/>
              </a:rPr>
              <a:t>收</a:t>
            </a:r>
            <a:r>
              <a:rPr sz="2800" b="1" spc="15" dirty="0" smtClean="0">
                <a:latin typeface="华文新魏" panose="02010800040101010101" pitchFamily="2" charset="-122"/>
                <a:ea typeface="华文新魏" panose="02010800040101010101" pitchFamily="2" charset="-122"/>
                <a:cs typeface="微软雅黑" panose="020B0503020204020204" charset="-122"/>
              </a:rPr>
              <a:t>入</a:t>
            </a:r>
            <a:r>
              <a:rPr sz="2800" b="1" spc="-575" dirty="0">
                <a:latin typeface="华文新魏" panose="02010800040101010101" pitchFamily="2" charset="-122"/>
                <a:ea typeface="华文新魏" panose="02010800040101010101" pitchFamily="2" charset="-122"/>
                <a:cs typeface="微软雅黑" panose="020B0503020204020204" charset="-122"/>
              </a:rPr>
              <a:t>=</a:t>
            </a:r>
            <a:r>
              <a:rPr sz="2800" b="1" u="sng" spc="15"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微软雅黑" panose="020B0503020204020204" charset="-122"/>
              </a:rPr>
              <a:t>收</a:t>
            </a:r>
            <a:r>
              <a:rPr sz="2800" b="1" u="sng" spc="5"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微软雅黑" panose="020B0503020204020204" charset="-122"/>
              </a:rPr>
              <a:t>入</a:t>
            </a:r>
            <a:r>
              <a:rPr sz="2800" b="1" u="sng" spc="15"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微软雅黑" panose="020B0503020204020204" charset="-122"/>
              </a:rPr>
              <a:t>总</a:t>
            </a:r>
            <a:r>
              <a:rPr sz="2800" b="1" u="sng" spc="5"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微软雅黑" panose="020B0503020204020204" charset="-122"/>
              </a:rPr>
              <a:t>额</a:t>
            </a:r>
            <a:r>
              <a:rPr sz="2800" b="1" spc="150" dirty="0">
                <a:latin typeface="华文新魏" panose="02010800040101010101" pitchFamily="2" charset="-122"/>
                <a:ea typeface="华文新魏" panose="02010800040101010101" pitchFamily="2" charset="-122"/>
                <a:cs typeface="微软雅黑" panose="020B0503020204020204" charset="-122"/>
              </a:rPr>
              <a:t>-</a:t>
            </a:r>
            <a:r>
              <a:rPr sz="2800" b="1" u="sng" spc="5" dirty="0" smtClean="0">
                <a:latin typeface="华文新魏" panose="02010800040101010101" pitchFamily="2" charset="-122"/>
                <a:ea typeface="华文新魏" panose="02010800040101010101" pitchFamily="2" charset="-122"/>
                <a:cs typeface="微软雅黑" panose="020B0503020204020204" charset="-122"/>
              </a:rPr>
              <a:t>不</a:t>
            </a:r>
            <a:r>
              <a:rPr sz="2800" b="1" u="sng" spc="15" dirty="0" smtClean="0">
                <a:latin typeface="华文新魏" panose="02010800040101010101" pitchFamily="2" charset="-122"/>
                <a:ea typeface="华文新魏" panose="02010800040101010101" pitchFamily="2" charset="-122"/>
                <a:cs typeface="微软雅黑" panose="020B0503020204020204" charset="-122"/>
              </a:rPr>
              <a:t>征</a:t>
            </a:r>
            <a:r>
              <a:rPr sz="2800" b="1" u="sng" spc="5" dirty="0" smtClean="0">
                <a:latin typeface="华文新魏" panose="02010800040101010101" pitchFamily="2" charset="-122"/>
                <a:ea typeface="华文新魏" panose="02010800040101010101" pitchFamily="2" charset="-122"/>
                <a:cs typeface="微软雅黑" panose="020B0503020204020204" charset="-122"/>
              </a:rPr>
              <a:t>税</a:t>
            </a:r>
            <a:r>
              <a:rPr sz="2800" b="1" u="sng" spc="15" dirty="0" smtClean="0">
                <a:latin typeface="华文新魏" panose="02010800040101010101" pitchFamily="2" charset="-122"/>
                <a:ea typeface="华文新魏" panose="02010800040101010101" pitchFamily="2" charset="-122"/>
                <a:cs typeface="微软雅黑" panose="020B0503020204020204" charset="-122"/>
              </a:rPr>
              <a:t>收</a:t>
            </a:r>
            <a:r>
              <a:rPr sz="2800" b="1" u="sng" spc="-5" dirty="0" smtClean="0">
                <a:latin typeface="华文新魏" panose="02010800040101010101" pitchFamily="2" charset="-122"/>
                <a:ea typeface="华文新魏" panose="02010800040101010101" pitchFamily="2" charset="-122"/>
                <a:cs typeface="微软雅黑" panose="020B0503020204020204" charset="-122"/>
              </a:rPr>
              <a:t>入</a:t>
            </a:r>
            <a:endParaRPr sz="2800" u="sng" dirty="0">
              <a:latin typeface="华文新魏" panose="02010800040101010101" pitchFamily="2" charset="-122"/>
              <a:ea typeface="华文新魏" panose="02010800040101010101" pitchFamily="2" charset="-122"/>
              <a:cs typeface="微软雅黑" panose="020B0503020204020204" charset="-122"/>
            </a:endParaRPr>
          </a:p>
        </p:txBody>
      </p:sp>
      <p:sp>
        <p:nvSpPr>
          <p:cNvPr id="9" name="object 6"/>
          <p:cNvSpPr txBox="1"/>
          <p:nvPr/>
        </p:nvSpPr>
        <p:spPr>
          <a:xfrm>
            <a:off x="4071934" y="2143116"/>
            <a:ext cx="4857784" cy="929100"/>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0" tIns="5715" rIns="0" bIns="0" rtlCol="0">
            <a:spAutoFit/>
          </a:bodyPr>
          <a:lstStyle/>
          <a:p>
            <a:pPr marL="327025"/>
            <a:r>
              <a:rPr sz="2000" b="1" spc="-5" dirty="0" smtClean="0">
                <a:solidFill>
                  <a:srgbClr val="FFFFFF"/>
                </a:solidFill>
                <a:latin typeface="华文新魏" panose="02010800040101010101" pitchFamily="2" charset="-122"/>
                <a:ea typeface="华文新魏" panose="02010800040101010101" pitchFamily="2" charset="-122"/>
                <a:cs typeface="微软雅黑" panose="020B0503020204020204" charset="-122"/>
              </a:rPr>
              <a:t>近一年高新技术产品</a:t>
            </a:r>
            <a:r>
              <a:rPr sz="2000" b="1" spc="-5" dirty="0">
                <a:solidFill>
                  <a:srgbClr val="FFFFFF"/>
                </a:solidFill>
                <a:latin typeface="华文新魏" panose="02010800040101010101" pitchFamily="2" charset="-122"/>
                <a:ea typeface="华文新魏" panose="02010800040101010101" pitchFamily="2" charset="-122"/>
                <a:cs typeface="微软雅黑" panose="020B0503020204020204" charset="-122"/>
              </a:rPr>
              <a:t>（服务）收入</a:t>
            </a:r>
            <a:endParaRPr sz="2000" b="1" dirty="0">
              <a:latin typeface="华文新魏" panose="02010800040101010101" pitchFamily="2" charset="-122"/>
              <a:ea typeface="华文新魏" panose="02010800040101010101" pitchFamily="2" charset="-122"/>
              <a:cs typeface="微软雅黑" panose="020B0503020204020204" charset="-122"/>
            </a:endParaRPr>
          </a:p>
          <a:p>
            <a:pPr algn="ctr">
              <a:lnSpc>
                <a:spcPct val="100000"/>
              </a:lnSpc>
            </a:pPr>
            <a:r>
              <a:rPr sz="2000" b="1" spc="-5" dirty="0" smtClean="0">
                <a:solidFill>
                  <a:srgbClr val="FFFFFF"/>
                </a:solidFill>
                <a:latin typeface="华文新魏" panose="02010800040101010101" pitchFamily="2" charset="-122"/>
                <a:ea typeface="华文新魏" panose="02010800040101010101" pitchFamily="2" charset="-122"/>
                <a:cs typeface="微软雅黑" panose="020B0503020204020204" charset="-122"/>
              </a:rPr>
              <a:t>———————————————*100%</a:t>
            </a:r>
            <a:endParaRPr sz="2000" b="1" dirty="0">
              <a:latin typeface="华文新魏" panose="02010800040101010101" pitchFamily="2" charset="-122"/>
              <a:ea typeface="华文新魏" panose="02010800040101010101" pitchFamily="2" charset="-122"/>
              <a:cs typeface="微软雅黑" panose="020B0503020204020204" charset="-122"/>
            </a:endParaRPr>
          </a:p>
          <a:p>
            <a:pPr>
              <a:lnSpc>
                <a:spcPct val="100000"/>
              </a:lnSpc>
            </a:pPr>
            <a:r>
              <a:rPr lang="en-US" sz="2000" b="1" spc="-5" dirty="0" smtClean="0">
                <a:solidFill>
                  <a:srgbClr val="FFFFFF"/>
                </a:solidFill>
                <a:latin typeface="华文新魏" panose="02010800040101010101" pitchFamily="2" charset="-122"/>
                <a:ea typeface="华文新魏" panose="02010800040101010101" pitchFamily="2" charset="-122"/>
                <a:cs typeface="微软雅黑" panose="020B0503020204020204" charset="-122"/>
              </a:rPr>
              <a:t>                        </a:t>
            </a:r>
            <a:r>
              <a:rPr sz="2000" b="1" spc="-5" dirty="0" smtClean="0">
                <a:solidFill>
                  <a:srgbClr val="FFFFFF"/>
                </a:solidFill>
                <a:latin typeface="华文新魏" panose="02010800040101010101" pitchFamily="2" charset="-122"/>
                <a:ea typeface="华文新魏" panose="02010800040101010101" pitchFamily="2" charset="-122"/>
                <a:cs typeface="微软雅黑" panose="020B0503020204020204" charset="-122"/>
              </a:rPr>
              <a:t>近一年</a:t>
            </a:r>
            <a:r>
              <a:rPr sz="2000" b="1" spc="-5" dirty="0" smtClean="0">
                <a:solidFill>
                  <a:srgbClr val="FFFF00"/>
                </a:solidFill>
                <a:latin typeface="华文新魏" panose="02010800040101010101" pitchFamily="2" charset="-122"/>
                <a:ea typeface="华文新魏" panose="02010800040101010101" pitchFamily="2" charset="-122"/>
                <a:cs typeface="微软雅黑" panose="020B0503020204020204" charset="-122"/>
              </a:rPr>
              <a:t>总收入</a:t>
            </a:r>
            <a:endParaRPr sz="2000" b="1" dirty="0">
              <a:solidFill>
                <a:srgbClr val="FFFF00"/>
              </a:solidFill>
              <a:latin typeface="华文新魏" panose="02010800040101010101" pitchFamily="2" charset="-122"/>
              <a:ea typeface="华文新魏" panose="02010800040101010101" pitchFamily="2" charset="-122"/>
              <a:cs typeface="微软雅黑" panose="020B0503020204020204" charset="-122"/>
            </a:endParaRPr>
          </a:p>
        </p:txBody>
      </p:sp>
      <p:sp>
        <p:nvSpPr>
          <p:cNvPr id="10" name="object 7"/>
          <p:cNvSpPr txBox="1"/>
          <p:nvPr/>
        </p:nvSpPr>
        <p:spPr>
          <a:xfrm>
            <a:off x="3500430" y="5643579"/>
            <a:ext cx="4294756" cy="443070"/>
          </a:xfrm>
          <a:prstGeom prst="rect">
            <a:avLst/>
          </a:prstGeom>
        </p:spPr>
        <p:style>
          <a:lnRef idx="2">
            <a:schemeClr val="dk1"/>
          </a:lnRef>
          <a:fillRef idx="1">
            <a:schemeClr val="lt1"/>
          </a:fillRef>
          <a:effectRef idx="0">
            <a:schemeClr val="dk1"/>
          </a:effectRef>
          <a:fontRef idx="minor">
            <a:schemeClr val="dk1"/>
          </a:fontRef>
        </p:style>
        <p:txBody>
          <a:bodyPr vert="horz" wrap="square" lIns="0" tIns="12065" rIns="0" bIns="0" rtlCol="0">
            <a:spAutoFit/>
          </a:bodyPr>
          <a:lstStyle/>
          <a:p>
            <a:pPr marL="228600" indent="-215900" algn="ctr">
              <a:spcBef>
                <a:spcPts val="95"/>
              </a:spcBef>
              <a:tabLst>
                <a:tab pos="228600" algn="l"/>
              </a:tabLst>
            </a:pPr>
            <a:r>
              <a:rPr lang="zh-CN" altLang="en-US" sz="2800" b="1" spc="-5" dirty="0" smtClean="0">
                <a:solidFill>
                  <a:srgbClr val="0070C0"/>
                </a:solidFill>
                <a:latin typeface="华文新魏" panose="02010800040101010101" pitchFamily="2" charset="-122"/>
                <a:ea typeface="华文新魏" panose="02010800040101010101" pitchFamily="2" charset="-122"/>
                <a:cs typeface="微软雅黑" panose="020B0503020204020204" charset="-122"/>
              </a:rPr>
              <a:t>不征税收入选择征税的利弊</a:t>
            </a:r>
            <a:endParaRPr lang="en-US" sz="2800" b="1" spc="15" dirty="0" smtClean="0">
              <a:latin typeface="华文新魏" panose="02010800040101010101" pitchFamily="2" charset="-122"/>
              <a:ea typeface="华文新魏" panose="02010800040101010101" pitchFamily="2" charset="-122"/>
              <a:cs typeface="微软雅黑" panose="020B0503020204020204" charset="-122"/>
            </a:endParaRPr>
          </a:p>
        </p:txBody>
      </p:sp>
      <p:sp>
        <p:nvSpPr>
          <p:cNvPr id="12" name="上下箭头 11"/>
          <p:cNvSpPr/>
          <p:nvPr/>
        </p:nvSpPr>
        <p:spPr>
          <a:xfrm>
            <a:off x="4357686" y="4071942"/>
            <a:ext cx="725874" cy="15001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bject 3"/>
          <p:cNvSpPr txBox="1"/>
          <p:nvPr/>
        </p:nvSpPr>
        <p:spPr>
          <a:xfrm>
            <a:off x="0" y="2428875"/>
            <a:ext cx="4214810" cy="381515"/>
          </a:xfrm>
          <a:prstGeom prst="rect">
            <a:avLst/>
          </a:prstGeom>
        </p:spPr>
        <p:txBody>
          <a:bodyPr vert="horz" wrap="square" lIns="0" tIns="12065" rIns="0" bIns="0" rtlCol="0" anchor="ctr">
            <a:spAutoFit/>
          </a:bodyPr>
          <a:lstStyle/>
          <a:p>
            <a:pPr marL="12700" marR="0" lvl="0" indent="0" defTabSz="914400" rtl="0" eaLnBrk="1" fontAlgn="auto" latinLnBrk="0" hangingPunct="1">
              <a:lnSpc>
                <a:spcPct val="100000"/>
              </a:lnSpc>
              <a:spcBef>
                <a:spcPts val="95"/>
              </a:spcBef>
              <a:spcAft>
                <a:spcPts val="0"/>
              </a:spcAft>
              <a:buClrTx/>
              <a:buSzTx/>
              <a:buFontTx/>
              <a:buNone/>
              <a:defRPr/>
            </a:pPr>
            <a:r>
              <a:rPr kumimoji="0" lang="zh-CN" altLang="en-US" sz="24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  </a:t>
            </a:r>
            <a:r>
              <a:rPr kumimoji="0" lang="zh-CN" altLang="en-US" sz="20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高</a:t>
            </a:r>
            <a:r>
              <a:rPr kumimoji="0" lang="zh-CN" altLang="en-US" sz="20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新技</a:t>
            </a:r>
            <a:r>
              <a:rPr kumimoji="0" lang="zh-CN" altLang="en-US" sz="20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术</a:t>
            </a:r>
            <a:r>
              <a:rPr kumimoji="0" lang="zh-CN" altLang="en-US" sz="20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产</a:t>
            </a:r>
            <a:r>
              <a:rPr kumimoji="0" lang="zh-CN" altLang="en-US" sz="20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品</a:t>
            </a:r>
            <a:r>
              <a:rPr kumimoji="0" lang="zh-CN" altLang="en-US" sz="20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（服</a:t>
            </a:r>
            <a:r>
              <a:rPr kumimoji="0" lang="zh-CN" altLang="en-US" sz="20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务</a:t>
            </a:r>
            <a:r>
              <a:rPr kumimoji="0" lang="zh-CN" altLang="en-US" sz="20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a:t>
            </a:r>
            <a:r>
              <a:rPr kumimoji="0" lang="zh-CN" altLang="en-US" sz="20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收</a:t>
            </a:r>
            <a:r>
              <a:rPr kumimoji="0" lang="zh-CN" altLang="en-US" sz="20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入占</a:t>
            </a:r>
            <a:r>
              <a:rPr kumimoji="0" lang="zh-CN" altLang="en-US" sz="2000" b="1" i="0" u="none" strike="noStrike" kern="1200" cap="none" spc="5"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t>比</a:t>
            </a:r>
            <a:r>
              <a:rPr kumimoji="0" lang="en-US" altLang="zh-CN" sz="2000" b="1" i="0" u="none" strike="noStrike" kern="1200" cap="none" spc="-5" normalizeH="0" baseline="0" noProof="0" dirty="0" smtClean="0">
                <a:ln>
                  <a:noFill/>
                </a:ln>
                <a:solidFill>
                  <a:schemeClr val="tx1"/>
                </a:solidFill>
                <a:effectLst/>
                <a:uLnTx/>
                <a:uFillTx/>
                <a:latin typeface="华文新魏" panose="02010800040101010101" pitchFamily="2" charset="-122"/>
                <a:ea typeface="华文新魏" panose="02010800040101010101" pitchFamily="2" charset="-122"/>
                <a:cs typeface="+mj-cs"/>
              </a:rPr>
              <a:t>=</a:t>
            </a:r>
            <a:endParaRPr kumimoji="0" lang="zh-CN" altLang="en-US" sz="2000" b="1" i="0" u="none" strike="noStrike" kern="1200" cap="none" spc="0" normalizeH="0" baseline="0" noProof="0" dirty="0">
              <a:ln>
                <a:noFill/>
              </a:ln>
              <a:solidFill>
                <a:schemeClr val="tx1"/>
              </a:solidFill>
              <a:effectLst/>
              <a:uLnTx/>
              <a:uFillTx/>
              <a:latin typeface="华文新魏" panose="02010800040101010101" pitchFamily="2" charset="-122"/>
              <a:ea typeface="华文新魏" panose="02010800040101010101" pitchFamily="2" charset="-122"/>
              <a:cs typeface="+mj-cs"/>
            </a:endParaRPr>
          </a:p>
        </p:txBody>
      </p:sp>
      <p:sp>
        <p:nvSpPr>
          <p:cNvPr id="13" name="TextBox 12"/>
          <p:cNvSpPr txBox="1"/>
          <p:nvPr/>
        </p:nvSpPr>
        <p:spPr>
          <a:xfrm>
            <a:off x="571472" y="5143519"/>
            <a:ext cx="223811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400" b="1" dirty="0" smtClean="0">
                <a:solidFill>
                  <a:srgbClr val="FF0000"/>
                </a:solidFill>
                <a:latin typeface="微软雅黑" panose="020B0503020204020204" charset="-122"/>
                <a:ea typeface="微软雅黑" panose="020B0503020204020204" charset="-122"/>
              </a:rPr>
              <a:t>免税收入可以减吗？</a:t>
            </a:r>
            <a:endParaRPr lang="zh-CN" altLang="en-US" sz="2400" b="1" dirty="0">
              <a:solidFill>
                <a:srgbClr val="FF0000"/>
              </a:solidFill>
              <a:latin typeface="微软雅黑" panose="020B0503020204020204" charset="-122"/>
              <a:ea typeface="微软雅黑" panose="020B0503020204020204" charset="-122"/>
            </a:endParaRPr>
          </a:p>
        </p:txBody>
      </p:sp>
      <p:cxnSp>
        <p:nvCxnSpPr>
          <p:cNvPr id="15" name="直接箭头连接符 14"/>
          <p:cNvCxnSpPr>
            <a:endCxn id="13" idx="3"/>
          </p:cNvCxnSpPr>
          <p:nvPr/>
        </p:nvCxnSpPr>
        <p:spPr>
          <a:xfrm rot="10800000" flipV="1">
            <a:off x="2809584" y="4071940"/>
            <a:ext cx="1762420" cy="14870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00670" y="688487"/>
            <a:ext cx="7319233" cy="4755596"/>
          </a:xfrm>
          <a:prstGeom prst="rect">
            <a:avLst/>
          </a:prstGeom>
          <a:noFill/>
          <a:ln w="9525">
            <a:noFill/>
            <a:miter lim="800000"/>
            <a:headEnd/>
            <a:tailEnd/>
          </a:ln>
          <a:effectLst/>
        </p:spPr>
      </p:pic>
      <p:sp>
        <p:nvSpPr>
          <p:cNvPr id="8" name="TextBox 7"/>
          <p:cNvSpPr txBox="1"/>
          <p:nvPr/>
        </p:nvSpPr>
        <p:spPr>
          <a:xfrm>
            <a:off x="2999272" y="5605291"/>
            <a:ext cx="5020631" cy="830997"/>
          </a:xfrm>
          <a:prstGeom prst="rect">
            <a:avLst/>
          </a:prstGeom>
          <a:noFill/>
        </p:spPr>
        <p:txBody>
          <a:bodyPr wrap="square" rtlCol="0">
            <a:spAutoFit/>
          </a:bodyPr>
          <a:lstStyle/>
          <a:p>
            <a:r>
              <a:rPr lang="en-US" altLang="zh-CN" sz="2400" b="1" dirty="0" smtClean="0">
                <a:solidFill>
                  <a:srgbClr val="FF0000"/>
                </a:solidFill>
                <a:latin typeface="华文新魏" panose="02010800040101010101" pitchFamily="2" charset="-122"/>
                <a:ea typeface="华文新魏" panose="02010800040101010101" pitchFamily="2" charset="-122"/>
              </a:rPr>
              <a:t>《</a:t>
            </a:r>
            <a:r>
              <a:rPr lang="zh-CN" altLang="en-US" sz="2400" b="1" dirty="0" smtClean="0">
                <a:solidFill>
                  <a:srgbClr val="FF0000"/>
                </a:solidFill>
                <a:latin typeface="华文新魏" panose="02010800040101010101" pitchFamily="2" charset="-122"/>
                <a:ea typeface="华文新魏" panose="02010800040101010101" pitchFamily="2" charset="-122"/>
              </a:rPr>
              <a:t>高新技术企业认定管理政策问答</a:t>
            </a:r>
            <a:r>
              <a:rPr lang="en-US" altLang="zh-CN" sz="2400" b="1" dirty="0" smtClean="0">
                <a:solidFill>
                  <a:srgbClr val="FF0000"/>
                </a:solidFill>
                <a:latin typeface="华文新魏" panose="02010800040101010101" pitchFamily="2" charset="-122"/>
                <a:ea typeface="华文新魏" panose="02010800040101010101" pitchFamily="2" charset="-122"/>
              </a:rPr>
              <a:t>》(2018.2)</a:t>
            </a:r>
            <a:endParaRPr lang="zh-CN" altLang="en-US" sz="2400" b="1"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642917"/>
            <a:ext cx="8143932" cy="4675126"/>
          </a:xfrm>
          <a:prstGeom prst="rect">
            <a:avLst/>
          </a:prstGeom>
        </p:spPr>
        <p:txBody>
          <a:bodyPr wrap="square">
            <a:spAutoFit/>
          </a:bodyPr>
          <a:lstStyle/>
          <a:p>
            <a:pPr marL="228600" indent="-215900">
              <a:spcBef>
                <a:spcPts val="1690"/>
              </a:spcBef>
              <a:buFont typeface="Arial" panose="020B0604020202020204"/>
              <a:buChar char="•"/>
              <a:tabLst>
                <a:tab pos="228600" algn="l"/>
              </a:tabLst>
            </a:pP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收</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入总</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额</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口</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径</a:t>
            </a:r>
            <a:r>
              <a:rPr lang="en-US" altLang="zh-CN" sz="2800" b="1" spc="-17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企</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业</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所</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得税</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法第</a:t>
            </a:r>
            <a:r>
              <a:rPr lang="en-US" altLang="zh-CN" sz="2800" b="1" spc="-254" dirty="0" smtClean="0">
                <a:latin typeface="华文新魏" panose="02010800040101010101" pitchFamily="2" charset="-122"/>
                <a:ea typeface="华文新魏" panose="02010800040101010101" pitchFamily="2" charset="-122"/>
                <a:cs typeface="微软雅黑" panose="020B0503020204020204" charset="-122"/>
              </a:rPr>
              <a:t>6</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条：</a:t>
            </a:r>
            <a:endParaRPr lang="zh-CN" altLang="en-US" sz="2800" b="1" dirty="0" smtClean="0">
              <a:latin typeface="华文新魏" panose="02010800040101010101" pitchFamily="2" charset="-122"/>
              <a:ea typeface="华文新魏" panose="02010800040101010101" pitchFamily="2" charset="-122"/>
              <a:cs typeface="微软雅黑" panose="020B0503020204020204" charset="-122"/>
            </a:endParaRPr>
          </a:p>
          <a:p>
            <a:pPr marL="228600" marR="151130" indent="-215900">
              <a:lnSpc>
                <a:spcPct val="130000"/>
              </a:lnSpc>
              <a:spcBef>
                <a:spcPts val="900"/>
              </a:spcBef>
              <a:buFont typeface="Arial" panose="020B0604020202020204"/>
              <a:buChar char="•"/>
              <a:tabLst>
                <a:tab pos="228600" algn="l"/>
              </a:tabLst>
            </a:pP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企</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业以</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货</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币</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形</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式和</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非</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货</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币</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形式</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从</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各</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种</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来源</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取</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得</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的</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收入</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为</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收</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入</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总</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额</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包</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括</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a:t>
            </a:r>
            <a:endParaRPr lang="zh-CN" altLang="en-US" sz="2800" b="1" dirty="0" smtClean="0">
              <a:latin typeface="华文新魏" panose="02010800040101010101" pitchFamily="2" charset="-122"/>
              <a:ea typeface="华文新魏" panose="02010800040101010101" pitchFamily="2" charset="-122"/>
              <a:cs typeface="微软雅黑" panose="020B0503020204020204" charset="-122"/>
            </a:endParaRPr>
          </a:p>
          <a:p>
            <a:pPr marL="228600" marR="5080" indent="-215900" algn="just">
              <a:lnSpc>
                <a:spcPct val="130000"/>
              </a:lnSpc>
              <a:spcBef>
                <a:spcPts val="900"/>
              </a:spcBef>
              <a:buClr>
                <a:srgbClr val="FFFFFF"/>
              </a:buClr>
              <a:tabLst>
                <a:tab pos="932180" algn="l"/>
                <a:tab pos="932815" algn="l"/>
              </a:tabLst>
            </a:pPr>
            <a:r>
              <a:rPr lang="zh-CN" altLang="en-US" sz="2800" b="1" dirty="0" smtClean="0">
                <a:latin typeface="华文新魏" panose="02010800040101010101" pitchFamily="2" charset="-122"/>
                <a:ea typeface="华文新魏" panose="02010800040101010101" pitchFamily="2" charset="-122"/>
              </a:rPr>
              <a:t>	</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收</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入</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总</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额</a:t>
            </a:r>
            <a:r>
              <a:rPr lang="en-US" altLang="zh-CN" sz="2800" b="1" spc="-57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销</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售</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货</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物</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收</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入</a:t>
            </a:r>
            <a:r>
              <a:rPr lang="en-US" altLang="zh-CN" sz="2800" b="1" spc="-56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提</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供</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劳</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务</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收</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入</a:t>
            </a:r>
            <a:r>
              <a:rPr lang="en-US" altLang="zh-CN" sz="2800" b="1" spc="-57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转</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让</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财</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产收</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入</a:t>
            </a:r>
            <a:r>
              <a:rPr lang="en-US" altLang="zh-CN" sz="2800" b="1" spc="-56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股</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息</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、红</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利</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等</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权</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益性</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投</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资</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收</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益</a:t>
            </a:r>
            <a:r>
              <a:rPr lang="en-US" altLang="zh-CN" sz="2800" b="1" spc="-56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利</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息</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收</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入</a:t>
            </a:r>
            <a:r>
              <a:rPr lang="en-US" altLang="zh-CN" sz="2800" b="1" spc="-57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租</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金</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收</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入</a:t>
            </a:r>
            <a:r>
              <a:rPr lang="en-US" altLang="zh-CN" sz="2800" b="1" spc="-56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特</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许</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权</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使</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用</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费</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收</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入</a:t>
            </a:r>
            <a:r>
              <a:rPr lang="en-US" altLang="zh-CN" sz="2800" b="1" spc="-56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接</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受</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捐</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赠</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收</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入</a:t>
            </a:r>
            <a:r>
              <a:rPr lang="en-US" altLang="zh-CN" sz="2800" b="1" spc="-57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15" dirty="0" smtClean="0">
                <a:latin typeface="华文新魏" panose="02010800040101010101" pitchFamily="2" charset="-122"/>
                <a:ea typeface="华文新魏" panose="02010800040101010101" pitchFamily="2" charset="-122"/>
                <a:cs typeface="微软雅黑" panose="020B0503020204020204" charset="-122"/>
              </a:rPr>
              <a:t>其</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他</a:t>
            </a:r>
            <a:r>
              <a:rPr lang="zh-CN" altLang="en-US" sz="2800" b="1" spc="1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收</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入</a:t>
            </a:r>
            <a:r>
              <a:rPr lang="en-US" altLang="zh-CN"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主营业务收入</a:t>
            </a:r>
            <a:r>
              <a:rPr lang="en-US" altLang="zh-CN"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其它业务收入</a:t>
            </a:r>
            <a:r>
              <a:rPr lang="en-US" altLang="zh-CN"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营业外收入</a:t>
            </a:r>
            <a:r>
              <a:rPr lang="en-US" altLang="zh-CN"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a:t>
            </a:r>
            <a:r>
              <a:rPr lang="zh-CN" altLang="en-US" sz="2800" b="1" u="sng"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投资收益</a:t>
            </a:r>
            <a:r>
              <a:rPr lang="en-US" altLang="zh-CN"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solidFill>
                  <a:srgbClr val="FF0000"/>
                </a:solidFill>
                <a:latin typeface="华文新魏" panose="02010800040101010101" pitchFamily="2" charset="-122"/>
                <a:ea typeface="华文新魏" panose="02010800040101010101" pitchFamily="2" charset="-122"/>
                <a:cs typeface="微软雅黑" panose="020B0503020204020204" charset="-122"/>
              </a:rPr>
              <a:t>其他收益</a:t>
            </a:r>
            <a:r>
              <a:rPr lang="en-US" altLang="zh-CN" sz="2800" b="1" spc="-5" dirty="0" smtClean="0">
                <a:latin typeface="华文新魏" panose="02010800040101010101" pitchFamily="2" charset="-122"/>
                <a:ea typeface="华文新魏" panose="02010800040101010101" pitchFamily="2" charset="-122"/>
                <a:cs typeface="微软雅黑" panose="020B0503020204020204" charset="-122"/>
              </a:rPr>
              <a:t>-</a:t>
            </a:r>
            <a:r>
              <a:rPr lang="zh-CN" altLang="en-US" sz="2800" b="1" spc="-5" dirty="0" smtClean="0">
                <a:latin typeface="华文新魏" panose="02010800040101010101" pitchFamily="2" charset="-122"/>
                <a:ea typeface="华文新魏" panose="02010800040101010101" pitchFamily="2" charset="-122"/>
                <a:cs typeface="微软雅黑" panose="020B0503020204020204" charset="-122"/>
              </a:rPr>
              <a:t>不征税收入。</a:t>
            </a:r>
            <a:endParaRPr lang="zh-CN" altLang="en-US" sz="2800" b="1" dirty="0">
              <a:latin typeface="华文新魏" panose="02010800040101010101" pitchFamily="2" charset="-122"/>
              <a:ea typeface="华文新魏" panose="02010800040101010101" pitchFamily="2"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607890"/>
            <a:ext cx="8572560" cy="5455340"/>
          </a:xfrm>
          <a:prstGeom prst="rect">
            <a:avLst/>
          </a:prstGeom>
          <a:noFill/>
        </p:spPr>
        <p:txBody>
          <a:bodyPr wrap="square" rtlCol="0">
            <a:spAutoFit/>
          </a:bodyPr>
          <a:lstStyle/>
          <a:p>
            <a:pPr marL="228600" indent="-215900" algn="ctr">
              <a:spcBef>
                <a:spcPts val="1540"/>
              </a:spcBef>
              <a:buClr>
                <a:srgbClr val="FFC000"/>
              </a:buClr>
              <a:tabLst>
                <a:tab pos="228600" algn="l"/>
              </a:tabLst>
            </a:pPr>
            <a:r>
              <a:rPr lang="zh-CN" altLang="en-US" sz="24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      </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高新技术产品（服务）</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与</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主要产品（服务）</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的概念</a:t>
            </a:r>
          </a:p>
          <a:p>
            <a:pPr marL="228600" indent="-215900">
              <a:spcBef>
                <a:spcPts val="1540"/>
              </a:spcBef>
              <a:buClr>
                <a:srgbClr val="FFC000"/>
              </a:buClr>
              <a:tabLst>
                <a:tab pos="228600" algn="l"/>
              </a:tabLst>
            </a:pP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高新技术产品（服务）</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是指对其发挥</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核心支持作用</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的技术属于</a:t>
            </a:r>
            <a:r>
              <a:rPr lang="en-US" altLang="zh-CN" sz="28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国家重点支持的高新技术领域</a:t>
            </a:r>
            <a:r>
              <a:rPr lang="en-US" altLang="zh-CN" sz="2800" b="1" dirty="0" smtClean="0">
                <a:latin typeface="华文新魏" panose="02010800040101010101" pitchFamily="2" charset="-122"/>
                <a:ea typeface="华文新魏" panose="02010800040101010101" pitchFamily="2" charset="-122"/>
                <a:cs typeface="宋体" panose="02010600030101010101" pitchFamily="2" charset="-122"/>
              </a:rPr>
              <a:t>》</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规定范围的产品（服务）。</a:t>
            </a:r>
          </a:p>
          <a:p>
            <a:pPr marL="228600" marR="5080" indent="609600" algn="just">
              <a:lnSpc>
                <a:spcPct val="150000"/>
              </a:lnSpc>
            </a:pP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 </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主要产品（服务）</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是指高新技术产品（服务）中，拥有在技术上发挥</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核心支持作用</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的</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知识产权</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的所有权，且</a:t>
            </a:r>
            <a:r>
              <a:rPr lang="zh-CN" altLang="en-US"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收入之和</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在企业同期高新技术产品（服务）收入中超过</a:t>
            </a:r>
            <a:r>
              <a:rPr lang="en-US" altLang="zh-CN" sz="2800" b="1"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50%</a:t>
            </a:r>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的产品（服务）。</a:t>
            </a:r>
            <a:endParaRPr lang="en-US" altLang="zh-CN" sz="2800" b="1" dirty="0" smtClean="0">
              <a:latin typeface="华文新魏" panose="02010800040101010101" pitchFamily="2" charset="-122"/>
              <a:ea typeface="华文新魏" panose="02010800040101010101" pitchFamily="2" charset="-122"/>
              <a:cs typeface="宋体" panose="02010600030101010101" pitchFamily="2" charset="-122"/>
            </a:endParaRPr>
          </a:p>
          <a:p>
            <a:pPr marL="622300"/>
            <a:r>
              <a:rPr lang="zh-CN" altLang="en-US" sz="2800" b="1" dirty="0" smtClean="0">
                <a:latin typeface="华文新魏" panose="02010800040101010101" pitchFamily="2" charset="-122"/>
                <a:ea typeface="华文新魏" panose="02010800040101010101" pitchFamily="2" charset="-122"/>
                <a:cs typeface="宋体" panose="02010600030101010101" pitchFamily="2" charset="-122"/>
              </a:rPr>
              <a:t>   主要产品（服务）收入≥高新技术产品（服务）收入的</a:t>
            </a:r>
            <a:r>
              <a:rPr lang="en-US" altLang="zh-CN" sz="2800" b="1" spc="-220" dirty="0" smtClean="0">
                <a:solidFill>
                  <a:srgbClr val="FF0000"/>
                </a:solidFill>
                <a:latin typeface="华文新魏" panose="02010800040101010101" pitchFamily="2" charset="-122"/>
                <a:ea typeface="华文新魏" panose="02010800040101010101" pitchFamily="2" charset="-122"/>
                <a:cs typeface="宋体" panose="02010600030101010101" pitchFamily="2" charset="-122"/>
              </a:rPr>
              <a:t>50%</a:t>
            </a:r>
            <a:r>
              <a:rPr lang="zh-CN" altLang="en-US" sz="2800" b="1" spc="-220" dirty="0" smtClean="0">
                <a:latin typeface="华文新魏" panose="02010800040101010101" pitchFamily="2" charset="-122"/>
                <a:ea typeface="华文新魏" panose="02010800040101010101" pitchFamily="2" charset="-122"/>
                <a:cs typeface="宋体" panose="02010600030101010101" pitchFamily="2" charset="-122"/>
              </a:rPr>
              <a:t></a:t>
            </a:r>
            <a:endParaRPr lang="zh-CN" altLang="en-US" sz="2800"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48" y="428638"/>
            <a:ext cx="7572428" cy="830997"/>
          </a:xfrm>
          <a:prstGeom prst="rect">
            <a:avLst/>
          </a:prstGeom>
        </p:spPr>
        <p:txBody>
          <a:bodyPr wrap="square">
            <a:spAutoFit/>
          </a:bodyPr>
          <a:lstStyle/>
          <a:p>
            <a:r>
              <a:rPr lang="en-US" altLang="zh-CN" sz="2400" b="1" dirty="0" smtClean="0">
                <a:solidFill>
                  <a:srgbClr val="FF0000"/>
                </a:solidFill>
                <a:latin typeface="华文新魏" panose="02010800040101010101" pitchFamily="2" charset="-122"/>
                <a:ea typeface="华文新魏" panose="02010800040101010101" pitchFamily="2" charset="-122"/>
              </a:rPr>
              <a:t>         2</a:t>
            </a:r>
            <a:r>
              <a:rPr lang="zh-CN" altLang="en-US" sz="2400" b="1" dirty="0" smtClean="0">
                <a:solidFill>
                  <a:srgbClr val="FF0000"/>
                </a:solidFill>
                <a:latin typeface="华文新魏" panose="02010800040101010101" pitchFamily="2" charset="-122"/>
                <a:ea typeface="华文新魏" panose="02010800040101010101" pitchFamily="2" charset="-122"/>
              </a:rPr>
              <a:t>、三重事件（</a:t>
            </a:r>
            <a:r>
              <a:rPr lang="zh-CN" altLang="en-US" sz="2400" b="1" dirty="0" smtClean="0">
                <a:latin typeface="华文新魏" panose="02010800040101010101" pitchFamily="2" charset="-122"/>
                <a:ea typeface="华文新魏" panose="02010800040101010101" pitchFamily="2" charset="-122"/>
              </a:rPr>
              <a:t>发生</a:t>
            </a:r>
            <a:r>
              <a:rPr lang="zh-CN" altLang="en-US" sz="2400" b="1" dirty="0">
                <a:latin typeface="华文新魏" panose="02010800040101010101" pitchFamily="2" charset="-122"/>
                <a:ea typeface="华文新魏" panose="02010800040101010101" pitchFamily="2" charset="-122"/>
              </a:rPr>
              <a:t>重大安全、重大质量事故或有严重环境</a:t>
            </a:r>
            <a:r>
              <a:rPr lang="zh-CN" altLang="en-US" sz="2400" b="1" dirty="0" smtClean="0">
                <a:latin typeface="华文新魏" panose="02010800040101010101" pitchFamily="2" charset="-122"/>
                <a:ea typeface="华文新魏" panose="02010800040101010101" pitchFamily="2" charset="-122"/>
              </a:rPr>
              <a:t>违法行为。）</a:t>
            </a:r>
            <a:endParaRPr lang="zh-CN" altLang="en-US" sz="2400" b="1" dirty="0">
              <a:latin typeface="华文新魏" panose="02010800040101010101" pitchFamily="2" charset="-122"/>
              <a:ea typeface="华文新魏" panose="02010800040101010101" pitchFamily="2" charset="-122"/>
            </a:endParaRPr>
          </a:p>
        </p:txBody>
      </p:sp>
      <p:pic>
        <p:nvPicPr>
          <p:cNvPr id="1026" name="Picture 2"/>
          <p:cNvPicPr>
            <a:picLocks noChangeAspect="1" noChangeArrowheads="1"/>
          </p:cNvPicPr>
          <p:nvPr/>
        </p:nvPicPr>
        <p:blipFill>
          <a:blip r:embed="rId2"/>
          <a:srcRect/>
          <a:stretch>
            <a:fillRect/>
          </a:stretch>
        </p:blipFill>
        <p:spPr bwMode="auto">
          <a:xfrm>
            <a:off x="642910" y="1357298"/>
            <a:ext cx="7715304"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71472" y="571480"/>
            <a:ext cx="7929618"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2976" y="714356"/>
            <a:ext cx="4852610" cy="523220"/>
          </a:xfrm>
          <a:prstGeom prst="rect">
            <a:avLst/>
          </a:prstGeom>
        </p:spPr>
        <p:txBody>
          <a:bodyPr wrap="none">
            <a:spAutoFit/>
          </a:bodyPr>
          <a:lstStyle/>
          <a:p>
            <a:r>
              <a:rPr lang="zh-CN" altLang="en-US" sz="2800" b="1" dirty="0" smtClean="0">
                <a:solidFill>
                  <a:srgbClr val="FF0000"/>
                </a:solidFill>
                <a:latin typeface="华文新魏" panose="02010800040101010101" pitchFamily="2" charset="-122"/>
                <a:ea typeface="华文新魏" panose="02010800040101010101" pitchFamily="2" charset="-122"/>
              </a:rPr>
              <a:t>五、高新技术企业的会计核算</a:t>
            </a:r>
            <a:endParaRPr lang="en-US" altLang="zh-CN" sz="2800" b="1" dirty="0" smtClean="0">
              <a:solidFill>
                <a:srgbClr val="FF0000"/>
              </a:solidFill>
              <a:latin typeface="华文新魏" panose="02010800040101010101" pitchFamily="2" charset="-122"/>
              <a:ea typeface="华文新魏" panose="02010800040101010101" pitchFamily="2" charset="-122"/>
            </a:endParaRPr>
          </a:p>
        </p:txBody>
      </p:sp>
      <p:sp>
        <p:nvSpPr>
          <p:cNvPr id="3" name="TextBox 2"/>
          <p:cNvSpPr txBox="1"/>
          <p:nvPr/>
        </p:nvSpPr>
        <p:spPr>
          <a:xfrm>
            <a:off x="357158" y="1571612"/>
            <a:ext cx="8358246" cy="2246769"/>
          </a:xfrm>
          <a:prstGeom prst="rect">
            <a:avLst/>
          </a:prstGeom>
          <a:noFill/>
        </p:spPr>
        <p:txBody>
          <a:bodyPr wrap="square" rtlCol="0">
            <a:spAutoFit/>
          </a:bodyPr>
          <a:lstStyle/>
          <a:p>
            <a:r>
              <a:rPr lang="zh-CN" altLang="en-US" sz="2800" b="1" dirty="0" smtClean="0">
                <a:latin typeface="华文新魏" panose="02010800040101010101" pitchFamily="2" charset="-122"/>
                <a:ea typeface="华文新魏" panose="02010800040101010101" pitchFamily="2" charset="-122"/>
              </a:rPr>
              <a:t>科目设置：</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         1</a:t>
            </a:r>
            <a:r>
              <a:rPr lang="zh-CN" altLang="en-US" sz="2800" b="1" dirty="0" smtClean="0">
                <a:latin typeface="华文新魏" panose="02010800040101010101" pitchFamily="2" charset="-122"/>
                <a:ea typeface="华文新魏" panose="02010800040101010101" pitchFamily="2" charset="-122"/>
              </a:rPr>
              <a:t>、研发支出</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费用化支出</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费用化支出      </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         2</a:t>
            </a:r>
            <a:r>
              <a:rPr lang="zh-CN" altLang="en-US" sz="2800" b="1" dirty="0" smtClean="0">
                <a:latin typeface="华文新魏" panose="02010800040101010101" pitchFamily="2" charset="-122"/>
                <a:ea typeface="华文新魏" panose="02010800040101010101" pitchFamily="2" charset="-122"/>
              </a:rPr>
              <a:t>、管理费用</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研发费用</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         3</a:t>
            </a:r>
            <a:r>
              <a:rPr lang="zh-CN" altLang="en-US" sz="2800" b="1" dirty="0" smtClean="0">
                <a:latin typeface="华文新魏" panose="02010800040101010101" pitchFamily="2" charset="-122"/>
                <a:ea typeface="华文新魏" panose="02010800040101010101" pitchFamily="2" charset="-122"/>
              </a:rPr>
              <a:t>、主营业务收入</a:t>
            </a:r>
            <a:r>
              <a:rPr lang="en-US" altLang="zh-CN" sz="2800" b="1" dirty="0" smtClean="0">
                <a:latin typeface="华文新魏" panose="02010800040101010101" pitchFamily="2" charset="-122"/>
                <a:ea typeface="华文新魏" panose="02010800040101010101" pitchFamily="2" charset="-122"/>
              </a:rPr>
              <a:t>—</a:t>
            </a:r>
            <a:r>
              <a:rPr lang="zh-CN" altLang="en-US" sz="2800" b="1" dirty="0" smtClean="0">
                <a:latin typeface="华文新魏" panose="02010800040101010101" pitchFamily="2" charset="-122"/>
                <a:ea typeface="华文新魏" panose="02010800040101010101" pitchFamily="2" charset="-122"/>
              </a:rPr>
              <a:t>高新技术产品（服务）收入</a:t>
            </a:r>
            <a:endParaRPr lang="en-US" altLang="zh-CN" sz="2800" b="1" dirty="0" smtClean="0">
              <a:latin typeface="华文新魏" panose="02010800040101010101" pitchFamily="2" charset="-122"/>
              <a:ea typeface="华文新魏" panose="02010800040101010101" pitchFamily="2" charset="-122"/>
            </a:endParaRPr>
          </a:p>
          <a:p>
            <a:r>
              <a:rPr lang="en-US" altLang="zh-CN" sz="2800" b="1" dirty="0" smtClean="0">
                <a:latin typeface="华文新魏" panose="02010800040101010101" pitchFamily="2" charset="-122"/>
                <a:ea typeface="华文新魏" panose="02010800040101010101" pitchFamily="2" charset="-122"/>
              </a:rPr>
              <a:t>         4</a:t>
            </a:r>
            <a:r>
              <a:rPr lang="zh-CN" altLang="en-US" sz="2800" b="1" dirty="0" smtClean="0">
                <a:latin typeface="华文新魏" panose="02010800040101010101" pitchFamily="2" charset="-122"/>
                <a:ea typeface="华文新魏" panose="02010800040101010101" pitchFamily="2" charset="-122"/>
              </a:rPr>
              <a:t>、无形资产</a:t>
            </a:r>
            <a:endParaRPr lang="zh-CN" altLang="en-US" sz="2800" b="1" dirty="0">
              <a:latin typeface="华文新魏" panose="02010800040101010101" pitchFamily="2" charset="-122"/>
              <a:ea typeface="华文新魏" panose="02010800040101010101" pitchFamily="2" charset="-122"/>
            </a:endParaRPr>
          </a:p>
        </p:txBody>
      </p:sp>
      <p:sp>
        <p:nvSpPr>
          <p:cNvPr id="4" name="TextBox 3"/>
          <p:cNvSpPr txBox="1"/>
          <p:nvPr/>
        </p:nvSpPr>
        <p:spPr>
          <a:xfrm>
            <a:off x="1071538" y="4786322"/>
            <a:ext cx="3429024" cy="369332"/>
          </a:xfrm>
          <a:prstGeom prst="rect">
            <a:avLst/>
          </a:prstGeom>
          <a:noFill/>
        </p:spPr>
        <p:txBody>
          <a:bodyPr wrap="square" rtlCol="0">
            <a:spAutoFit/>
          </a:bodyPr>
          <a:lstStyle/>
          <a:p>
            <a:endParaRPr lang="zh-CN" altLang="en-US" dirty="0"/>
          </a:p>
        </p:txBody>
      </p:sp>
      <p:sp>
        <p:nvSpPr>
          <p:cNvPr id="5" name="TextBox 4"/>
          <p:cNvSpPr txBox="1"/>
          <p:nvPr/>
        </p:nvSpPr>
        <p:spPr>
          <a:xfrm>
            <a:off x="714348" y="4214818"/>
            <a:ext cx="7786742" cy="954107"/>
          </a:xfrm>
          <a:prstGeom prst="rect">
            <a:avLst/>
          </a:prstGeom>
          <a:noFill/>
        </p:spPr>
        <p:txBody>
          <a:bodyPr wrap="square" rtlCol="0">
            <a:spAutoFit/>
          </a:bodyPr>
          <a:lstStyle/>
          <a:p>
            <a:r>
              <a:rPr lang="zh-CN" altLang="en-US" sz="2800" b="1" dirty="0" smtClean="0">
                <a:latin typeface="华文新魏" panose="02010800040101010101" pitchFamily="2" charset="-122"/>
                <a:ea typeface="华文新魏" panose="02010800040101010101" pitchFamily="2" charset="-122"/>
              </a:rPr>
              <a:t>       注：科目按照研发项目进行设置，便于研发费用的归集，提高工作效率。</a:t>
            </a:r>
            <a:endParaRPr lang="zh-CN" altLang="en-US" sz="2800"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714356"/>
            <a:ext cx="8572560" cy="52629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2400" b="1" dirty="0" smtClean="0">
                <a:solidFill>
                  <a:srgbClr val="FF0000"/>
                </a:solidFill>
                <a:latin typeface="华文新魏" panose="02010800040101010101" pitchFamily="2" charset="-122"/>
                <a:ea typeface="华文新魏" panose="02010800040101010101" pitchFamily="2" charset="-122"/>
              </a:rPr>
              <a:t>1</a:t>
            </a:r>
            <a:r>
              <a:rPr lang="zh-CN" altLang="en-US" sz="2400" b="1" dirty="0" smtClean="0">
                <a:solidFill>
                  <a:srgbClr val="FF0000"/>
                </a:solidFill>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借：研发支出</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费用化支出</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RD001</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人员人工费等</a:t>
            </a:r>
            <a:endParaRPr lang="en-US" altLang="zh-CN" sz="2400" b="1" dirty="0" smtClean="0">
              <a:latin typeface="华文新魏" panose="02010800040101010101" pitchFamily="2" charset="-122"/>
              <a:ea typeface="华文新魏" panose="02010800040101010101" pitchFamily="2" charset="-122"/>
            </a:endParaRPr>
          </a:p>
          <a:p>
            <a:r>
              <a:rPr lang="zh-CN" altLang="en-US" sz="2400" b="1" dirty="0" smtClean="0">
                <a:latin typeface="华文新魏" panose="02010800040101010101" pitchFamily="2" charset="-122"/>
                <a:ea typeface="华文新魏" panose="02010800040101010101" pitchFamily="2" charset="-122"/>
              </a:rPr>
              <a:t>                                                   （</a:t>
            </a:r>
            <a:r>
              <a:rPr lang="en-US" altLang="zh-CN" sz="2400" b="1" dirty="0" smtClean="0">
                <a:latin typeface="华文新魏" panose="02010800040101010101" pitchFamily="2" charset="-122"/>
                <a:ea typeface="华文新魏" panose="02010800040101010101" pitchFamily="2" charset="-122"/>
              </a:rPr>
              <a:t>RD002</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人员人工费等</a:t>
            </a:r>
            <a:endParaRPr lang="en-US" altLang="zh-CN" sz="2400" b="1" dirty="0" smtClean="0">
              <a:latin typeface="华文新魏" panose="02010800040101010101" pitchFamily="2" charset="-122"/>
              <a:ea typeface="华文新魏" panose="02010800040101010101" pitchFamily="2" charset="-122"/>
            </a:endParaRPr>
          </a:p>
          <a:p>
            <a:r>
              <a:rPr lang="en-US" altLang="zh-CN" sz="2400" b="1" dirty="0" smtClean="0">
                <a:latin typeface="华文新魏" panose="02010800040101010101" pitchFamily="2" charset="-122"/>
                <a:ea typeface="华文新魏" panose="02010800040101010101" pitchFamily="2" charset="-122"/>
              </a:rPr>
              <a:t>                            </a:t>
            </a:r>
            <a:r>
              <a:rPr lang="zh-CN" altLang="en-US" sz="2400" b="1" dirty="0" smtClean="0">
                <a:latin typeface="华文新魏" panose="02010800040101010101" pitchFamily="2" charset="-122"/>
                <a:ea typeface="华文新魏" panose="02010800040101010101" pitchFamily="2" charset="-122"/>
              </a:rPr>
              <a:t>资本化支出</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RD001</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人员人工费等</a:t>
            </a:r>
            <a:endParaRPr lang="en-US" altLang="zh-CN" sz="2400" b="1" dirty="0" smtClean="0">
              <a:latin typeface="华文新魏" panose="02010800040101010101" pitchFamily="2" charset="-122"/>
              <a:ea typeface="华文新魏" panose="02010800040101010101" pitchFamily="2" charset="-122"/>
            </a:endParaRPr>
          </a:p>
          <a:p>
            <a:r>
              <a:rPr lang="zh-CN" altLang="en-US" sz="2400" b="1" dirty="0" smtClean="0">
                <a:latin typeface="华文新魏" panose="02010800040101010101" pitchFamily="2" charset="-122"/>
                <a:ea typeface="华文新魏" panose="02010800040101010101" pitchFamily="2" charset="-122"/>
              </a:rPr>
              <a:t>                                                   （</a:t>
            </a:r>
            <a:r>
              <a:rPr lang="en-US" altLang="zh-CN" sz="2400" b="1" dirty="0" smtClean="0">
                <a:latin typeface="华文新魏" panose="02010800040101010101" pitchFamily="2" charset="-122"/>
                <a:ea typeface="华文新魏" panose="02010800040101010101" pitchFamily="2" charset="-122"/>
              </a:rPr>
              <a:t>RD002</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 --</a:t>
            </a:r>
            <a:r>
              <a:rPr lang="zh-CN" altLang="en-US" sz="2400" b="1" dirty="0" smtClean="0">
                <a:latin typeface="华文新魏" panose="02010800040101010101" pitchFamily="2" charset="-122"/>
                <a:ea typeface="华文新魏" panose="02010800040101010101" pitchFamily="2" charset="-122"/>
              </a:rPr>
              <a:t>人员人工费等</a:t>
            </a:r>
            <a:endParaRPr lang="en-US" altLang="zh-CN" sz="2400" b="1" dirty="0" smtClean="0">
              <a:latin typeface="华文新魏" panose="02010800040101010101" pitchFamily="2" charset="-122"/>
              <a:ea typeface="华文新魏" panose="02010800040101010101" pitchFamily="2" charset="-122"/>
            </a:endParaRPr>
          </a:p>
          <a:p>
            <a:endParaRPr lang="en-US" altLang="zh-CN" sz="2400" b="1" dirty="0" smtClean="0">
              <a:latin typeface="华文新魏" panose="02010800040101010101" pitchFamily="2" charset="-122"/>
              <a:ea typeface="华文新魏" panose="02010800040101010101" pitchFamily="2" charset="-122"/>
            </a:endParaRPr>
          </a:p>
          <a:p>
            <a:r>
              <a:rPr lang="zh-CN" altLang="en-US" sz="2400" b="1" dirty="0" smtClean="0">
                <a:latin typeface="华文新魏" panose="02010800040101010101" pitchFamily="2" charset="-122"/>
                <a:ea typeface="华文新魏" panose="02010800040101010101" pitchFamily="2" charset="-122"/>
              </a:rPr>
              <a:t>       贷：原材料</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应付职工薪酬等</a:t>
            </a:r>
            <a:endParaRPr lang="en-US" altLang="zh-CN" sz="2400" b="1" dirty="0" smtClean="0">
              <a:latin typeface="华文新魏" panose="02010800040101010101" pitchFamily="2" charset="-122"/>
              <a:ea typeface="华文新魏" panose="02010800040101010101" pitchFamily="2" charset="-122"/>
            </a:endParaRPr>
          </a:p>
          <a:p>
            <a:r>
              <a:rPr lang="en-US" altLang="zh-CN" sz="2400" b="1" dirty="0" smtClean="0">
                <a:latin typeface="华文新魏" panose="02010800040101010101" pitchFamily="2" charset="-122"/>
                <a:ea typeface="华文新魏" panose="02010800040101010101" pitchFamily="2" charset="-122"/>
              </a:rPr>
              <a:t>                                                 </a:t>
            </a:r>
          </a:p>
          <a:p>
            <a:r>
              <a:rPr lang="en-US" altLang="zh-CN" sz="2400" b="1" dirty="0" smtClean="0">
                <a:solidFill>
                  <a:srgbClr val="FF0000"/>
                </a:solidFill>
                <a:latin typeface="华文新魏" panose="02010800040101010101" pitchFamily="2" charset="-122"/>
                <a:ea typeface="华文新魏" panose="02010800040101010101" pitchFamily="2" charset="-122"/>
              </a:rPr>
              <a:t>2</a:t>
            </a:r>
            <a:r>
              <a:rPr lang="zh-CN" altLang="en-US" sz="2400" b="1" dirty="0" smtClean="0">
                <a:solidFill>
                  <a:srgbClr val="FF0000"/>
                </a:solidFill>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借</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管理费用</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研发费用</a:t>
            </a:r>
            <a:endParaRPr lang="en-US" altLang="zh-CN" sz="2400" b="1" dirty="0" smtClean="0">
              <a:latin typeface="华文新魏" panose="02010800040101010101" pitchFamily="2" charset="-122"/>
              <a:ea typeface="华文新魏" panose="02010800040101010101" pitchFamily="2" charset="-122"/>
            </a:endParaRPr>
          </a:p>
          <a:p>
            <a:r>
              <a:rPr lang="zh-CN" altLang="en-US" sz="2400" b="1" dirty="0" smtClean="0">
                <a:latin typeface="华文新魏" panose="02010800040101010101" pitchFamily="2" charset="-122"/>
                <a:ea typeface="华文新魏" panose="02010800040101010101" pitchFamily="2" charset="-122"/>
              </a:rPr>
              <a:t>       贷</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研发支出</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费用化支出</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RD001</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人员人工费等</a:t>
            </a:r>
            <a:endParaRPr lang="en-US" altLang="zh-CN" sz="2400" b="1" dirty="0" smtClean="0">
              <a:latin typeface="华文新魏" panose="02010800040101010101" pitchFamily="2" charset="-122"/>
              <a:ea typeface="华文新魏" panose="02010800040101010101" pitchFamily="2" charset="-122"/>
            </a:endParaRPr>
          </a:p>
          <a:p>
            <a:r>
              <a:rPr lang="zh-CN" altLang="en-US" sz="2400" b="1" dirty="0" smtClean="0">
                <a:latin typeface="华文新魏" panose="02010800040101010101" pitchFamily="2" charset="-122"/>
                <a:ea typeface="华文新魏" panose="02010800040101010101" pitchFamily="2" charset="-122"/>
              </a:rPr>
              <a:t>                                                        （</a:t>
            </a:r>
            <a:r>
              <a:rPr lang="en-US" altLang="zh-CN" sz="2400" b="1" dirty="0" smtClean="0">
                <a:latin typeface="华文新魏" panose="02010800040101010101" pitchFamily="2" charset="-122"/>
                <a:ea typeface="华文新魏" panose="02010800040101010101" pitchFamily="2" charset="-122"/>
              </a:rPr>
              <a:t>RD002</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人员人工费等</a:t>
            </a:r>
            <a:endParaRPr lang="en-US" altLang="zh-CN" sz="2400" b="1" dirty="0" smtClean="0">
              <a:latin typeface="华文新魏" panose="02010800040101010101" pitchFamily="2" charset="-122"/>
              <a:ea typeface="华文新魏" panose="02010800040101010101" pitchFamily="2" charset="-122"/>
            </a:endParaRPr>
          </a:p>
          <a:p>
            <a:endParaRPr lang="en-US" altLang="zh-CN" sz="2400" b="1" dirty="0" smtClean="0">
              <a:latin typeface="华文新魏" panose="02010800040101010101" pitchFamily="2" charset="-122"/>
              <a:ea typeface="华文新魏" panose="02010800040101010101" pitchFamily="2" charset="-122"/>
            </a:endParaRPr>
          </a:p>
          <a:p>
            <a:r>
              <a:rPr lang="en-US" altLang="zh-CN" sz="2400" b="1" dirty="0" smtClean="0">
                <a:solidFill>
                  <a:srgbClr val="FF0000"/>
                </a:solidFill>
                <a:latin typeface="华文新魏" panose="02010800040101010101" pitchFamily="2" charset="-122"/>
                <a:ea typeface="华文新魏" panose="02010800040101010101" pitchFamily="2" charset="-122"/>
              </a:rPr>
              <a:t>3</a:t>
            </a:r>
            <a:r>
              <a:rPr lang="zh-CN" altLang="en-US" sz="2400" b="1" dirty="0" smtClean="0">
                <a:solidFill>
                  <a:srgbClr val="FF0000"/>
                </a:solidFill>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借：无形资产</a:t>
            </a:r>
            <a:endParaRPr lang="en-US" altLang="zh-CN" sz="2400" b="1" dirty="0" smtClean="0">
              <a:latin typeface="华文新魏" panose="02010800040101010101" pitchFamily="2" charset="-122"/>
              <a:ea typeface="华文新魏" panose="02010800040101010101" pitchFamily="2" charset="-122"/>
            </a:endParaRPr>
          </a:p>
          <a:p>
            <a:r>
              <a:rPr lang="en-US" altLang="zh-CN" sz="2400" b="1" dirty="0" smtClean="0">
                <a:latin typeface="华文新魏" panose="02010800040101010101" pitchFamily="2" charset="-122"/>
                <a:ea typeface="华文新魏" panose="02010800040101010101" pitchFamily="2" charset="-122"/>
              </a:rPr>
              <a:t>       </a:t>
            </a:r>
            <a:r>
              <a:rPr lang="zh-CN" altLang="en-US" sz="2400" b="1" dirty="0" smtClean="0">
                <a:latin typeface="华文新魏" panose="02010800040101010101" pitchFamily="2" charset="-122"/>
                <a:ea typeface="华文新魏" panose="02010800040101010101" pitchFamily="2" charset="-122"/>
              </a:rPr>
              <a:t>贷：研发支出</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资本化支出</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RD001</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人员人工费等</a:t>
            </a:r>
            <a:endParaRPr lang="en-US" altLang="zh-CN" sz="2400" b="1" dirty="0" smtClean="0">
              <a:latin typeface="华文新魏" panose="02010800040101010101" pitchFamily="2" charset="-122"/>
              <a:ea typeface="华文新魏" panose="02010800040101010101" pitchFamily="2" charset="-122"/>
            </a:endParaRPr>
          </a:p>
          <a:p>
            <a:r>
              <a:rPr lang="zh-CN" altLang="en-US" sz="2400" b="1" dirty="0" smtClean="0">
                <a:latin typeface="华文新魏" panose="02010800040101010101" pitchFamily="2" charset="-122"/>
                <a:ea typeface="华文新魏" panose="02010800040101010101" pitchFamily="2" charset="-122"/>
              </a:rPr>
              <a:t>                                                         （</a:t>
            </a:r>
            <a:r>
              <a:rPr lang="en-US" altLang="zh-CN" sz="2400" b="1" dirty="0" smtClean="0">
                <a:latin typeface="华文新魏" panose="02010800040101010101" pitchFamily="2" charset="-122"/>
                <a:ea typeface="华文新魏" panose="02010800040101010101" pitchFamily="2" charset="-122"/>
              </a:rPr>
              <a:t>RD002</a:t>
            </a:r>
            <a:r>
              <a:rPr lang="zh-CN" altLang="en-US" sz="2400" b="1" dirty="0" smtClean="0">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 --</a:t>
            </a:r>
            <a:r>
              <a:rPr lang="zh-CN" altLang="en-US" sz="2400" b="1" dirty="0" smtClean="0">
                <a:latin typeface="华文新魏" panose="02010800040101010101" pitchFamily="2" charset="-122"/>
                <a:ea typeface="华文新魏" panose="02010800040101010101" pitchFamily="2" charset="-122"/>
              </a:rPr>
              <a:t>人员人工费等</a:t>
            </a:r>
            <a:endParaRPr lang="en-US" altLang="zh-CN" sz="2400" b="1" dirty="0" smtClean="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0298" y="642918"/>
            <a:ext cx="321471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2800" b="1" dirty="0" smtClean="0">
                <a:latin typeface="华文新魏" panose="02010800040101010101" pitchFamily="2" charset="-122"/>
                <a:ea typeface="华文新魏" panose="02010800040101010101" pitchFamily="2" charset="-122"/>
              </a:rPr>
              <a:t>主营业务收入</a:t>
            </a:r>
            <a:endParaRPr lang="en-US" altLang="zh-CN" sz="2800" b="1" dirty="0" smtClean="0">
              <a:latin typeface="华文新魏" panose="02010800040101010101" pitchFamily="2" charset="-122"/>
              <a:ea typeface="华文新魏" panose="02010800040101010101" pitchFamily="2" charset="-122"/>
            </a:endParaRPr>
          </a:p>
        </p:txBody>
      </p:sp>
      <p:sp>
        <p:nvSpPr>
          <p:cNvPr id="5" name="TextBox 4"/>
          <p:cNvSpPr txBox="1"/>
          <p:nvPr/>
        </p:nvSpPr>
        <p:spPr>
          <a:xfrm>
            <a:off x="642910" y="2928934"/>
            <a:ext cx="250033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2800" b="1" dirty="0" smtClean="0">
                <a:latin typeface="华文新魏" panose="02010800040101010101" pitchFamily="2" charset="-122"/>
                <a:ea typeface="华文新魏" panose="02010800040101010101" pitchFamily="2" charset="-122"/>
              </a:rPr>
              <a:t>一般性收入</a:t>
            </a:r>
            <a:endParaRPr lang="zh-CN" altLang="en-US" sz="2800" b="1" dirty="0">
              <a:latin typeface="华文新魏" panose="02010800040101010101" pitchFamily="2" charset="-122"/>
              <a:ea typeface="华文新魏" panose="02010800040101010101" pitchFamily="2" charset="-122"/>
            </a:endParaRPr>
          </a:p>
        </p:txBody>
      </p:sp>
      <p:sp>
        <p:nvSpPr>
          <p:cNvPr id="6" name="TextBox 5"/>
          <p:cNvSpPr txBox="1"/>
          <p:nvPr/>
        </p:nvSpPr>
        <p:spPr>
          <a:xfrm>
            <a:off x="3714744" y="2643182"/>
            <a:ext cx="4714908"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zh-CN" altLang="en-US" sz="2800" b="1" dirty="0" smtClean="0">
                <a:latin typeface="华文新魏" panose="02010800040101010101" pitchFamily="2" charset="-122"/>
                <a:ea typeface="华文新魏" panose="02010800040101010101" pitchFamily="2" charset="-122"/>
              </a:rPr>
              <a:t>高新技术产品（服务）收入</a:t>
            </a:r>
            <a:endParaRPr lang="zh-CN" altLang="en-US" sz="2800" b="1" dirty="0">
              <a:latin typeface="华文新魏" panose="02010800040101010101" pitchFamily="2" charset="-122"/>
              <a:ea typeface="华文新魏" panose="02010800040101010101" pitchFamily="2" charset="-122"/>
            </a:endParaRPr>
          </a:p>
        </p:txBody>
      </p:sp>
      <p:sp>
        <p:nvSpPr>
          <p:cNvPr id="8" name="TextBox 7"/>
          <p:cNvSpPr txBox="1"/>
          <p:nvPr/>
        </p:nvSpPr>
        <p:spPr>
          <a:xfrm>
            <a:off x="3571868" y="4143380"/>
            <a:ext cx="4929222" cy="5232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zh-CN" altLang="en-US" sz="2800" b="1" dirty="0" smtClean="0">
                <a:latin typeface="华文新魏" panose="02010800040101010101" pitchFamily="2" charset="-122"/>
                <a:ea typeface="华文新魏" panose="02010800040101010101" pitchFamily="2" charset="-122"/>
              </a:rPr>
              <a:t>主要产品（服务）收入</a:t>
            </a:r>
            <a:endParaRPr lang="zh-CN" altLang="en-US" sz="2800" dirty="0"/>
          </a:p>
        </p:txBody>
      </p:sp>
      <p:cxnSp>
        <p:nvCxnSpPr>
          <p:cNvPr id="10" name="直接连接符 9"/>
          <p:cNvCxnSpPr>
            <a:stCxn id="2" idx="2"/>
            <a:endCxn id="6" idx="0"/>
          </p:cNvCxnSpPr>
          <p:nvPr/>
        </p:nvCxnSpPr>
        <p:spPr>
          <a:xfrm rot="16200000" flipH="1">
            <a:off x="4351403" y="922387"/>
            <a:ext cx="1477044" cy="1964545"/>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直接连接符 13"/>
          <p:cNvCxnSpPr>
            <a:stCxn id="2" idx="2"/>
            <a:endCxn id="5" idx="0"/>
          </p:cNvCxnSpPr>
          <p:nvPr/>
        </p:nvCxnSpPr>
        <p:spPr>
          <a:xfrm rot="5400000">
            <a:off x="2118966" y="940247"/>
            <a:ext cx="1762796" cy="2214578"/>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直接连接符 15"/>
          <p:cNvCxnSpPr>
            <a:stCxn id="6" idx="2"/>
            <a:endCxn id="8" idx="0"/>
          </p:cNvCxnSpPr>
          <p:nvPr/>
        </p:nvCxnSpPr>
        <p:spPr>
          <a:xfrm rot="5400000">
            <a:off x="5565850" y="3637032"/>
            <a:ext cx="976978" cy="35719"/>
          </a:xfrm>
          <a:prstGeom prst="line">
            <a:avLst/>
          </a:prstGeom>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6072198" y="1214422"/>
            <a:ext cx="250033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zh-CN" sz="2800" b="1" dirty="0" smtClean="0">
                <a:latin typeface="华文新魏" pitchFamily="2" charset="-122"/>
                <a:ea typeface="华文新魏" pitchFamily="2" charset="-122"/>
              </a:rPr>
              <a:t>PS01\PS02\......</a:t>
            </a:r>
            <a:endParaRPr lang="zh-CN" altLang="en-US" sz="2800" b="1" dirty="0">
              <a:latin typeface="华文新魏" pitchFamily="2" charset="-122"/>
              <a:ea typeface="华文新魏" pitchFamily="2" charset="-122"/>
            </a:endParaRPr>
          </a:p>
        </p:txBody>
      </p:sp>
      <p:cxnSp>
        <p:nvCxnSpPr>
          <p:cNvPr id="13" name="直接箭头连接符 12"/>
          <p:cNvCxnSpPr>
            <a:stCxn id="6" idx="0"/>
            <a:endCxn id="11" idx="2"/>
          </p:cNvCxnSpPr>
          <p:nvPr/>
        </p:nvCxnSpPr>
        <p:spPr>
          <a:xfrm rot="5400000" flipH="1" flipV="1">
            <a:off x="6244510" y="1565330"/>
            <a:ext cx="905540" cy="12501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直接箭头连接符 18"/>
          <p:cNvCxnSpPr>
            <a:stCxn id="2" idx="2"/>
            <a:endCxn id="5" idx="0"/>
          </p:cNvCxnSpPr>
          <p:nvPr/>
        </p:nvCxnSpPr>
        <p:spPr>
          <a:xfrm rot="5400000">
            <a:off x="2118966" y="940247"/>
            <a:ext cx="1762796" cy="2214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直接箭头连接符 20"/>
          <p:cNvCxnSpPr>
            <a:stCxn id="2" idx="2"/>
            <a:endCxn id="6" idx="0"/>
          </p:cNvCxnSpPr>
          <p:nvPr/>
        </p:nvCxnSpPr>
        <p:spPr>
          <a:xfrm rot="16200000" flipH="1">
            <a:off x="4351403" y="922387"/>
            <a:ext cx="1477044" cy="19645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直接箭头连接符 22"/>
          <p:cNvCxnSpPr>
            <a:stCxn id="6" idx="2"/>
          </p:cNvCxnSpPr>
          <p:nvPr/>
        </p:nvCxnSpPr>
        <p:spPr>
          <a:xfrm rot="5400000">
            <a:off x="5583709" y="3654891"/>
            <a:ext cx="97697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285720" y="5000636"/>
            <a:ext cx="864399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400" b="1" dirty="0" smtClean="0">
                <a:latin typeface="华文新魏" panose="02010800040101010101" pitchFamily="2" charset="-122"/>
                <a:ea typeface="华文新魏" panose="02010800040101010101" pitchFamily="2" charset="-122"/>
              </a:rPr>
              <a:t>借：应收账款</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银行存款</a:t>
            </a:r>
            <a:endParaRPr lang="en-US" altLang="zh-CN" sz="2400" b="1" dirty="0" smtClean="0">
              <a:latin typeface="华文新魏" panose="02010800040101010101" pitchFamily="2" charset="-122"/>
              <a:ea typeface="华文新魏" panose="02010800040101010101" pitchFamily="2" charset="-122"/>
            </a:endParaRPr>
          </a:p>
          <a:p>
            <a:r>
              <a:rPr lang="zh-CN" altLang="en-US" sz="2400" b="1" dirty="0" smtClean="0">
                <a:latin typeface="华文新魏" panose="02010800040101010101" pitchFamily="2" charset="-122"/>
                <a:ea typeface="华文新魏" panose="02010800040101010101" pitchFamily="2" charset="-122"/>
              </a:rPr>
              <a:t>贷</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主营业务收入</a:t>
            </a:r>
            <a:r>
              <a:rPr lang="en-US" altLang="zh-CN" sz="2400" b="1" dirty="0" smtClean="0">
                <a:solidFill>
                  <a:srgbClr val="FF0000"/>
                </a:solidFill>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高新收入（</a:t>
            </a:r>
            <a:r>
              <a:rPr lang="en-US" altLang="zh-CN" sz="2400" b="1" dirty="0" smtClean="0">
                <a:solidFill>
                  <a:srgbClr val="FF0000"/>
                </a:solidFill>
              </a:rPr>
              <a:t>PS01\PS02</a:t>
            </a:r>
            <a:r>
              <a:rPr lang="zh-CN" altLang="en-US" sz="2400" b="1" dirty="0" smtClean="0">
                <a:solidFill>
                  <a:srgbClr val="FF0000"/>
                </a:solidFill>
                <a:latin typeface="华文新魏" panose="02010800040101010101" pitchFamily="2" charset="-122"/>
                <a:ea typeface="华文新魏" panose="02010800040101010101" pitchFamily="2" charset="-122"/>
              </a:rPr>
              <a:t>）</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主要产品</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服务</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收入</a:t>
            </a:r>
            <a:endParaRPr lang="en-US" altLang="zh-CN" sz="2400" b="1" dirty="0" smtClean="0">
              <a:latin typeface="华文新魏" panose="02010800040101010101" pitchFamily="2" charset="-122"/>
              <a:ea typeface="华文新魏" panose="02010800040101010101" pitchFamily="2" charset="-122"/>
            </a:endParaRPr>
          </a:p>
          <a:p>
            <a:r>
              <a:rPr lang="en-US" altLang="zh-CN" sz="2400" b="1" dirty="0" smtClean="0">
                <a:solidFill>
                  <a:srgbClr val="FF0000"/>
                </a:solidFill>
                <a:latin typeface="华文新魏" panose="02010800040101010101" pitchFamily="2" charset="-122"/>
                <a:ea typeface="华文新魏" panose="02010800040101010101" pitchFamily="2" charset="-122"/>
              </a:rPr>
              <a:t>                              -</a:t>
            </a:r>
            <a:r>
              <a:rPr lang="zh-CN" altLang="en-US" sz="2400" b="1" dirty="0" smtClean="0">
                <a:latin typeface="华文新魏" panose="02010800040101010101" pitchFamily="2" charset="-122"/>
                <a:ea typeface="华文新魏" panose="02010800040101010101" pitchFamily="2" charset="-122"/>
              </a:rPr>
              <a:t>一般性收入</a:t>
            </a:r>
            <a:endParaRPr lang="en-US" altLang="zh-CN" sz="2400" b="1" dirty="0" smtClean="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9722" t="28104" r="4861" b="30923"/>
          <a:stretch>
            <a:fillRect/>
          </a:stretch>
        </p:blipFill>
        <p:spPr bwMode="auto">
          <a:xfrm>
            <a:off x="428596" y="928670"/>
            <a:ext cx="8215370" cy="5929330"/>
          </a:xfrm>
          <a:prstGeom prst="rect">
            <a:avLst/>
          </a:prstGeom>
          <a:noFill/>
          <a:ln w="9525">
            <a:noFill/>
            <a:miter lim="800000"/>
            <a:headEnd/>
            <a:tailEnd/>
          </a:ln>
          <a:effectLst/>
        </p:spPr>
      </p:pic>
      <p:sp>
        <p:nvSpPr>
          <p:cNvPr id="3" name="TextBox 2"/>
          <p:cNvSpPr txBox="1"/>
          <p:nvPr/>
        </p:nvSpPr>
        <p:spPr>
          <a:xfrm>
            <a:off x="1285852" y="357166"/>
            <a:ext cx="3000396" cy="461665"/>
          </a:xfrm>
          <a:prstGeom prst="rect">
            <a:avLst/>
          </a:prstGeom>
          <a:noFill/>
        </p:spPr>
        <p:txBody>
          <a:bodyPr wrap="square" rtlCol="0">
            <a:spAutoFit/>
          </a:bodyPr>
          <a:lstStyle/>
          <a:p>
            <a:r>
              <a:rPr lang="zh-CN" altLang="en-US" sz="2400" b="1" dirty="0" smtClean="0">
                <a:solidFill>
                  <a:srgbClr val="FF0000"/>
                </a:solidFill>
                <a:latin typeface="华文新魏" pitchFamily="2" charset="-122"/>
                <a:ea typeface="华文新魏" pitchFamily="2" charset="-122"/>
              </a:rPr>
              <a:t>六、专项审计</a:t>
            </a:r>
            <a:endParaRPr lang="zh-CN" altLang="en-US" sz="2400" b="1" dirty="0">
              <a:solidFill>
                <a:srgbClr val="FF0000"/>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0034" y="357166"/>
            <a:ext cx="8143932" cy="2308324"/>
          </a:xfrm>
          <a:prstGeom prst="rect">
            <a:avLst/>
          </a:prstGeom>
        </p:spPr>
        <p:txBody>
          <a:bodyPr wrap="square">
            <a:spAutoFit/>
          </a:bodyPr>
          <a:lstStyle/>
          <a:p>
            <a:r>
              <a:rPr lang="zh-CN" altLang="en-US" sz="2400" b="1" dirty="0" smtClean="0">
                <a:latin typeface="华文新魏" pitchFamily="2" charset="-122"/>
                <a:ea typeface="华文新魏" pitchFamily="2" charset="-122"/>
              </a:rPr>
              <a:t> 国科发火（</a:t>
            </a:r>
            <a:r>
              <a:rPr lang="en-US" altLang="zh-CN" sz="2400" b="1" dirty="0" smtClean="0">
                <a:latin typeface="华文新魏" pitchFamily="2" charset="-122"/>
                <a:ea typeface="华文新魏" pitchFamily="2" charset="-122"/>
              </a:rPr>
              <a:t>2016</a:t>
            </a:r>
            <a:r>
              <a:rPr lang="zh-CN" altLang="en-US" sz="2400" b="1" dirty="0" smtClean="0">
                <a:latin typeface="华文新魏" pitchFamily="2" charset="-122"/>
                <a:ea typeface="华文新魏" pitchFamily="2" charset="-122"/>
              </a:rPr>
              <a:t>）</a:t>
            </a:r>
            <a:r>
              <a:rPr lang="en-US" altLang="zh-CN" sz="2400" b="1" dirty="0" smtClean="0">
                <a:latin typeface="华文新魏" pitchFamily="2" charset="-122"/>
                <a:ea typeface="华文新魏" pitchFamily="2" charset="-122"/>
              </a:rPr>
              <a:t>32</a:t>
            </a:r>
            <a:r>
              <a:rPr lang="zh-CN" altLang="en-US" sz="2400" b="1" dirty="0" smtClean="0">
                <a:latin typeface="华文新魏" pitchFamily="2" charset="-122"/>
                <a:ea typeface="华文新魏" pitchFamily="2" charset="-122"/>
              </a:rPr>
              <a:t>号第十二条：</a:t>
            </a:r>
            <a:endParaRPr lang="en-US" altLang="zh-CN" sz="2400" b="1" dirty="0" smtClean="0">
              <a:latin typeface="华文新魏" pitchFamily="2" charset="-122"/>
              <a:ea typeface="华文新魏" pitchFamily="2" charset="-122"/>
            </a:endParaRPr>
          </a:p>
          <a:p>
            <a:r>
              <a:rPr lang="en-US" altLang="zh-CN" sz="2400" b="1" dirty="0" smtClean="0">
                <a:latin typeface="华文新魏" pitchFamily="2" charset="-122"/>
                <a:ea typeface="华文新魏" pitchFamily="2" charset="-122"/>
              </a:rPr>
              <a:t>          6. </a:t>
            </a:r>
            <a:r>
              <a:rPr lang="zh-CN" altLang="en-US" sz="2400" b="1" dirty="0" smtClean="0">
                <a:latin typeface="华文新魏" pitchFamily="2" charset="-122"/>
                <a:ea typeface="华文新魏" pitchFamily="2" charset="-122"/>
              </a:rPr>
              <a:t>经具有资质的</a:t>
            </a:r>
            <a:r>
              <a:rPr lang="zh-CN" altLang="en-US" sz="2400" b="1" dirty="0" smtClean="0">
                <a:solidFill>
                  <a:srgbClr val="FF0000"/>
                </a:solidFill>
                <a:latin typeface="华文新魏" pitchFamily="2" charset="-122"/>
                <a:ea typeface="华文新魏" pitchFamily="2" charset="-122"/>
              </a:rPr>
              <a:t>中介机构</a:t>
            </a:r>
            <a:r>
              <a:rPr lang="zh-CN" altLang="en-US" sz="2400" b="1" dirty="0" smtClean="0">
                <a:latin typeface="华文新魏" pitchFamily="2" charset="-122"/>
                <a:ea typeface="华文新魏" pitchFamily="2" charset="-122"/>
              </a:rPr>
              <a:t>出具的企业近</a:t>
            </a:r>
            <a:r>
              <a:rPr lang="zh-CN" altLang="en-US" sz="2400" b="1" dirty="0" smtClean="0">
                <a:solidFill>
                  <a:srgbClr val="FF0000"/>
                </a:solidFill>
                <a:latin typeface="华文新魏" pitchFamily="2" charset="-122"/>
                <a:ea typeface="华文新魏" pitchFamily="2" charset="-122"/>
              </a:rPr>
              <a:t>三个会计年度研究开发费用</a:t>
            </a:r>
            <a:r>
              <a:rPr lang="zh-CN" altLang="en-US" sz="2400" b="1" dirty="0" smtClean="0">
                <a:latin typeface="华文新魏" pitchFamily="2" charset="-122"/>
                <a:ea typeface="华文新魏" pitchFamily="2" charset="-122"/>
              </a:rPr>
              <a:t>和</a:t>
            </a:r>
            <a:r>
              <a:rPr lang="zh-CN" altLang="en-US" sz="2400" b="1" dirty="0" smtClean="0">
                <a:solidFill>
                  <a:srgbClr val="FF0000"/>
                </a:solidFill>
                <a:latin typeface="华文新魏" pitchFamily="2" charset="-122"/>
                <a:ea typeface="华文新魏" pitchFamily="2" charset="-122"/>
              </a:rPr>
              <a:t>近一个会计年度高新技术产品（服务）收入专项审计或鉴证报告</a:t>
            </a:r>
            <a:r>
              <a:rPr lang="zh-CN" altLang="en-US" sz="2400" b="1" dirty="0" smtClean="0">
                <a:latin typeface="华文新魏" pitchFamily="2" charset="-122"/>
                <a:ea typeface="华文新魏" pitchFamily="2" charset="-122"/>
              </a:rPr>
              <a:t>，并附研究开发活动说明材料；</a:t>
            </a:r>
            <a:br>
              <a:rPr lang="zh-CN" altLang="en-US" sz="2400" b="1" dirty="0" smtClean="0">
                <a:latin typeface="华文新魏" pitchFamily="2" charset="-122"/>
                <a:ea typeface="华文新魏" pitchFamily="2" charset="-122"/>
              </a:rPr>
            </a:br>
            <a:r>
              <a:rPr lang="zh-CN" altLang="en-US" sz="2400" b="1" dirty="0" smtClean="0">
                <a:latin typeface="华文新魏" pitchFamily="2" charset="-122"/>
                <a:ea typeface="华文新魏" pitchFamily="2" charset="-122"/>
              </a:rPr>
              <a:t>         注：内蒙古认定高新技术企业还要求出具一</a:t>
            </a:r>
            <a:r>
              <a:rPr lang="zh-CN" altLang="en-US" sz="2400" b="1" dirty="0" smtClean="0">
                <a:latin typeface="华文新魏" pitchFamily="2" charset="-122"/>
                <a:ea typeface="华文新魏" pitchFamily="2" charset="-122"/>
              </a:rPr>
              <a:t>个</a:t>
            </a:r>
            <a:r>
              <a:rPr lang="zh-CN" altLang="en-US" sz="2400" b="1" dirty="0" smtClean="0">
                <a:latin typeface="华文新魏" pitchFamily="2" charset="-122"/>
                <a:ea typeface="华文新魏" pitchFamily="2" charset="-122"/>
              </a:rPr>
              <a:t>财务信息执行</a:t>
            </a:r>
            <a:r>
              <a:rPr lang="zh-CN" altLang="en-US" sz="2400" b="1" dirty="0" smtClean="0">
                <a:latin typeface="华文新魏" pitchFamily="2" charset="-122"/>
                <a:ea typeface="华文新魏" pitchFamily="2" charset="-122"/>
              </a:rPr>
              <a:t>商定</a:t>
            </a:r>
            <a:r>
              <a:rPr lang="zh-CN" altLang="en-US" sz="2400" b="1" dirty="0" smtClean="0">
                <a:latin typeface="华文新魏" pitchFamily="2" charset="-122"/>
                <a:ea typeface="华文新魏" pitchFamily="2" charset="-122"/>
              </a:rPr>
              <a:t>程序的报告。</a:t>
            </a:r>
            <a:endParaRPr lang="zh-CN" altLang="en-US" sz="2400" b="1" dirty="0">
              <a:latin typeface="华文新魏" pitchFamily="2" charset="-122"/>
              <a:ea typeface="华文新魏" pitchFamily="2" charset="-122"/>
            </a:endParaRPr>
          </a:p>
        </p:txBody>
      </p:sp>
      <p:sp>
        <p:nvSpPr>
          <p:cNvPr id="4" name="TextBox 3"/>
          <p:cNvSpPr txBox="1"/>
          <p:nvPr/>
        </p:nvSpPr>
        <p:spPr>
          <a:xfrm>
            <a:off x="428596" y="2857496"/>
            <a:ext cx="8215370" cy="3046988"/>
          </a:xfrm>
          <a:prstGeom prst="rect">
            <a:avLst/>
          </a:prstGeom>
          <a:noFill/>
        </p:spPr>
        <p:txBody>
          <a:bodyPr wrap="square" rtlCol="0">
            <a:spAutoFit/>
          </a:bodyPr>
          <a:lstStyle/>
          <a:p>
            <a:r>
              <a:rPr lang="zh-CN" altLang="en-US" sz="2400" b="1" dirty="0" smtClean="0">
                <a:solidFill>
                  <a:srgbClr val="FF0000"/>
                </a:solidFill>
                <a:latin typeface="华文新魏" pitchFamily="2" charset="-122"/>
                <a:ea typeface="华文新魏" pitchFamily="2" charset="-122"/>
              </a:rPr>
              <a:t>中介机构条件：</a:t>
            </a:r>
          </a:p>
          <a:p>
            <a:r>
              <a:rPr lang="zh-CN" altLang="en-US" sz="2400" b="1" dirty="0" smtClean="0">
                <a:latin typeface="华文新魏" pitchFamily="2" charset="-122"/>
                <a:ea typeface="华文新魏" pitchFamily="2" charset="-122"/>
              </a:rPr>
              <a:t>（</a:t>
            </a:r>
            <a:r>
              <a:rPr lang="en-US" altLang="zh-CN" sz="2400" b="1" dirty="0" smtClean="0">
                <a:latin typeface="华文新魏" pitchFamily="2" charset="-122"/>
                <a:ea typeface="华文新魏" pitchFamily="2" charset="-122"/>
              </a:rPr>
              <a:t>1</a:t>
            </a:r>
            <a:r>
              <a:rPr lang="zh-CN" altLang="en-US" sz="2400" b="1" dirty="0" smtClean="0">
                <a:latin typeface="华文新魏" pitchFamily="2" charset="-122"/>
                <a:ea typeface="华文新魏" pitchFamily="2" charset="-122"/>
              </a:rPr>
              <a:t>）具备独立执业资格，成立三年以上，近三年内无不良记录。</a:t>
            </a:r>
          </a:p>
          <a:p>
            <a:r>
              <a:rPr lang="zh-CN" altLang="en-US" sz="2400" b="1" dirty="0" smtClean="0">
                <a:latin typeface="华文新魏" pitchFamily="2" charset="-122"/>
                <a:ea typeface="华文新魏" pitchFamily="2" charset="-122"/>
              </a:rPr>
              <a:t>（</a:t>
            </a:r>
            <a:r>
              <a:rPr lang="en-US" altLang="zh-CN" sz="2400" b="1" dirty="0" smtClean="0">
                <a:latin typeface="华文新魏" pitchFamily="2" charset="-122"/>
                <a:ea typeface="华文新魏" pitchFamily="2" charset="-122"/>
              </a:rPr>
              <a:t>2</a:t>
            </a:r>
            <a:r>
              <a:rPr lang="zh-CN" altLang="en-US" sz="2400" b="1" dirty="0" smtClean="0">
                <a:latin typeface="华文新魏" pitchFamily="2" charset="-122"/>
                <a:ea typeface="华文新魏" pitchFamily="2" charset="-122"/>
              </a:rPr>
              <a:t>）承担认定工作当年的注册会计师或税务师人数占职工全年月平均人数的比例不低于</a:t>
            </a:r>
            <a:r>
              <a:rPr lang="en-US" altLang="zh-CN" sz="2400" b="1" dirty="0" smtClean="0">
                <a:latin typeface="华文新魏" pitchFamily="2" charset="-122"/>
                <a:ea typeface="华文新魏" pitchFamily="2" charset="-122"/>
              </a:rPr>
              <a:t>30%</a:t>
            </a:r>
            <a:r>
              <a:rPr lang="zh-CN" altLang="en-US" sz="2400" b="1" dirty="0" smtClean="0">
                <a:latin typeface="华文新魏" pitchFamily="2" charset="-122"/>
                <a:ea typeface="华文新魏" pitchFamily="2" charset="-122"/>
              </a:rPr>
              <a:t>，全年月平均在职职工人数在</a:t>
            </a:r>
            <a:r>
              <a:rPr lang="en-US" altLang="zh-CN" sz="2400" b="1" dirty="0" smtClean="0">
                <a:latin typeface="华文新魏" pitchFamily="2" charset="-122"/>
                <a:ea typeface="华文新魏" pitchFamily="2" charset="-122"/>
              </a:rPr>
              <a:t>20</a:t>
            </a:r>
            <a:r>
              <a:rPr lang="zh-CN" altLang="en-US" sz="2400" b="1" dirty="0" smtClean="0">
                <a:latin typeface="华文新魏" pitchFamily="2" charset="-122"/>
                <a:ea typeface="华文新魏" pitchFamily="2" charset="-122"/>
              </a:rPr>
              <a:t>人以上。</a:t>
            </a:r>
          </a:p>
          <a:p>
            <a:r>
              <a:rPr lang="zh-CN" altLang="en-US" sz="2400" b="1" dirty="0" smtClean="0">
                <a:latin typeface="华文新魏" pitchFamily="2" charset="-122"/>
                <a:ea typeface="华文新魏" pitchFamily="2" charset="-122"/>
              </a:rPr>
              <a:t>（</a:t>
            </a:r>
            <a:r>
              <a:rPr lang="en-US" altLang="zh-CN" sz="2400" b="1" dirty="0" smtClean="0">
                <a:latin typeface="华文新魏" pitchFamily="2" charset="-122"/>
                <a:ea typeface="华文新魏" pitchFamily="2" charset="-122"/>
              </a:rPr>
              <a:t>3</a:t>
            </a:r>
            <a:r>
              <a:rPr lang="zh-CN" altLang="en-US" sz="2400" b="1" dirty="0" smtClean="0">
                <a:latin typeface="华文新魏" pitchFamily="2" charset="-122"/>
                <a:ea typeface="华文新魏" pitchFamily="2" charset="-122"/>
              </a:rPr>
              <a:t>）相关人员应具有良好的职业道德，了解国家科技、经济及产业政策，熟悉高新技术企业认定工作有关要求</a:t>
            </a:r>
            <a:r>
              <a:rPr lang="zh-CN" altLang="en-US" sz="2400" b="1" dirty="0" smtClean="0">
                <a:latin typeface="华文新魏" pitchFamily="2" charset="-122"/>
                <a:ea typeface="华文新魏" pitchFamily="2" charset="-122"/>
              </a:rPr>
              <a:t>。</a:t>
            </a:r>
            <a:endParaRPr lang="zh-CN" altLang="en-US" sz="2400" b="1" dirty="0" smtClean="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214680" y="3000375"/>
            <a:ext cx="2786082" cy="2628708"/>
          </a:xfrm>
          <a:prstGeom prst="rect">
            <a:avLst/>
          </a:prstGeom>
          <a:noFill/>
          <a:ln w="9525">
            <a:noFill/>
            <a:miter lim="800000"/>
            <a:headEnd/>
            <a:tailEnd/>
          </a:ln>
          <a:effectLst/>
        </p:spPr>
      </p:pic>
      <p:sp>
        <p:nvSpPr>
          <p:cNvPr id="3" name="TextBox 2"/>
          <p:cNvSpPr txBox="1"/>
          <p:nvPr/>
        </p:nvSpPr>
        <p:spPr>
          <a:xfrm>
            <a:off x="1214414" y="1214424"/>
            <a:ext cx="6500858" cy="1569660"/>
          </a:xfrm>
          <a:prstGeom prst="rect">
            <a:avLst/>
          </a:prstGeom>
          <a:noFill/>
          <a:scene3d>
            <a:camera prst="perspectiveContrastingRightFacing"/>
            <a:lightRig rig="threePt" dir="t"/>
          </a:scene3d>
        </p:spPr>
        <p:txBody>
          <a:bodyPr wrap="square" rtlCol="0" anchor="ctr">
            <a:spAutoFit/>
          </a:bodyPr>
          <a:lstStyle/>
          <a:p>
            <a:pPr algn="ctr"/>
            <a:r>
              <a:rPr lang="zh-CN" altLang="en-US" sz="9600" b="1" dirty="0" smtClean="0">
                <a:solidFill>
                  <a:srgbClr val="FF0000"/>
                </a:solidFill>
              </a:rPr>
              <a:t>谢    谢！</a:t>
            </a:r>
            <a:endParaRPr lang="zh-CN" altLang="en-US" sz="96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14348" y="428604"/>
            <a:ext cx="7715304"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5102</Words>
  <Application>WPS 演示</Application>
  <PresentationFormat>全屏显示(4:3)</PresentationFormat>
  <Paragraphs>436</Paragraphs>
  <Slides>86</Slides>
  <Notes>3</Notes>
  <HiddenSlides>0</HiddenSlides>
  <MMClips>0</MMClips>
  <ScaleCrop>false</ScaleCrop>
  <HeadingPairs>
    <vt:vector size="4" baseType="variant">
      <vt:variant>
        <vt:lpstr>主题</vt:lpstr>
      </vt:variant>
      <vt:variant>
        <vt:i4>1</vt:i4>
      </vt:variant>
      <vt:variant>
        <vt:lpstr>幻灯片标题</vt:lpstr>
      </vt:variant>
      <vt:variant>
        <vt:i4>86</vt:i4>
      </vt:variant>
    </vt:vector>
  </HeadingPairs>
  <TitlesOfParts>
    <vt:vector size="8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什么是研究开发活动</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销售收入的口径</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高新收入占比</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Windows 用户</dc:creator>
  <cp:lastModifiedBy>Windows 用户</cp:lastModifiedBy>
  <cp:revision>286</cp:revision>
  <dcterms:created xsi:type="dcterms:W3CDTF">2020-03-29T11:46:00Z</dcterms:created>
  <dcterms:modified xsi:type="dcterms:W3CDTF">2020-04-15T06:42:09Z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